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11"/>
  </p:notesMasterIdLst>
  <p:sldIdLst>
    <p:sldId id="256" r:id="rId5"/>
    <p:sldId id="337" r:id="rId6"/>
    <p:sldId id="269" r:id="rId7"/>
    <p:sldId id="272" r:id="rId8"/>
    <p:sldId id="292" r:id="rId9"/>
    <p:sldId id="317" r:id="rId10"/>
  </p:sldIdLst>
  <p:sldSz cx="9144000" cy="5143500" type="screen16x9"/>
  <p:notesSz cx="6858000" cy="9144000"/>
  <p:embeddedFontLst>
    <p:embeddedFont>
      <p:font typeface="Montserrat SemiBold" panose="020B0604020202020204" charset="0"/>
      <p:regular r:id="rId12"/>
      <p:bold r:id="rId13"/>
      <p:italic r:id="rId14"/>
      <p:boldItalic r:id="rId15"/>
    </p:embeddedFont>
    <p:embeddedFont>
      <p:font typeface="Poppins" panose="020B0604020202020204" charset="0"/>
      <p:regular r:id="rId16"/>
      <p:bold r:id="rId17"/>
      <p:italic r:id="rId18"/>
      <p:boldItalic r:id="rId19"/>
    </p:embeddedFont>
    <p:embeddedFont>
      <p:font typeface="Raleway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68C"/>
    <a:srgbClr val="FEFAEF"/>
    <a:srgbClr val="59C9C7"/>
    <a:srgbClr val="00A68D"/>
    <a:srgbClr val="FE6D5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D5980-AC8C-47A2-A378-170B6DCD539B}" v="44" dt="2023-11-21T13:33:17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079"/>
    <p:restoredTop sz="94694"/>
  </p:normalViewPr>
  <p:slideViewPr>
    <p:cSldViewPr snapToGrid="0">
      <p:cViewPr varScale="1">
        <p:scale>
          <a:sx n="44" d="100"/>
          <a:sy n="44" d="100"/>
        </p:scale>
        <p:origin x="72" y="101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Moorhouse" userId="cd4aff1e-e52d-4727-b89b-07f1c9fd03fa" providerId="ADAL" clId="{EB3D5980-AC8C-47A2-A378-170B6DCD539B}"/>
    <pc:docChg chg="undo custSel addSld delSld modSld sldOrd">
      <pc:chgData name="Alan Moorhouse" userId="cd4aff1e-e52d-4727-b89b-07f1c9fd03fa" providerId="ADAL" clId="{EB3D5980-AC8C-47A2-A378-170B6DCD539B}" dt="2023-11-21T13:33:17.449" v="47"/>
      <pc:docMkLst>
        <pc:docMk/>
      </pc:docMkLst>
      <pc:sldChg chg="del">
        <pc:chgData name="Alan Moorhouse" userId="cd4aff1e-e52d-4727-b89b-07f1c9fd03fa" providerId="ADAL" clId="{EB3D5980-AC8C-47A2-A378-170B6DCD539B}" dt="2023-11-21T13:25:15.945" v="0" actId="2696"/>
        <pc:sldMkLst>
          <pc:docMk/>
          <pc:sldMk cId="0" sldId="257"/>
        </pc:sldMkLst>
      </pc:sldChg>
      <pc:sldChg chg="ord">
        <pc:chgData name="Alan Moorhouse" userId="cd4aff1e-e52d-4727-b89b-07f1c9fd03fa" providerId="ADAL" clId="{EB3D5980-AC8C-47A2-A378-170B6DCD539B}" dt="2023-11-21T13:30:32.338" v="7"/>
        <pc:sldMkLst>
          <pc:docMk/>
          <pc:sldMk cId="0" sldId="276"/>
        </pc:sldMkLst>
      </pc:sldChg>
      <pc:sldChg chg="modSp mod">
        <pc:chgData name="Alan Moorhouse" userId="cd4aff1e-e52d-4727-b89b-07f1c9fd03fa" providerId="ADAL" clId="{EB3D5980-AC8C-47A2-A378-170B6DCD539B}" dt="2023-11-21T13:31:23.407" v="41" actId="20577"/>
        <pc:sldMkLst>
          <pc:docMk/>
          <pc:sldMk cId="0" sldId="292"/>
        </pc:sldMkLst>
        <pc:spChg chg="mod">
          <ac:chgData name="Alan Moorhouse" userId="cd4aff1e-e52d-4727-b89b-07f1c9fd03fa" providerId="ADAL" clId="{EB3D5980-AC8C-47A2-A378-170B6DCD539B}" dt="2023-11-21T13:31:23.407" v="41" actId="20577"/>
          <ac:spMkLst>
            <pc:docMk/>
            <pc:sldMk cId="0" sldId="292"/>
            <ac:spMk id="12" creationId="{2B4F5A3A-854C-37F8-B597-D0CF370CA486}"/>
          </ac:spMkLst>
        </pc:spChg>
      </pc:sldChg>
      <pc:sldChg chg="del">
        <pc:chgData name="Alan Moorhouse" userId="cd4aff1e-e52d-4727-b89b-07f1c9fd03fa" providerId="ADAL" clId="{EB3D5980-AC8C-47A2-A378-170B6DCD539B}" dt="2023-11-21T13:30:05.094" v="4" actId="2696"/>
        <pc:sldMkLst>
          <pc:docMk/>
          <pc:sldMk cId="0" sldId="310"/>
        </pc:sldMkLst>
      </pc:sldChg>
      <pc:sldChg chg="del">
        <pc:chgData name="Alan Moorhouse" userId="cd4aff1e-e52d-4727-b89b-07f1c9fd03fa" providerId="ADAL" clId="{EB3D5980-AC8C-47A2-A378-170B6DCD539B}" dt="2023-11-21T13:29:59.915" v="3" actId="2696"/>
        <pc:sldMkLst>
          <pc:docMk/>
          <pc:sldMk cId="2398350287" sldId="316"/>
        </pc:sldMkLst>
      </pc:sldChg>
      <pc:sldChg chg="add del ord">
        <pc:chgData name="Alan Moorhouse" userId="cd4aff1e-e52d-4727-b89b-07f1c9fd03fa" providerId="ADAL" clId="{EB3D5980-AC8C-47A2-A378-170B6DCD539B}" dt="2023-11-21T13:32:40.883" v="43"/>
        <pc:sldMkLst>
          <pc:docMk/>
          <pc:sldMk cId="2611152775" sldId="335"/>
        </pc:sldMkLst>
      </pc:sldChg>
      <pc:sldChg chg="ord">
        <pc:chgData name="Alan Moorhouse" userId="cd4aff1e-e52d-4727-b89b-07f1c9fd03fa" providerId="ADAL" clId="{EB3D5980-AC8C-47A2-A378-170B6DCD539B}" dt="2023-11-21T13:33:17.449" v="47"/>
        <pc:sldMkLst>
          <pc:docMk/>
          <pc:sldMk cId="1099287525" sldId="339"/>
        </pc:sldMkLst>
      </pc:sldChg>
      <pc:sldChg chg="ord">
        <pc:chgData name="Alan Moorhouse" userId="cd4aff1e-e52d-4727-b89b-07f1c9fd03fa" providerId="ADAL" clId="{EB3D5980-AC8C-47A2-A378-170B6DCD539B}" dt="2023-11-21T13:33:11.305" v="45"/>
        <pc:sldMkLst>
          <pc:docMk/>
          <pc:sldMk cId="488016656" sldId="340"/>
        </pc:sldMkLst>
      </pc:sldChg>
      <pc:sldChg chg="del">
        <pc:chgData name="Alan Moorhouse" userId="cd4aff1e-e52d-4727-b89b-07f1c9fd03fa" providerId="ADAL" clId="{EB3D5980-AC8C-47A2-A378-170B6DCD539B}" dt="2023-11-21T13:30:19.718" v="5" actId="2696"/>
        <pc:sldMkLst>
          <pc:docMk/>
          <pc:sldMk cId="3400367413" sldId="354"/>
        </pc:sldMkLst>
      </pc:sldChg>
    </pc:docChg>
  </pc:docChgLst>
</pc:chgInfo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016bf2998_0_2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sz="1000" dirty="0">
                <a:latin typeface="Arial"/>
                <a:ea typeface="Arial"/>
                <a:cs typeface="Arial"/>
              </a:rPr>
              <a:t>AC </a:t>
            </a:r>
            <a:endParaRPr lang="en-US" dirty="0"/>
          </a:p>
          <a:p>
            <a:pPr marL="0" indent="0"/>
            <a:endParaRPr lang="en-US" sz="1000" dirty="0">
              <a:latin typeface="Arial"/>
              <a:ea typeface="Arial"/>
              <a:cs typeface="Arial"/>
            </a:endParaRPr>
          </a:p>
          <a:p>
            <a:pPr marL="0" indent="0"/>
            <a:r>
              <a:rPr lang="en-US" sz="1000" dirty="0">
                <a:latin typeface="Arial"/>
                <a:ea typeface="Arial"/>
                <a:cs typeface="Arial"/>
              </a:rPr>
              <a:t>Who are we?  We are green pastures.</a:t>
            </a:r>
          </a:p>
          <a:p>
            <a:pPr marL="0" indent="0"/>
            <a:endParaRPr lang="en-US" sz="1000" dirty="0">
              <a:latin typeface="Arial"/>
              <a:ea typeface="Arial"/>
              <a:cs typeface="Arial"/>
            </a:endParaRPr>
          </a:p>
          <a:p>
            <a:pPr marL="0" indent="0"/>
            <a:r>
              <a:rPr lang="en-US" sz="1000" dirty="0">
                <a:latin typeface="Arial"/>
                <a:ea typeface="Arial"/>
                <a:cs typeface="Arial"/>
              </a:rPr>
              <a:t>Investors please stand up …....   </a:t>
            </a:r>
            <a:endParaRPr lang="en-US" dirty="0">
              <a:ea typeface="Arial"/>
              <a:cs typeface="Arial"/>
            </a:endParaRPr>
          </a:p>
          <a:p>
            <a:pPr marL="0" indent="0"/>
            <a:r>
              <a:rPr lang="en-US" sz="1000" dirty="0">
                <a:latin typeface="Arial"/>
                <a:ea typeface="Arial"/>
                <a:cs typeface="Arial"/>
              </a:rPr>
              <a:t>Investors zoom call.  - later this month </a:t>
            </a:r>
          </a:p>
          <a:p>
            <a:pPr marL="0" indent="0"/>
            <a:r>
              <a:rPr lang="en-US" sz="1000" dirty="0">
                <a:latin typeface="Arial"/>
                <a:ea typeface="Arial"/>
                <a:cs typeface="Arial"/>
              </a:rPr>
              <a:t> </a:t>
            </a:r>
            <a:endParaRPr lang="en-US" dirty="0"/>
          </a:p>
        </p:txBody>
      </p:sp>
      <p:sp>
        <p:nvSpPr>
          <p:cNvPr id="211" name="Google Shape;211;g21016bf2998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936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17b184dbf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417b184dbf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17b184dbf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417b184dbf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417b184dbf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417b184dbf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1016bf2998_0_1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/>
              <a:t>AC. 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96% </a:t>
            </a:r>
            <a:r>
              <a:rPr lang="en-US" err="1"/>
              <a:t>Indvidiuals</a:t>
            </a:r>
            <a:r>
              <a:rPr lang="en-US"/>
              <a:t> </a:t>
            </a:r>
          </a:p>
          <a:p>
            <a:pPr marL="0" indent="0"/>
            <a:r>
              <a:rPr lang="en-US"/>
              <a:t>2% Churches </a:t>
            </a:r>
          </a:p>
          <a:p>
            <a:pPr marL="0" indent="0"/>
            <a:r>
              <a:rPr lang="en-US"/>
              <a:t>2% </a:t>
            </a:r>
            <a:r>
              <a:rPr lang="en-US" err="1"/>
              <a:t>Organisations</a:t>
            </a:r>
            <a:r>
              <a:rPr lang="en-US"/>
              <a:t> 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Wewe what % is from individuals , </a:t>
            </a:r>
            <a:r>
              <a:rPr lang="en-US" err="1"/>
              <a:t>christian</a:t>
            </a:r>
            <a:r>
              <a:rPr lang="en-US"/>
              <a:t> </a:t>
            </a:r>
            <a:r>
              <a:rPr lang="en-US" err="1"/>
              <a:t>organisations</a:t>
            </a:r>
            <a:r>
              <a:rPr lang="en-US"/>
              <a:t> and </a:t>
            </a:r>
            <a:r>
              <a:rPr lang="en-US" err="1"/>
              <a:t>comopanies</a:t>
            </a:r>
            <a:r>
              <a:rPr lang="en-US"/>
              <a:t> 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Ok you </a:t>
            </a:r>
            <a:r>
              <a:rPr lang="en-US" err="1"/>
              <a:t>alkready</a:t>
            </a:r>
            <a:r>
              <a:rPr lang="en-US"/>
              <a:t> got from that 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Take away invest packs </a:t>
            </a:r>
          </a:p>
          <a:p>
            <a:pPr marL="0" indent="0"/>
            <a:endParaRPr lang="en-US"/>
          </a:p>
          <a:p>
            <a:pPr marL="0" indent="0"/>
            <a:r>
              <a:rPr lang="en-US" err="1"/>
              <a:t>Prmo</a:t>
            </a:r>
            <a:r>
              <a:rPr lang="en-US"/>
              <a:t> pack go in their welcome pack 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More investment we have more we can help you 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/</a:t>
            </a:r>
            <a:r>
              <a:rPr lang="en-US" err="1"/>
              <a:t>investpack</a:t>
            </a:r>
            <a:r>
              <a:rPr lang="en-US"/>
              <a:t> 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Friend of GP, if you want to be an advocate of loan stock. 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45" name="Google Shape;445;g21016bf299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542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0" y="510650"/>
            <a:ext cx="9144000" cy="4632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76225" y="1093475"/>
            <a:ext cx="5726700" cy="1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5200"/>
              <a:buFont typeface="Raleway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276225" y="2769325"/>
            <a:ext cx="34509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500"/>
              <a:buFont typeface="Raleway"/>
              <a:buNone/>
              <a:defRPr sz="2500">
                <a:solidFill>
                  <a:srgbClr val="25252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">
  <p:cSld name="CUSTOM_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1119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5200"/>
              <a:buFont typeface="Raleway"/>
              <a:buNone/>
              <a:defRPr sz="5200" b="1">
                <a:solidFill>
                  <a:srgbClr val="25252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0EA5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11700" y="2817350"/>
            <a:ext cx="7631400" cy="26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Raleway"/>
              <a:buChar char="●"/>
              <a:defRPr sz="1200">
                <a:solidFill>
                  <a:srgbClr val="25252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Raleway"/>
              <a:buChar char="○"/>
              <a:defRPr sz="1200">
                <a:solidFill>
                  <a:srgbClr val="25252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Raleway"/>
              <a:buChar char="■"/>
              <a:defRPr sz="1200">
                <a:solidFill>
                  <a:srgbClr val="25252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Raleway"/>
              <a:buChar char="●"/>
              <a:defRPr sz="1200">
                <a:solidFill>
                  <a:srgbClr val="25252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Raleway"/>
              <a:buChar char="○"/>
              <a:defRPr sz="1200">
                <a:solidFill>
                  <a:srgbClr val="25252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Raleway"/>
              <a:buChar char="■"/>
              <a:defRPr sz="1200">
                <a:solidFill>
                  <a:srgbClr val="25252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Raleway"/>
              <a:buChar char="●"/>
              <a:defRPr sz="1200">
                <a:solidFill>
                  <a:srgbClr val="25252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Raleway"/>
              <a:buChar char="○"/>
              <a:defRPr sz="1200">
                <a:solidFill>
                  <a:srgbClr val="25252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Raleway"/>
              <a:buChar char="■"/>
              <a:defRPr sz="1200">
                <a:solidFill>
                  <a:srgbClr val="25252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268075" y="963350"/>
            <a:ext cx="1060200" cy="50400"/>
          </a:xfrm>
          <a:prstGeom prst="rect">
            <a:avLst/>
          </a:prstGeom>
          <a:solidFill>
            <a:srgbClr val="0EA5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7295800" y="63000"/>
            <a:ext cx="1709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#GREEN</a:t>
            </a:r>
            <a:r>
              <a:rPr lang="en-GB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PASTURES</a:t>
            </a:r>
            <a:endParaRPr sz="13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etch Slide 3">
  <p:cSld name="CUSTOM_4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0EA5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6"/>
          <p:cNvSpPr txBox="1"/>
          <p:nvPr/>
        </p:nvSpPr>
        <p:spPr>
          <a:xfrm>
            <a:off x="7295800" y="63000"/>
            <a:ext cx="1709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#GREEN</a:t>
            </a:r>
            <a:r>
              <a:rPr lang="en-GB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PASTURES</a:t>
            </a:r>
            <a:endParaRPr sz="13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ur Block">
  <p:cSld name="CUSTOM_4">
    <p:bg>
      <p:bgPr>
        <a:solidFill>
          <a:srgbClr val="0EA5C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520450" y="1095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5200"/>
              <a:buFont typeface="Raleway"/>
              <a:buNone/>
              <a:defRPr sz="5200" b="1">
                <a:solidFill>
                  <a:srgbClr val="25252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/>
          <p:nvPr/>
        </p:nvSpPr>
        <p:spPr>
          <a:xfrm>
            <a:off x="7295800" y="63000"/>
            <a:ext cx="1709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0EA5C2"/>
                </a:solidFill>
                <a:latin typeface="Raleway"/>
                <a:ea typeface="Raleway"/>
                <a:cs typeface="Raleway"/>
                <a:sym typeface="Raleway"/>
              </a:rPr>
              <a:t>#GREEN</a:t>
            </a:r>
            <a:r>
              <a:rPr lang="en-GB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PASTURES</a:t>
            </a:r>
            <a:endParaRPr sz="13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96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325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/>
        </p:nvSpPr>
        <p:spPr>
          <a:xfrm>
            <a:off x="237600" y="115775"/>
            <a:ext cx="59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greenpastures.co.uk</a:t>
            </a:r>
            <a:endParaRPr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3;p39">
            <a:extLst>
              <a:ext uri="{FF2B5EF4-FFF2-40B4-BE49-F238E27FC236}">
                <a16:creationId xmlns:a16="http://schemas.microsoft.com/office/drawing/2014/main" id="{CC8F8D9F-F749-03AF-F7AF-2A406A92B467}"/>
              </a:ext>
            </a:extLst>
          </p:cNvPr>
          <p:cNvSpPr/>
          <p:nvPr/>
        </p:nvSpPr>
        <p:spPr>
          <a:xfrm>
            <a:off x="0" y="0"/>
            <a:ext cx="9144000" cy="619200"/>
          </a:xfrm>
          <a:prstGeom prst="rect">
            <a:avLst/>
          </a:prstGeom>
          <a:solidFill>
            <a:srgbClr val="00A6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35;p39">
            <a:extLst>
              <a:ext uri="{FF2B5EF4-FFF2-40B4-BE49-F238E27FC236}">
                <a16:creationId xmlns:a16="http://schemas.microsoft.com/office/drawing/2014/main" id="{BBEEFBBC-5D9C-1BAD-76CB-389546958A5B}"/>
              </a:ext>
            </a:extLst>
          </p:cNvPr>
          <p:cNvSpPr txBox="1"/>
          <p:nvPr/>
        </p:nvSpPr>
        <p:spPr>
          <a:xfrm>
            <a:off x="246950" y="86275"/>
            <a:ext cx="59928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greenpastures.co.uk</a:t>
            </a:r>
            <a:endParaRPr sz="1150" dirty="0">
              <a:solidFill>
                <a:schemeClr val="lt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B4242D0-8B8F-05CE-D6C3-D481D660D786}"/>
              </a:ext>
            </a:extLst>
          </p:cNvPr>
          <p:cNvSpPr/>
          <p:nvPr/>
        </p:nvSpPr>
        <p:spPr>
          <a:xfrm>
            <a:off x="587662" y="2711863"/>
            <a:ext cx="2577621" cy="2117554"/>
          </a:xfrm>
          <a:prstGeom prst="roundRect">
            <a:avLst>
              <a:gd name="adj" fmla="val 5272"/>
            </a:avLst>
          </a:prstGeom>
          <a:solidFill>
            <a:srgbClr val="F5CA57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C7DA9FA-C46E-ECD9-5636-6007099DDEDE}"/>
              </a:ext>
            </a:extLst>
          </p:cNvPr>
          <p:cNvSpPr/>
          <p:nvPr/>
        </p:nvSpPr>
        <p:spPr>
          <a:xfrm>
            <a:off x="3244249" y="2711863"/>
            <a:ext cx="2655503" cy="2117554"/>
          </a:xfrm>
          <a:prstGeom prst="roundRect">
            <a:avLst>
              <a:gd name="adj" fmla="val 5272"/>
            </a:avLst>
          </a:prstGeom>
          <a:solidFill>
            <a:srgbClr val="F5CA57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130B77-83F8-758C-DAF8-333D815F9CD3}"/>
              </a:ext>
            </a:extLst>
          </p:cNvPr>
          <p:cNvSpPr/>
          <p:nvPr/>
        </p:nvSpPr>
        <p:spPr>
          <a:xfrm>
            <a:off x="5980234" y="2722415"/>
            <a:ext cx="2596910" cy="2117554"/>
          </a:xfrm>
          <a:prstGeom prst="roundRect">
            <a:avLst>
              <a:gd name="adj" fmla="val 5272"/>
            </a:avLst>
          </a:prstGeom>
          <a:solidFill>
            <a:srgbClr val="F5CA57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" name="Google Shape;213;g21016bf2998_0_245">
            <a:extLst>
              <a:ext uri="{FF2B5EF4-FFF2-40B4-BE49-F238E27FC236}">
                <a16:creationId xmlns:a16="http://schemas.microsoft.com/office/drawing/2014/main" id="{682C8788-DF31-873D-FD90-D18F0652801E}"/>
              </a:ext>
            </a:extLst>
          </p:cNvPr>
          <p:cNvSpPr txBox="1"/>
          <p:nvPr/>
        </p:nvSpPr>
        <p:spPr>
          <a:xfrm>
            <a:off x="533015" y="2949782"/>
            <a:ext cx="2766965" cy="40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24B90"/>
              </a:buClr>
              <a:buSzPts val="11200"/>
            </a:pPr>
            <a:r>
              <a:rPr lang="en-GB" sz="3000" dirty="0">
                <a:latin typeface="Poppins ExtraBold"/>
                <a:ea typeface="Poppins ExtraBold"/>
                <a:cs typeface="Poppins ExtraBold"/>
              </a:rPr>
              <a:t>INVESTORS</a:t>
            </a:r>
            <a:endParaRPr sz="3000" dirty="0">
              <a:latin typeface="Poppins ExtraBold"/>
              <a:ea typeface="Poppins ExtraBold"/>
              <a:cs typeface="Poppins ExtraBold"/>
            </a:endParaRPr>
          </a:p>
        </p:txBody>
      </p:sp>
      <p:sp>
        <p:nvSpPr>
          <p:cNvPr id="4" name="Google Shape;213;g21016bf2998_0_245">
            <a:extLst>
              <a:ext uri="{FF2B5EF4-FFF2-40B4-BE49-F238E27FC236}">
                <a16:creationId xmlns:a16="http://schemas.microsoft.com/office/drawing/2014/main" id="{0C88D9B1-0B06-A335-850F-013BFBC94B87}"/>
              </a:ext>
            </a:extLst>
          </p:cNvPr>
          <p:cNvSpPr txBox="1"/>
          <p:nvPr/>
        </p:nvSpPr>
        <p:spPr>
          <a:xfrm>
            <a:off x="3188518" y="2949781"/>
            <a:ext cx="2766965" cy="40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24B90"/>
              </a:buClr>
              <a:buSzPts val="11200"/>
            </a:pPr>
            <a:r>
              <a:rPr lang="en-GB" sz="3000" dirty="0">
                <a:latin typeface="Poppins ExtraBold"/>
                <a:ea typeface="Poppins ExtraBold"/>
                <a:cs typeface="Poppins ExtraBold"/>
              </a:rPr>
              <a:t>PARTNERS</a:t>
            </a:r>
            <a:endParaRPr sz="3000" dirty="0">
              <a:latin typeface="Poppins ExtraBold"/>
              <a:ea typeface="Poppins ExtraBold"/>
              <a:cs typeface="Poppins ExtraBold"/>
            </a:endParaRPr>
          </a:p>
        </p:txBody>
      </p:sp>
      <p:sp>
        <p:nvSpPr>
          <p:cNvPr id="5" name="Google Shape;213;g21016bf2998_0_245">
            <a:extLst>
              <a:ext uri="{FF2B5EF4-FFF2-40B4-BE49-F238E27FC236}">
                <a16:creationId xmlns:a16="http://schemas.microsoft.com/office/drawing/2014/main" id="{E04BF973-0367-D398-7BAE-729C96AA384F}"/>
              </a:ext>
            </a:extLst>
          </p:cNvPr>
          <p:cNvSpPr txBox="1"/>
          <p:nvPr/>
        </p:nvSpPr>
        <p:spPr>
          <a:xfrm>
            <a:off x="5860811" y="2949780"/>
            <a:ext cx="2766965" cy="40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24B90"/>
              </a:buClr>
              <a:buSzPts val="11200"/>
            </a:pPr>
            <a:r>
              <a:rPr lang="en-GB" sz="3000" dirty="0">
                <a:latin typeface="Poppins ExtraBold"/>
                <a:ea typeface="Poppins ExtraBold"/>
                <a:cs typeface="Poppins ExtraBold"/>
              </a:rPr>
              <a:t>GP TEAM</a:t>
            </a:r>
            <a:endParaRPr sz="3000" dirty="0">
              <a:latin typeface="Poppins ExtraBold"/>
              <a:ea typeface="Poppins ExtraBold"/>
              <a:cs typeface="Poppins ExtraBold"/>
            </a:endParaRPr>
          </a:p>
        </p:txBody>
      </p:sp>
      <p:pic>
        <p:nvPicPr>
          <p:cNvPr id="31" name="Picture 30" descr="A picture containing circle, graphics, colorfulness, clipart&#10;&#10;Description automatically generated">
            <a:extLst>
              <a:ext uri="{FF2B5EF4-FFF2-40B4-BE49-F238E27FC236}">
                <a16:creationId xmlns:a16="http://schemas.microsoft.com/office/drawing/2014/main" id="{099D6A84-9FCD-84C2-5175-301812D9B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057" y="3415307"/>
            <a:ext cx="1219200" cy="1219200"/>
          </a:xfrm>
          <a:prstGeom prst="rect">
            <a:avLst/>
          </a:prstGeom>
        </p:spPr>
      </p:pic>
      <p:pic>
        <p:nvPicPr>
          <p:cNvPr id="33" name="Picture 32" descr="A house with a heart and trees&#10;&#10;Description automatically generated with low confidence">
            <a:extLst>
              <a:ext uri="{FF2B5EF4-FFF2-40B4-BE49-F238E27FC236}">
                <a16:creationId xmlns:a16="http://schemas.microsoft.com/office/drawing/2014/main" id="{05142F1C-386B-6B89-7EA7-5B06605C7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828" y="3488080"/>
            <a:ext cx="1078346" cy="1078346"/>
          </a:xfrm>
          <a:prstGeom prst="rect">
            <a:avLst/>
          </a:prstGeom>
        </p:spPr>
      </p:pic>
      <p:pic>
        <p:nvPicPr>
          <p:cNvPr id="37" name="Picture 36" descr="A picture containing clipart, graphics, cartoon, design&#10;&#10;Description automatically generated">
            <a:extLst>
              <a:ext uri="{FF2B5EF4-FFF2-40B4-BE49-F238E27FC236}">
                <a16:creationId xmlns:a16="http://schemas.microsoft.com/office/drawing/2014/main" id="{9B7A8CDB-C757-726F-3103-EDA8E2722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246" y="3289219"/>
            <a:ext cx="1354094" cy="1354094"/>
          </a:xfrm>
          <a:prstGeom prst="rect">
            <a:avLst/>
          </a:prstGeom>
        </p:spPr>
      </p:pic>
      <p:pic>
        <p:nvPicPr>
          <p:cNvPr id="7" name="Google Shape;234;p39">
            <a:extLst>
              <a:ext uri="{FF2B5EF4-FFF2-40B4-BE49-F238E27FC236}">
                <a16:creationId xmlns:a16="http://schemas.microsoft.com/office/drawing/2014/main" id="{9F99F9DC-4FDF-211C-BE6B-3990694496A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81424"/>
          <a:stretch/>
        </p:blipFill>
        <p:spPr>
          <a:xfrm>
            <a:off x="8559075" y="162150"/>
            <a:ext cx="442050" cy="3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3;g21016bf2998_0_245">
            <a:extLst>
              <a:ext uri="{FF2B5EF4-FFF2-40B4-BE49-F238E27FC236}">
                <a16:creationId xmlns:a16="http://schemas.microsoft.com/office/drawing/2014/main" id="{23B9F573-DB1D-F540-A9DE-B9F9CD0BC619}"/>
              </a:ext>
            </a:extLst>
          </p:cNvPr>
          <p:cNvSpPr txBox="1"/>
          <p:nvPr/>
        </p:nvSpPr>
        <p:spPr>
          <a:xfrm>
            <a:off x="683893" y="1067035"/>
            <a:ext cx="7771439" cy="69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24B90"/>
              </a:buClr>
              <a:buSzPts val="11200"/>
            </a:pPr>
            <a:r>
              <a:rPr lang="en-US" sz="4950" dirty="0">
                <a:solidFill>
                  <a:srgbClr val="59C9C6"/>
                </a:solidFill>
                <a:latin typeface="Poppins ExtraBold"/>
                <a:ea typeface="Poppins ExtraBold"/>
                <a:cs typeface="Poppins ExtraBold"/>
              </a:rPr>
              <a:t>Together</a:t>
            </a:r>
            <a:endParaRPr sz="4950" dirty="0">
              <a:solidFill>
                <a:srgbClr val="00A68D"/>
              </a:solidFill>
              <a:latin typeface="Poppins ExtraBold"/>
              <a:ea typeface="Poppins ExtraBold"/>
              <a:cs typeface="Poppins ExtraBold"/>
            </a:endParaRPr>
          </a:p>
        </p:txBody>
      </p:sp>
      <p:sp>
        <p:nvSpPr>
          <p:cNvPr id="9" name="Google Shape;213;g21016bf2998_0_245">
            <a:extLst>
              <a:ext uri="{FF2B5EF4-FFF2-40B4-BE49-F238E27FC236}">
                <a16:creationId xmlns:a16="http://schemas.microsoft.com/office/drawing/2014/main" id="{693E568F-7B37-F962-E5B6-A5BDC99145B9}"/>
              </a:ext>
            </a:extLst>
          </p:cNvPr>
          <p:cNvSpPr txBox="1"/>
          <p:nvPr/>
        </p:nvSpPr>
        <p:spPr>
          <a:xfrm>
            <a:off x="683893" y="1857564"/>
            <a:ext cx="7771439" cy="60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24B90"/>
              </a:buClr>
              <a:buSzPts val="11200"/>
              <a:buFont typeface="Montserrat SemiBold"/>
            </a:pPr>
            <a:r>
              <a:rPr lang="en-US" sz="4950" dirty="0">
                <a:solidFill>
                  <a:srgbClr val="00A68D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We are Green Pastures</a:t>
            </a:r>
            <a:endParaRPr sz="4950" dirty="0">
              <a:solidFill>
                <a:srgbClr val="00A68D"/>
              </a:solidFill>
              <a:latin typeface="Poppins ExtraBold"/>
              <a:ea typeface="Poppins ExtraBold"/>
              <a:cs typeface="Poppi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62512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/>
          <p:nvPr/>
        </p:nvSpPr>
        <p:spPr>
          <a:xfrm>
            <a:off x="95250" y="657125"/>
            <a:ext cx="9001200" cy="6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-9"/>
            <a:ext cx="9144000" cy="5143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76200" y="4449325"/>
            <a:ext cx="85206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Plus another 1500+ non GP Beds</a:t>
            </a:r>
            <a:endParaRPr sz="1600" b="0">
              <a:solidFill>
                <a:srgbClr val="434343"/>
              </a:solidFill>
            </a:endParaRPr>
          </a:p>
        </p:txBody>
      </p:sp>
      <p:sp>
        <p:nvSpPr>
          <p:cNvPr id="4" name="Google Shape;632;p63">
            <a:extLst>
              <a:ext uri="{FF2B5EF4-FFF2-40B4-BE49-F238E27FC236}">
                <a16:creationId xmlns:a16="http://schemas.microsoft.com/office/drawing/2014/main" id="{86B43F1E-E7F2-D1E1-60FC-6E3206C40858}"/>
              </a:ext>
            </a:extLst>
          </p:cNvPr>
          <p:cNvSpPr/>
          <p:nvPr/>
        </p:nvSpPr>
        <p:spPr>
          <a:xfrm>
            <a:off x="4786312" y="588578"/>
            <a:ext cx="3810487" cy="15545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13;g21016bf2998_0_245">
            <a:extLst>
              <a:ext uri="{FF2B5EF4-FFF2-40B4-BE49-F238E27FC236}">
                <a16:creationId xmlns:a16="http://schemas.microsoft.com/office/drawing/2014/main" id="{79492BB7-26D5-7EA4-1C11-356CCCD73A06}"/>
              </a:ext>
            </a:extLst>
          </p:cNvPr>
          <p:cNvSpPr txBox="1"/>
          <p:nvPr/>
        </p:nvSpPr>
        <p:spPr>
          <a:xfrm>
            <a:off x="4220308" y="790829"/>
            <a:ext cx="4976036" cy="91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24B90"/>
              </a:buClr>
              <a:buSzPts val="11200"/>
            </a:pPr>
            <a:r>
              <a:rPr lang="en-GB" sz="13100" dirty="0">
                <a:solidFill>
                  <a:srgbClr val="00A68D"/>
                </a:solidFill>
                <a:latin typeface="Poppins ExtraBold"/>
                <a:ea typeface="Poppins ExtraBold"/>
                <a:cs typeface="Poppins ExtraBold"/>
              </a:rPr>
              <a:t>1528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/>
          <p:nvPr/>
        </p:nvSpPr>
        <p:spPr>
          <a:xfrm>
            <a:off x="95250" y="657125"/>
            <a:ext cx="9001200" cy="6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"/>
            <a:ext cx="9144000" cy="5143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9;p35">
            <a:extLst>
              <a:ext uri="{FF2B5EF4-FFF2-40B4-BE49-F238E27FC236}">
                <a16:creationId xmlns:a16="http://schemas.microsoft.com/office/drawing/2014/main" id="{46E87926-9E2F-17A9-DFDC-3202D42C11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2531" r="38886" b="23333"/>
          <a:stretch/>
        </p:blipFill>
        <p:spPr>
          <a:xfrm>
            <a:off x="95250" y="1393860"/>
            <a:ext cx="5588292" cy="32989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13;g21016bf2998_0_245">
            <a:extLst>
              <a:ext uri="{FF2B5EF4-FFF2-40B4-BE49-F238E27FC236}">
                <a16:creationId xmlns:a16="http://schemas.microsoft.com/office/drawing/2014/main" id="{8064BFBE-9D34-9A41-833F-22C0735F86CC}"/>
              </a:ext>
            </a:extLst>
          </p:cNvPr>
          <p:cNvSpPr txBox="1"/>
          <p:nvPr/>
        </p:nvSpPr>
        <p:spPr>
          <a:xfrm>
            <a:off x="460692" y="816877"/>
            <a:ext cx="4976036" cy="91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024B90"/>
              </a:buClr>
              <a:buSzPts val="11200"/>
            </a:pPr>
            <a:r>
              <a:rPr lang="en-GB" sz="13100" dirty="0">
                <a:solidFill>
                  <a:srgbClr val="00A68D"/>
                </a:solidFill>
                <a:latin typeface="Poppins ExtraBold"/>
                <a:ea typeface="Poppins ExtraBold"/>
                <a:cs typeface="Poppins ExtraBold"/>
              </a:rPr>
              <a:t>97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5"/>
          <p:cNvSpPr/>
          <p:nvPr/>
        </p:nvSpPr>
        <p:spPr>
          <a:xfrm>
            <a:off x="0" y="0"/>
            <a:ext cx="9144000" cy="619200"/>
          </a:xfrm>
          <a:prstGeom prst="rect">
            <a:avLst/>
          </a:prstGeom>
          <a:solidFill>
            <a:srgbClr val="00A6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3" name="Google Shape;523;p55"/>
          <p:cNvPicPr preferRelativeResize="0"/>
          <p:nvPr/>
        </p:nvPicPr>
        <p:blipFill rotWithShape="1">
          <a:blip r:embed="rId3">
            <a:alphaModFix/>
          </a:blip>
          <a:srcRect r="81424"/>
          <a:stretch/>
        </p:blipFill>
        <p:spPr>
          <a:xfrm>
            <a:off x="8559075" y="162150"/>
            <a:ext cx="442050" cy="3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5"/>
          <p:cNvSpPr txBox="1"/>
          <p:nvPr/>
        </p:nvSpPr>
        <p:spPr>
          <a:xfrm>
            <a:off x="246950" y="86275"/>
            <a:ext cx="59928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greenpastures.co.uk</a:t>
            </a:r>
            <a:endParaRPr sz="1150">
              <a:solidFill>
                <a:schemeClr val="lt1"/>
              </a:solidFill>
            </a:endParaRPr>
          </a:p>
        </p:txBody>
      </p:sp>
      <p:sp>
        <p:nvSpPr>
          <p:cNvPr id="525" name="Google Shape;525;p55"/>
          <p:cNvSpPr/>
          <p:nvPr/>
        </p:nvSpPr>
        <p:spPr>
          <a:xfrm>
            <a:off x="95250" y="657125"/>
            <a:ext cx="9001200" cy="6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6" name="Google Shape;52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8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14;p54">
            <a:extLst>
              <a:ext uri="{FF2B5EF4-FFF2-40B4-BE49-F238E27FC236}">
                <a16:creationId xmlns:a16="http://schemas.microsoft.com/office/drawing/2014/main" id="{043B89B8-B21B-CB0B-7D2F-20D914EFE1BC}"/>
              </a:ext>
            </a:extLst>
          </p:cNvPr>
          <p:cNvSpPr/>
          <p:nvPr/>
        </p:nvSpPr>
        <p:spPr>
          <a:xfrm>
            <a:off x="-17" y="0"/>
            <a:ext cx="9144000" cy="619200"/>
          </a:xfrm>
          <a:prstGeom prst="rect">
            <a:avLst/>
          </a:prstGeom>
          <a:solidFill>
            <a:srgbClr val="00A6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515;p54">
            <a:extLst>
              <a:ext uri="{FF2B5EF4-FFF2-40B4-BE49-F238E27FC236}">
                <a16:creationId xmlns:a16="http://schemas.microsoft.com/office/drawing/2014/main" id="{45C5A783-4BBB-CE44-324B-56FD959852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1424"/>
          <a:stretch/>
        </p:blipFill>
        <p:spPr>
          <a:xfrm>
            <a:off x="8559058" y="162150"/>
            <a:ext cx="442050" cy="3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16;p54">
            <a:extLst>
              <a:ext uri="{FF2B5EF4-FFF2-40B4-BE49-F238E27FC236}">
                <a16:creationId xmlns:a16="http://schemas.microsoft.com/office/drawing/2014/main" id="{FB231EB6-4472-8280-32E7-760E3D71F7BF}"/>
              </a:ext>
            </a:extLst>
          </p:cNvPr>
          <p:cNvSpPr txBox="1"/>
          <p:nvPr/>
        </p:nvSpPr>
        <p:spPr>
          <a:xfrm>
            <a:off x="246933" y="86275"/>
            <a:ext cx="59928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greenpastures.co.uk</a:t>
            </a:r>
            <a:endParaRPr sz="1150" dirty="0">
              <a:solidFill>
                <a:schemeClr val="l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2E85E-708E-12E4-324C-94FE9149479B}"/>
              </a:ext>
            </a:extLst>
          </p:cNvPr>
          <p:cNvSpPr/>
          <p:nvPr/>
        </p:nvSpPr>
        <p:spPr>
          <a:xfrm>
            <a:off x="1128675" y="1636160"/>
            <a:ext cx="5000263" cy="1095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213;g21016bf2998_0_245">
            <a:extLst>
              <a:ext uri="{FF2B5EF4-FFF2-40B4-BE49-F238E27FC236}">
                <a16:creationId xmlns:a16="http://schemas.microsoft.com/office/drawing/2014/main" id="{915514DC-BF6C-D395-10BF-BFD1E20E99CA}"/>
              </a:ext>
            </a:extLst>
          </p:cNvPr>
          <p:cNvSpPr txBox="1"/>
          <p:nvPr/>
        </p:nvSpPr>
        <p:spPr>
          <a:xfrm>
            <a:off x="1261930" y="1763195"/>
            <a:ext cx="4780055" cy="59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024B90"/>
              </a:buClr>
              <a:buSzPts val="11200"/>
            </a:pPr>
            <a:r>
              <a:rPr lang="en-GB" sz="2400" b="1" dirty="0">
                <a:solidFill>
                  <a:srgbClr val="04A68C"/>
                </a:solidFill>
                <a:latin typeface="Poppins ExtraBold" pitchFamily="2" charset="77"/>
                <a:ea typeface="Poppins ExtraBold"/>
                <a:cs typeface="Poppins ExtraBold" pitchFamily="2" charset="77"/>
              </a:rPr>
              <a:t>£48 million currently invested</a:t>
            </a:r>
            <a:endParaRPr sz="2400" b="1" dirty="0">
              <a:solidFill>
                <a:srgbClr val="04A68C"/>
              </a:solidFill>
              <a:latin typeface="Poppins ExtraBold" pitchFamily="2" charset="77"/>
              <a:ea typeface="Poppins ExtraBold"/>
              <a:cs typeface="Poppins ExtraBold" pitchFamily="2" charset="77"/>
            </a:endParaRPr>
          </a:p>
        </p:txBody>
      </p:sp>
      <p:sp>
        <p:nvSpPr>
          <p:cNvPr id="7" name="Google Shape;213;g21016bf2998_0_245">
            <a:extLst>
              <a:ext uri="{FF2B5EF4-FFF2-40B4-BE49-F238E27FC236}">
                <a16:creationId xmlns:a16="http://schemas.microsoft.com/office/drawing/2014/main" id="{ED7079F7-E8ED-AAB4-0B2C-73EFB23ACB0B}"/>
              </a:ext>
            </a:extLst>
          </p:cNvPr>
          <p:cNvSpPr txBox="1"/>
          <p:nvPr/>
        </p:nvSpPr>
        <p:spPr>
          <a:xfrm>
            <a:off x="1305406" y="2315804"/>
            <a:ext cx="4780055" cy="59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24B90"/>
              </a:buClr>
              <a:buSzPts val="11200"/>
            </a:pPr>
            <a:r>
              <a:rPr lang="en-GB" sz="2400" b="1" dirty="0">
                <a:solidFill>
                  <a:srgbClr val="04A68C"/>
                </a:solidFill>
                <a:latin typeface="Poppins ExtraBold" pitchFamily="2" charset="77"/>
                <a:ea typeface="Poppins ExtraBold"/>
                <a:cs typeface="Poppins ExtraBold" pitchFamily="2" charset="77"/>
              </a:rPr>
              <a:t>1520+ Investors</a:t>
            </a:r>
            <a:endParaRPr sz="2400" b="1" dirty="0">
              <a:solidFill>
                <a:srgbClr val="04A68C"/>
              </a:solidFill>
              <a:latin typeface="Poppins ExtraBold" pitchFamily="2" charset="77"/>
              <a:ea typeface="Poppins ExtraBold"/>
              <a:cs typeface="Poppins ExtraBold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16DBDB-E6CD-857F-E9E6-A936C859C626}"/>
              </a:ext>
            </a:extLst>
          </p:cNvPr>
          <p:cNvSpPr/>
          <p:nvPr/>
        </p:nvSpPr>
        <p:spPr>
          <a:xfrm>
            <a:off x="-17" y="4955602"/>
            <a:ext cx="9144017" cy="314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A4117A-45F9-B120-76A7-3721A6877413}"/>
              </a:ext>
            </a:extLst>
          </p:cNvPr>
          <p:cNvSpPr/>
          <p:nvPr/>
        </p:nvSpPr>
        <p:spPr>
          <a:xfrm>
            <a:off x="1132217" y="1595886"/>
            <a:ext cx="4895490" cy="2922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493EC60-A28E-4788-D9DA-20C88C413781}"/>
              </a:ext>
            </a:extLst>
          </p:cNvPr>
          <p:cNvSpPr txBox="1"/>
          <p:nvPr/>
        </p:nvSpPr>
        <p:spPr>
          <a:xfrm>
            <a:off x="1178627" y="1637969"/>
            <a:ext cx="6140657" cy="23544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8"/>
              </a:spcBef>
              <a:spcAft>
                <a:spcPts val="38"/>
              </a:spcAft>
            </a:pPr>
            <a:r>
              <a:rPr lang="en-US" sz="2400" b="1" dirty="0">
                <a:solidFill>
                  <a:srgbClr val="04A68C"/>
                </a:solidFill>
                <a:latin typeface="Poppins"/>
                <a:cs typeface="Poppins"/>
              </a:rPr>
              <a:t>£47 million currently invested</a:t>
            </a:r>
            <a:endParaRPr lang="en-US" dirty="0">
              <a:solidFill>
                <a:srgbClr val="04A68C"/>
              </a:solidFill>
            </a:endParaRPr>
          </a:p>
          <a:p>
            <a:pPr>
              <a:spcBef>
                <a:spcPts val="38"/>
              </a:spcBef>
              <a:spcAft>
                <a:spcPts val="38"/>
              </a:spcAft>
            </a:pPr>
            <a:endParaRPr lang="en-US" b="1" dirty="0">
              <a:solidFill>
                <a:srgbClr val="04A68C"/>
              </a:solidFill>
              <a:latin typeface="Poppins" pitchFamily="2" charset="77"/>
              <a:cs typeface="Poppins" pitchFamily="2" charset="77"/>
            </a:endParaRPr>
          </a:p>
          <a:p>
            <a:pPr>
              <a:spcBef>
                <a:spcPts val="38"/>
              </a:spcBef>
              <a:spcAft>
                <a:spcPts val="38"/>
              </a:spcAft>
            </a:pPr>
            <a:r>
              <a:rPr lang="en-US" sz="2400" b="1" dirty="0">
                <a:solidFill>
                  <a:srgbClr val="04A68C"/>
                </a:solidFill>
                <a:latin typeface="Poppins"/>
                <a:cs typeface="Poppins"/>
              </a:rPr>
              <a:t>1530+ investors</a:t>
            </a:r>
            <a:endParaRPr lang="en-US" dirty="0">
              <a:solidFill>
                <a:srgbClr val="04A68C"/>
              </a:solidFill>
            </a:endParaRPr>
          </a:p>
          <a:p>
            <a:pPr>
              <a:spcBef>
                <a:spcPts val="38"/>
              </a:spcBef>
              <a:spcAft>
                <a:spcPts val="38"/>
              </a:spcAft>
            </a:pPr>
            <a:endParaRPr lang="en-US" sz="1300" b="1" dirty="0">
              <a:solidFill>
                <a:srgbClr val="04A68C"/>
              </a:solidFill>
              <a:latin typeface="Poppins" pitchFamily="2" charset="77"/>
              <a:cs typeface="Poppins" pitchFamily="2" charset="77"/>
            </a:endParaRPr>
          </a:p>
          <a:p>
            <a:pPr>
              <a:spcBef>
                <a:spcPts val="38"/>
              </a:spcBef>
              <a:spcAft>
                <a:spcPts val="38"/>
              </a:spcAft>
            </a:pPr>
            <a:r>
              <a:rPr lang="en-US" sz="2400" b="1" dirty="0">
                <a:solidFill>
                  <a:srgbClr val="04A68C"/>
                </a:solidFill>
                <a:latin typeface="Poppins"/>
                <a:cs typeface="Poppins"/>
              </a:rPr>
              <a:t>Investors earn up to 5% return</a:t>
            </a:r>
            <a:endParaRPr lang="en-US" dirty="0">
              <a:solidFill>
                <a:srgbClr val="04A68C"/>
              </a:solidFill>
            </a:endParaRPr>
          </a:p>
          <a:p>
            <a:pPr>
              <a:spcBef>
                <a:spcPts val="38"/>
              </a:spcBef>
              <a:spcAft>
                <a:spcPts val="38"/>
              </a:spcAft>
            </a:pPr>
            <a:endParaRPr lang="en-US" sz="2400" b="1" dirty="0">
              <a:solidFill>
                <a:srgbClr val="04A68C"/>
              </a:solidFill>
              <a:latin typeface="Poppins"/>
              <a:cs typeface="Poppins"/>
            </a:endParaRPr>
          </a:p>
          <a:p>
            <a:pPr>
              <a:spcBef>
                <a:spcPts val="38"/>
              </a:spcBef>
              <a:spcAft>
                <a:spcPts val="38"/>
              </a:spcAft>
            </a:pPr>
            <a:endParaRPr lang="en-US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2B4F5A3A-854C-37F8-B597-D0CF370CA486}"/>
              </a:ext>
            </a:extLst>
          </p:cNvPr>
          <p:cNvSpPr txBox="1"/>
          <p:nvPr/>
        </p:nvSpPr>
        <p:spPr>
          <a:xfrm>
            <a:off x="1178627" y="2991423"/>
            <a:ext cx="614065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8"/>
              </a:spcBef>
              <a:spcAft>
                <a:spcPts val="38"/>
              </a:spcAft>
            </a:pPr>
            <a:endParaRPr lang="en-US" sz="2400" b="1" dirty="0">
              <a:solidFill>
                <a:srgbClr val="04A68C"/>
              </a:solidFill>
              <a:latin typeface="Poppins"/>
              <a:cs typeface="Poppins"/>
            </a:endParaRPr>
          </a:p>
          <a:p>
            <a:pPr>
              <a:spcBef>
                <a:spcPts val="38"/>
              </a:spcBef>
              <a:spcAft>
                <a:spcPts val="38"/>
              </a:spcAft>
            </a:pPr>
            <a:r>
              <a:rPr lang="en-US" sz="2400" b="1" dirty="0">
                <a:solidFill>
                  <a:srgbClr val="04A68C"/>
                </a:solidFill>
                <a:latin typeface="Poppins"/>
                <a:cs typeface="Poppins"/>
              </a:rPr>
              <a:t>Minimum 1 year and £1000</a:t>
            </a:r>
          </a:p>
          <a:p>
            <a:pPr>
              <a:spcBef>
                <a:spcPts val="38"/>
              </a:spcBef>
              <a:spcAft>
                <a:spcPts val="38"/>
              </a:spcAft>
            </a:pPr>
            <a:endParaRPr lang="en-US" sz="2400" b="1" dirty="0">
              <a:solidFill>
                <a:srgbClr val="04A68C"/>
              </a:solidFill>
              <a:latin typeface="Poppins"/>
              <a:cs typeface="Poppins"/>
            </a:endParaRPr>
          </a:p>
          <a:p>
            <a:pPr>
              <a:spcBef>
                <a:spcPts val="38"/>
              </a:spcBef>
              <a:spcAft>
                <a:spcPts val="38"/>
              </a:spcAft>
            </a:pPr>
            <a:r>
              <a:rPr lang="en-US" sz="2400" b="1" dirty="0">
                <a:solidFill>
                  <a:srgbClr val="04A68C"/>
                </a:solidFill>
                <a:latin typeface="Poppins"/>
                <a:cs typeface="Poppins"/>
              </a:rPr>
              <a:t>One more person is housed for </a:t>
            </a:r>
            <a:endParaRPr lang="en-US" sz="2400" b="1" dirty="0">
              <a:solidFill>
                <a:srgbClr val="04A68C"/>
              </a:solidFill>
              <a:latin typeface="Poppins" pitchFamily="2" charset="77"/>
              <a:cs typeface="Poppins" pitchFamily="2" charset="77"/>
            </a:endParaRPr>
          </a:p>
          <a:p>
            <a:pPr>
              <a:spcBef>
                <a:spcPts val="38"/>
              </a:spcBef>
              <a:spcAft>
                <a:spcPts val="38"/>
              </a:spcAft>
            </a:pPr>
            <a:r>
              <a:rPr lang="en-US" sz="2400" b="1" dirty="0">
                <a:solidFill>
                  <a:srgbClr val="04A68C"/>
                </a:solidFill>
                <a:latin typeface="Poppins"/>
                <a:cs typeface="Poppins"/>
              </a:rPr>
              <a:t>every £30,000 invested</a:t>
            </a:r>
            <a:endParaRPr lang="en-US" sz="2400" b="1" dirty="0">
              <a:solidFill>
                <a:srgbClr val="04A68C"/>
              </a:solidFill>
              <a:latin typeface="Poppins" pitchFamily="2" charset="77"/>
              <a:cs typeface="Poppins" pitchFamily="2" charset="77"/>
            </a:endParaRPr>
          </a:p>
          <a:p>
            <a:pPr>
              <a:spcBef>
                <a:spcPts val="38"/>
              </a:spcBef>
              <a:spcAft>
                <a:spcPts val="38"/>
              </a:spcAft>
            </a:pPr>
            <a:endParaRPr lang="en-US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8FD566-62A5-8C9C-EECE-525B78DCB949}"/>
              </a:ext>
            </a:extLst>
          </p:cNvPr>
          <p:cNvSpPr/>
          <p:nvPr/>
        </p:nvSpPr>
        <p:spPr>
          <a:xfrm>
            <a:off x="246933" y="836107"/>
            <a:ext cx="9144017" cy="6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281;g20fea89e59b_0_356">
            <a:extLst>
              <a:ext uri="{FF2B5EF4-FFF2-40B4-BE49-F238E27FC236}">
                <a16:creationId xmlns:a16="http://schemas.microsoft.com/office/drawing/2014/main" id="{03055F21-F9DB-3D61-0D6A-898460B788B0}"/>
              </a:ext>
            </a:extLst>
          </p:cNvPr>
          <p:cNvSpPr txBox="1"/>
          <p:nvPr/>
        </p:nvSpPr>
        <p:spPr>
          <a:xfrm>
            <a:off x="203390" y="1017879"/>
            <a:ext cx="8754175" cy="59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ctr">
              <a:lnSpc>
                <a:spcPct val="80000"/>
              </a:lnSpc>
              <a:buClr>
                <a:srgbClr val="024B90"/>
              </a:buClr>
              <a:buSzPts val="11200"/>
            </a:pPr>
            <a:r>
              <a:rPr lang="en-US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  <a:sym typeface="Poppins"/>
              </a:rPr>
              <a:t>Making our work possible: Ethical Investors</a:t>
            </a:r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26123F-B93F-74DA-4600-D1C96C78142D}"/>
              </a:ext>
            </a:extLst>
          </p:cNvPr>
          <p:cNvSpPr/>
          <p:nvPr/>
        </p:nvSpPr>
        <p:spPr>
          <a:xfrm>
            <a:off x="5835316" y="1137628"/>
            <a:ext cx="2707106" cy="3639770"/>
          </a:xfrm>
          <a:prstGeom prst="roundRect">
            <a:avLst>
              <a:gd name="adj" fmla="val 5272"/>
            </a:avLst>
          </a:prstGeom>
          <a:noFill/>
          <a:ln w="152400">
            <a:solidFill>
              <a:srgbClr val="F5CA57">
                <a:alpha val="22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pic>
        <p:nvPicPr>
          <p:cNvPr id="6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CFD604FC-97AC-B225-EFAD-316028868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42" t="2971" r="16026"/>
          <a:stretch/>
        </p:blipFill>
        <p:spPr>
          <a:xfrm>
            <a:off x="6081963" y="1381491"/>
            <a:ext cx="2213811" cy="315204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Google Shape;448;g21016bf2998_0_181">
            <a:extLst>
              <a:ext uri="{FF2B5EF4-FFF2-40B4-BE49-F238E27FC236}">
                <a16:creationId xmlns:a16="http://schemas.microsoft.com/office/drawing/2014/main" id="{F81C97AB-5217-0449-EE2E-216099DDD91D}"/>
              </a:ext>
            </a:extLst>
          </p:cNvPr>
          <p:cNvSpPr txBox="1"/>
          <p:nvPr/>
        </p:nvSpPr>
        <p:spPr>
          <a:xfrm>
            <a:off x="2270438" y="1778794"/>
            <a:ext cx="4341377" cy="32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950" b="1" dirty="0">
                <a:solidFill>
                  <a:srgbClr val="00A68D"/>
                </a:solidFill>
                <a:latin typeface="Poppins"/>
                <a:cs typeface="Poppins"/>
                <a:sym typeface="Poppins"/>
              </a:rPr>
              <a:t>Who </a:t>
            </a:r>
            <a:endParaRPr lang="en-US" sz="1050"/>
          </a:p>
          <a:p>
            <a:pPr>
              <a:lnSpc>
                <a:spcPct val="80000"/>
              </a:lnSpc>
            </a:pPr>
            <a:r>
              <a:rPr lang="en-US" sz="4950" b="1" dirty="0">
                <a:solidFill>
                  <a:srgbClr val="00A68D"/>
                </a:solidFill>
                <a:latin typeface="Poppins"/>
                <a:cs typeface="Poppins"/>
                <a:sym typeface="Poppins"/>
              </a:rPr>
              <a:t>are our</a:t>
            </a:r>
            <a:endParaRPr lang="en-US" sz="4950" b="1" dirty="0">
              <a:solidFill>
                <a:srgbClr val="00A68D"/>
              </a:solidFill>
              <a:latin typeface="Poppins"/>
              <a:cs typeface="Poppins"/>
            </a:endParaRPr>
          </a:p>
          <a:p>
            <a:pPr>
              <a:lnSpc>
                <a:spcPct val="80000"/>
              </a:lnSpc>
            </a:pPr>
            <a:r>
              <a:rPr lang="en-US" sz="4950" b="1" dirty="0">
                <a:solidFill>
                  <a:srgbClr val="00A68D"/>
                </a:solidFill>
                <a:latin typeface="Poppins"/>
                <a:cs typeface="Poppins"/>
                <a:sym typeface="Poppins"/>
              </a:rPr>
              <a:t>investors?</a:t>
            </a:r>
            <a:endParaRPr lang="en-US" sz="4950" b="1" dirty="0">
              <a:solidFill>
                <a:srgbClr val="00A68D"/>
              </a:solidFill>
              <a:latin typeface="Poppins"/>
              <a:cs typeface="Poppins"/>
            </a:endParaRPr>
          </a:p>
        </p:txBody>
      </p:sp>
      <p:pic>
        <p:nvPicPr>
          <p:cNvPr id="9" name="Picture 8" descr="A cartoon of a person smiling&#10;&#10;Description automatically generated with low confidence">
            <a:extLst>
              <a:ext uri="{FF2B5EF4-FFF2-40B4-BE49-F238E27FC236}">
                <a16:creationId xmlns:a16="http://schemas.microsoft.com/office/drawing/2014/main" id="{0C9549AF-0627-05A0-F5BA-4D672CFD7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415932" y="-862820"/>
            <a:ext cx="4528316" cy="6041792"/>
          </a:xfrm>
          <a:prstGeom prst="rect">
            <a:avLst/>
          </a:prstGeom>
        </p:spPr>
      </p:pic>
      <p:sp>
        <p:nvSpPr>
          <p:cNvPr id="3" name="Google Shape;514;p54">
            <a:extLst>
              <a:ext uri="{FF2B5EF4-FFF2-40B4-BE49-F238E27FC236}">
                <a16:creationId xmlns:a16="http://schemas.microsoft.com/office/drawing/2014/main" id="{EC34E4BB-8270-70BD-F012-9F1FD21B4269}"/>
              </a:ext>
            </a:extLst>
          </p:cNvPr>
          <p:cNvSpPr/>
          <p:nvPr/>
        </p:nvSpPr>
        <p:spPr>
          <a:xfrm>
            <a:off x="0" y="0"/>
            <a:ext cx="9144000" cy="619200"/>
          </a:xfrm>
          <a:prstGeom prst="rect">
            <a:avLst/>
          </a:prstGeom>
          <a:solidFill>
            <a:srgbClr val="00A6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515;p54">
            <a:extLst>
              <a:ext uri="{FF2B5EF4-FFF2-40B4-BE49-F238E27FC236}">
                <a16:creationId xmlns:a16="http://schemas.microsoft.com/office/drawing/2014/main" id="{04DAC193-FD4D-C847-A99D-7B2645F35E6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81424"/>
          <a:stretch/>
        </p:blipFill>
        <p:spPr>
          <a:xfrm>
            <a:off x="8559075" y="162150"/>
            <a:ext cx="442050" cy="3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16;p54">
            <a:extLst>
              <a:ext uri="{FF2B5EF4-FFF2-40B4-BE49-F238E27FC236}">
                <a16:creationId xmlns:a16="http://schemas.microsoft.com/office/drawing/2014/main" id="{8136B284-7E00-25ED-EC1A-C9963CED7FC6}"/>
              </a:ext>
            </a:extLst>
          </p:cNvPr>
          <p:cNvSpPr txBox="1"/>
          <p:nvPr/>
        </p:nvSpPr>
        <p:spPr>
          <a:xfrm>
            <a:off x="246950" y="86275"/>
            <a:ext cx="59928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greenpastures.co.uk</a:t>
            </a:r>
            <a:endParaRPr sz="1150" dirty="0">
              <a:solidFill>
                <a:schemeClr val="lt1"/>
              </a:solidFill>
            </a:endParaRPr>
          </a:p>
        </p:txBody>
      </p:sp>
      <p:pic>
        <p:nvPicPr>
          <p:cNvPr id="10" name="Picture 9" descr="A cartoon of a person smiling&#10;&#10;Description automatically generated with low confidence">
            <a:extLst>
              <a:ext uri="{FF2B5EF4-FFF2-40B4-BE49-F238E27FC236}">
                <a16:creationId xmlns:a16="http://schemas.microsoft.com/office/drawing/2014/main" id="{108FAA51-5061-4F46-EFBD-47912D2AA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473941" y="-1014191"/>
            <a:ext cx="4717291" cy="62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84319"/>
      </p:ext>
    </p:extLst>
  </p:cSld>
  <p:clrMapOvr>
    <a:masterClrMapping/>
  </p:clrMapOvr>
</p:sld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F1467E56681544BE9629398AD0E553" ma:contentTypeVersion="17" ma:contentTypeDescription="Create a new document." ma:contentTypeScope="" ma:versionID="1e932c28bebefb943c083cc7320fab4f">
  <xsd:schema xmlns:xsd="http://www.w3.org/2001/XMLSchema" xmlns:xs="http://www.w3.org/2001/XMLSchema" xmlns:p="http://schemas.microsoft.com/office/2006/metadata/properties" xmlns:ns2="d1638af3-1bfe-44ee-8e90-0d7a0f41f7d1" xmlns:ns3="10cf9416-92bf-4e7c-bbea-f7ca4f169867" targetNamespace="http://schemas.microsoft.com/office/2006/metadata/properties" ma:root="true" ma:fieldsID="db4539c20fb8348ce3b7c7dc5bf5f6ab" ns2:_="" ns3:_="">
    <xsd:import namespace="d1638af3-1bfe-44ee-8e90-0d7a0f41f7d1"/>
    <xsd:import namespace="10cf9416-92bf-4e7c-bbea-f7ca4f16986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38af3-1bfe-44ee-8e90-0d7a0f41f7d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fad218f-07b8-4562-9a07-04c3aba77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f9416-92bf-4e7c-bbea-f7ca4f16986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9df39d5-edbb-46bb-838b-1f087b18aea2}" ma:internalName="TaxCatchAll" ma:showField="CatchAllData" ma:web="10cf9416-92bf-4e7c-bbea-f7ca4f1698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Version xmlns="d1638af3-1bfe-44ee-8e90-0d7a0f41f7d1" xsi:nil="true"/>
    <lcf76f155ced4ddcb4097134ff3c332f xmlns="d1638af3-1bfe-44ee-8e90-0d7a0f41f7d1">
      <Terms xmlns="http://schemas.microsoft.com/office/infopath/2007/PartnerControls"/>
    </lcf76f155ced4ddcb4097134ff3c332f>
    <TaxCatchAll xmlns="10cf9416-92bf-4e7c-bbea-f7ca4f169867" xsi:nil="true"/>
    <MigrationWizId xmlns="d1638af3-1bfe-44ee-8e90-0d7a0f41f7d1" xsi:nil="true"/>
    <MigrationWizIdPermissions xmlns="d1638af3-1bfe-44ee-8e90-0d7a0f41f7d1" xsi:nil="true"/>
    <SharedWithUsers xmlns="10cf9416-92bf-4e7c-bbea-f7ca4f169867">
      <UserInfo>
        <DisplayName>Jonny Birch</DisplayName>
        <AccountId>45</AccountId>
        <AccountType/>
      </UserInfo>
      <UserInfo>
        <DisplayName>Andrew Cunningham</DisplayName>
        <AccountId>14</AccountId>
        <AccountType/>
      </UserInfo>
      <UserInfo>
        <DisplayName>Beccy Riley</DisplayName>
        <AccountId>21</AccountId>
        <AccountType/>
      </UserInfo>
      <UserInfo>
        <DisplayName>Daniel Feeny</DisplayName>
        <AccountId>10</AccountId>
        <AccountType/>
      </UserInfo>
      <UserInfo>
        <DisplayName>Jonathan Lawson</DisplayName>
        <AccountId>155</AccountId>
        <AccountType/>
      </UserInfo>
      <UserInfo>
        <DisplayName>Simon Westmacott</DisplayName>
        <AccountId>16</AccountId>
        <AccountType/>
      </UserInfo>
      <UserInfo>
        <DisplayName>Alan Moorhouse</DisplayName>
        <AccountId>46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6158FF-9E2E-4BC0-95CE-C2DFBC37E2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638af3-1bfe-44ee-8e90-0d7a0f41f7d1"/>
    <ds:schemaRef ds:uri="10cf9416-92bf-4e7c-bbea-f7ca4f169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6AA4AE-587E-44E6-BAEB-1CB1D7FF2FC0}">
  <ds:schemaRefs>
    <ds:schemaRef ds:uri="http://schemas.microsoft.com/office/infopath/2007/PartnerControls"/>
    <ds:schemaRef ds:uri="http://purl.org/dc/elements/1.1/"/>
    <ds:schemaRef ds:uri="d1638af3-1bfe-44ee-8e90-0d7a0f41f7d1"/>
    <ds:schemaRef ds:uri="http://purl.org/dc/terms/"/>
    <ds:schemaRef ds:uri="10cf9416-92bf-4e7c-bbea-f7ca4f169867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E425CA0-EF27-4372-8121-35F18F2304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214</Words>
  <Application>Microsoft Office PowerPoint</Application>
  <PresentationFormat>On-screen Show (16:9)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Poppins ExtraBold</vt:lpstr>
      <vt:lpstr>Poppins</vt:lpstr>
      <vt:lpstr>Montserrat SemiBold</vt:lpstr>
      <vt:lpstr>Poppins SemiBold</vt:lpstr>
      <vt:lpstr>Raleway</vt:lpstr>
      <vt:lpstr>Simple Light</vt:lpstr>
      <vt:lpstr>PowerPoint Presentation</vt:lpstr>
      <vt:lpstr>PowerPoint Presentation</vt:lpstr>
      <vt:lpstr>Plus another 1500+ non GP Beds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Leanne Harwood</cp:lastModifiedBy>
  <cp:revision>99</cp:revision>
  <dcterms:modified xsi:type="dcterms:W3CDTF">2023-12-04T13:04:47Z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0x01010089F1467E56681544BE9629398AD0E553</vt:lpwstr>
  </property>
  <property fmtid="{D5CDD505-2E9C-101B-9397-08002B2CF9AE}" pid="3" name="MediaServiceImageTags">
    <vt:lpwstr/>
  </property>
</Properties>
</file>