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4416" autoAdjust="0"/>
  </p:normalViewPr>
  <p:slideViewPr>
    <p:cSldViewPr snapToGrid="0">
      <p:cViewPr varScale="1">
        <p:scale>
          <a:sx n="18" d="100"/>
          <a:sy n="18" d="100"/>
        </p:scale>
        <p:origin x="205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B1019-FF32-488E-AEEC-CE40D1AAC300}" type="datetimeFigureOut">
              <a:rPr lang="en-GB" smtClean="0"/>
              <a:t>22/03/2021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09026-904C-45EC-B877-840977102DF1}" type="slidenum">
              <a:rPr lang="en-GB" smtClean="0"/>
              <a:t>‹#›</a:t>
            </a:fld>
            <a:endParaRPr lang="en-GB"/>
          </a:p>
        </p:txBody>
      </p:sp>
    </p:spTree>
    <p:extLst>
      <p:ext uri="{BB962C8B-B14F-4D97-AF65-F5344CB8AC3E}">
        <p14:creationId xmlns:p14="http://schemas.microsoft.com/office/powerpoint/2010/main" val="100458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r>
              <a:rPr lang="en-GB" sz="1200" b="0" strike="noStrike" spc="-1" dirty="0">
                <a:latin typeface="Arial"/>
                <a:ea typeface="Microsoft YaHei"/>
              </a:rPr>
              <a:t>Welcome and brief intro of where we are in the world</a:t>
            </a: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err="1">
                <a:latin typeface="Arial"/>
                <a:ea typeface="Microsoft YaHei"/>
              </a:rPr>
              <a:t>Dont</a:t>
            </a:r>
            <a:r>
              <a:rPr lang="en-GB" sz="1200" b="0" strike="noStrike" spc="-1" dirty="0">
                <a:latin typeface="Arial"/>
                <a:ea typeface="Microsoft YaHei"/>
              </a:rPr>
              <a:t> know if you seen the  Tom Hanks film Beautiful day in the neighbourhood....Mister Rogers says “you know death is something many of us feel uncomfortable speaking about but</a:t>
            </a:r>
            <a:endParaRPr lang="en-GB" sz="1200" b="0" strike="noStrike" spc="-1" dirty="0">
              <a:latin typeface="Arial"/>
            </a:endParaRPr>
          </a:p>
          <a:p>
            <a:pPr marL="216000" indent="-213120">
              <a:lnSpc>
                <a:spcPct val="100000"/>
              </a:lnSpc>
            </a:pPr>
            <a:r>
              <a:rPr lang="en-GB" sz="1200" b="0" strike="noStrike" spc="-1" dirty="0">
                <a:latin typeface="Arial"/>
                <a:ea typeface="Microsoft YaHei"/>
              </a:rPr>
              <a:t>to die is to be human, and anything human is mentionable and anything mentionable is manageable…”so the aim of todays’ workshop is to help you all start thinking about how you can make the grief journey more manageable, for those in your families, communities and workplaces</a:t>
            </a: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1</a:t>
            </a:fld>
            <a:endParaRPr lang="en-GB"/>
          </a:p>
        </p:txBody>
      </p:sp>
    </p:spTree>
    <p:extLst>
      <p:ext uri="{BB962C8B-B14F-4D97-AF65-F5344CB8AC3E}">
        <p14:creationId xmlns:p14="http://schemas.microsoft.com/office/powerpoint/2010/main" val="921376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160" indent="-197640">
              <a:lnSpc>
                <a:spcPct val="100000"/>
              </a:lnSpc>
            </a:pPr>
            <a:r>
              <a:rPr lang="en-GB" sz="1200" b="0" strike="noStrike" spc="-1" dirty="0">
                <a:solidFill>
                  <a:srgbClr val="000000"/>
                </a:solidFill>
                <a:latin typeface="Arial"/>
              </a:rPr>
              <a:t> 3. Bargaining - - get lost in a maze of…if </a:t>
            </a:r>
            <a:r>
              <a:rPr lang="en-GB" sz="1200" b="0" strike="noStrike" spc="-1" dirty="0" err="1">
                <a:solidFill>
                  <a:srgbClr val="000000"/>
                </a:solidFill>
                <a:latin typeface="Arial"/>
              </a:rPr>
              <a:t>only’s</a:t>
            </a:r>
            <a:r>
              <a:rPr lang="en-GB" sz="1200" b="0" strike="noStrike" spc="-1" dirty="0">
                <a:solidFill>
                  <a:srgbClr val="000000"/>
                </a:solidFill>
                <a:latin typeface="Arial"/>
              </a:rPr>
              <a:t>.</a:t>
            </a: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 They want to go back in time.</a:t>
            </a: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 Bargaining can fill the gaps that those strong emotions occupy…keeping those strong emotions at a distance.. what if, if only, why?  </a:t>
            </a: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It’s the bodies way of Giving minds time to adjust to the reality and pain.. </a:t>
            </a:r>
            <a:r>
              <a:rPr lang="en-GB" sz="1200" b="1" strike="noStrike" spc="-1" dirty="0">
                <a:solidFill>
                  <a:srgbClr val="000000"/>
                </a:solidFill>
                <a:latin typeface="Arial"/>
              </a:rPr>
              <a:t>Helping restore order to the chaos </a:t>
            </a:r>
            <a:r>
              <a:rPr lang="en-GB" sz="1200" b="0" strike="noStrike" spc="-1" dirty="0">
                <a:solidFill>
                  <a:srgbClr val="000000"/>
                </a:solidFill>
                <a:latin typeface="Arial"/>
              </a:rPr>
              <a:t>and can actually bring the person  to the point of acceptance of what has happened.</a:t>
            </a: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These stages can be visited over and over again…in different order too! Anger, denial and bargaining can become </a:t>
            </a:r>
            <a:r>
              <a:rPr lang="en-GB" sz="1200" b="1" strike="noStrike" spc="-1" dirty="0">
                <a:solidFill>
                  <a:srgbClr val="000000"/>
                </a:solidFill>
                <a:latin typeface="Arial"/>
              </a:rPr>
              <a:t>a grieving persons  constant companion…</a:t>
            </a: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10</a:t>
            </a:fld>
            <a:endParaRPr lang="en-GB"/>
          </a:p>
        </p:txBody>
      </p:sp>
    </p:spTree>
    <p:extLst>
      <p:ext uri="{BB962C8B-B14F-4D97-AF65-F5344CB8AC3E}">
        <p14:creationId xmlns:p14="http://schemas.microsoft.com/office/powerpoint/2010/main" val="266711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160" indent="-197640">
              <a:lnSpc>
                <a:spcPct val="100000"/>
              </a:lnSpc>
            </a:pPr>
            <a:r>
              <a:rPr lang="en-GB" sz="1200" b="0" strike="noStrike" spc="-1" dirty="0">
                <a:solidFill>
                  <a:srgbClr val="000000"/>
                </a:solidFill>
                <a:latin typeface="Arial"/>
              </a:rPr>
              <a:t>4. Depression – after bargaining the mind will move into the </a:t>
            </a:r>
            <a:r>
              <a:rPr lang="en-GB" sz="1200" b="1" strike="noStrike" spc="-1" dirty="0">
                <a:solidFill>
                  <a:srgbClr val="000000"/>
                </a:solidFill>
                <a:latin typeface="Arial"/>
              </a:rPr>
              <a:t>present…the reality…</a:t>
            </a:r>
            <a:r>
              <a:rPr lang="en-GB" sz="1200" b="0" strike="noStrike" spc="-1" dirty="0">
                <a:solidFill>
                  <a:srgbClr val="000000"/>
                </a:solidFill>
                <a:latin typeface="Arial"/>
              </a:rPr>
              <a:t>bringing an emptiness that is deeper than they could ever have imagined!</a:t>
            </a: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 Feels like it will last forever…withdraw from life…can’t see an end to the pain.</a:t>
            </a: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 Life feels pointless, days don’t matter, why eat? Why get up even? </a:t>
            </a: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r>
              <a:rPr lang="en-GB" sz="1400" b="0" strike="noStrike" spc="-1" dirty="0">
                <a:solidFill>
                  <a:srgbClr val="000000"/>
                </a:solidFill>
                <a:latin typeface="Arial"/>
              </a:rPr>
              <a:t>Important to know that this is normal…expected…part of the grieving process</a:t>
            </a:r>
            <a:endParaRPr lang="en-GB" sz="1400" b="0" strike="noStrike" spc="-1" dirty="0">
              <a:latin typeface="Arial"/>
            </a:endParaRPr>
          </a:p>
          <a:p>
            <a:pPr marL="200160" indent="-197640">
              <a:lnSpc>
                <a:spcPct val="100000"/>
              </a:lnSpc>
            </a:pPr>
            <a:r>
              <a:rPr lang="en-GB" sz="1200" b="0" strike="noStrike" spc="-1" dirty="0">
                <a:solidFill>
                  <a:srgbClr val="000000"/>
                </a:solidFill>
                <a:latin typeface="Arial"/>
              </a:rPr>
              <a:t>. </a:t>
            </a: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Depression is often seen as something to be treated but in this case it is natural and a necessary step along the road of grief.</a:t>
            </a: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 Treating grief depression is </a:t>
            </a:r>
            <a:r>
              <a:rPr lang="en-GB" sz="1200" b="1" strike="noStrike" spc="-1" dirty="0">
                <a:solidFill>
                  <a:srgbClr val="000000"/>
                </a:solidFill>
                <a:latin typeface="Arial"/>
              </a:rPr>
              <a:t>a balancing act </a:t>
            </a:r>
            <a:r>
              <a:rPr lang="en-GB" sz="1200" b="0" strike="noStrike" spc="-1" dirty="0">
                <a:solidFill>
                  <a:srgbClr val="000000"/>
                </a:solidFill>
                <a:latin typeface="Arial"/>
              </a:rPr>
              <a:t>…</a:t>
            </a: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the positives to this depression is…</a:t>
            </a:r>
            <a:r>
              <a:rPr lang="en-GB" sz="1200" b="1" strike="noStrike" spc="-1" dirty="0">
                <a:solidFill>
                  <a:srgbClr val="000000"/>
                </a:solidFill>
                <a:latin typeface="Arial"/>
              </a:rPr>
              <a:t>it slows us down</a:t>
            </a:r>
            <a:r>
              <a:rPr lang="en-GB" sz="1200" b="0" strike="noStrike" spc="-1" dirty="0">
                <a:solidFill>
                  <a:srgbClr val="000000"/>
                </a:solidFill>
                <a:latin typeface="Arial"/>
              </a:rPr>
              <a:t>, it makes us </a:t>
            </a:r>
            <a:r>
              <a:rPr lang="en-GB" sz="1200" b="1" strike="noStrike" spc="-1" dirty="0">
                <a:solidFill>
                  <a:srgbClr val="000000"/>
                </a:solidFill>
                <a:latin typeface="Arial"/>
              </a:rPr>
              <a:t>rebuild ourselves from the ground up</a:t>
            </a:r>
            <a:r>
              <a:rPr lang="en-GB" sz="1200" b="0" strike="noStrike" spc="-1" dirty="0">
                <a:solidFill>
                  <a:srgbClr val="000000"/>
                </a:solidFill>
                <a:latin typeface="Arial"/>
              </a:rPr>
              <a:t>, it takes us to a deeper place in our soul.</a:t>
            </a: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 A grieving person should be allowed to experience his/her sorrow and our part is to sit with our friend as they do so! </a:t>
            </a: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11</a:t>
            </a:fld>
            <a:endParaRPr lang="en-GB"/>
          </a:p>
        </p:txBody>
      </p:sp>
    </p:spTree>
    <p:extLst>
      <p:ext uri="{BB962C8B-B14F-4D97-AF65-F5344CB8AC3E}">
        <p14:creationId xmlns:p14="http://schemas.microsoft.com/office/powerpoint/2010/main" val="2015962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160" indent="-197640">
              <a:lnSpc>
                <a:spcPct val="100000"/>
              </a:lnSpc>
            </a:pPr>
            <a:r>
              <a:rPr lang="en-GB" sz="1200" b="0" strike="noStrike" spc="-1" dirty="0">
                <a:solidFill>
                  <a:srgbClr val="000000"/>
                </a:solidFill>
                <a:latin typeface="Arial"/>
              </a:rPr>
              <a:t> ! </a:t>
            </a: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5. Acceptance – not hooray I am over it, lets get on with life now! </a:t>
            </a: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No it is the gradual acceptance of the reality and that a new normal is a reality…. They probably won’t like it as much as the old one but eventually it is accepted….they learn to live with it. </a:t>
            </a: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This is where their final healing and adjustment takes place. There is an acceptance that life goes on.</a:t>
            </a: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 Here they begin to value the memories and take strength from them.</a:t>
            </a: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 They learn to reorganize their lives, their role within it …to re-adjust to a new way of life. Here they stop using all their energy simply coping with loss and they start to invest it into coping with the new normal….a new way forward. </a:t>
            </a: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Don’t forget – these stages are not on a continuum…people will move in and out….up and down but the acceptance will begin to be the norm. </a:t>
            </a:r>
            <a:endParaRPr lang="en-GB" sz="1200" b="0" strike="noStrike" spc="-1" dirty="0">
              <a:latin typeface="Arial"/>
            </a:endParaRPr>
          </a:p>
          <a:p>
            <a:pPr marL="200160" indent="-197640">
              <a:lnSpc>
                <a:spcPct val="100000"/>
              </a:lnSpc>
            </a:pPr>
            <a:endParaRPr lang="en-GB" sz="1200" b="0" strike="noStrike" spc="-1" dirty="0">
              <a:latin typeface="Arial"/>
            </a:endParaRPr>
          </a:p>
          <a:p>
            <a:pPr marL="200160" indent="-197640">
              <a:lnSpc>
                <a:spcPct val="100000"/>
              </a:lnSpc>
            </a:pPr>
            <a:r>
              <a:rPr lang="en-GB" sz="1200" b="0" strike="noStrike" spc="-1" dirty="0">
                <a:solidFill>
                  <a:srgbClr val="000000"/>
                </a:solidFill>
                <a:latin typeface="Arial"/>
              </a:rPr>
              <a:t>How do you resonate with these stages...could you share...was one harder for you than another, .</a:t>
            </a: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12</a:t>
            </a:fld>
            <a:endParaRPr lang="en-GB"/>
          </a:p>
        </p:txBody>
      </p:sp>
    </p:spTree>
    <p:extLst>
      <p:ext uri="{BB962C8B-B14F-4D97-AF65-F5344CB8AC3E}">
        <p14:creationId xmlns:p14="http://schemas.microsoft.com/office/powerpoint/2010/main" val="129392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160" indent="-197280">
              <a:lnSpc>
                <a:spcPct val="100000"/>
              </a:lnSpc>
              <a:spcBef>
                <a:spcPts val="334"/>
              </a:spcBef>
            </a:pPr>
            <a:r>
              <a:rPr lang="en-GB" sz="1200" b="1" i="0" kern="1200" dirty="0">
                <a:solidFill>
                  <a:schemeClr val="tx1"/>
                </a:solidFill>
                <a:effectLst/>
                <a:latin typeface="+mn-lt"/>
                <a:ea typeface="+mn-ea"/>
                <a:cs typeface="+mn-cs"/>
              </a:rPr>
              <a:t>Kintsugi</a:t>
            </a:r>
            <a:r>
              <a:rPr lang="en-GB" sz="1200" b="0" i="0" kern="1200" dirty="0">
                <a:solidFill>
                  <a:schemeClr val="tx1"/>
                </a:solidFill>
                <a:effectLst/>
                <a:latin typeface="+mn-lt"/>
                <a:ea typeface="+mn-ea"/>
                <a:cs typeface="+mn-cs"/>
              </a:rPr>
              <a:t> is the Japanese art of putting broken pottery pieces back together with gold — built on the idea that in embracing flaws and imperfections, you can create an even stronger, more beautiful piece of art</a:t>
            </a:r>
            <a:endParaRPr lang="en-GB" sz="20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13</a:t>
            </a:fld>
            <a:endParaRPr lang="en-GB"/>
          </a:p>
        </p:txBody>
      </p:sp>
    </p:spTree>
    <p:extLst>
      <p:ext uri="{BB962C8B-B14F-4D97-AF65-F5344CB8AC3E}">
        <p14:creationId xmlns:p14="http://schemas.microsoft.com/office/powerpoint/2010/main" val="1696527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160" indent="-197280">
              <a:lnSpc>
                <a:spcPct val="100000"/>
              </a:lnSpc>
              <a:spcBef>
                <a:spcPts val="334"/>
              </a:spcBef>
            </a:pPr>
            <a:r>
              <a:rPr lang="en-GB" sz="1200" b="0" strike="noStrike" spc="-1" dirty="0">
                <a:latin typeface="+mn-lt"/>
              </a:rPr>
              <a:t>Is this relevant now…..well …...</a:t>
            </a:r>
          </a:p>
          <a:p>
            <a:pPr marL="200160" indent="-197280">
              <a:lnSpc>
                <a:spcPct val="100000"/>
              </a:lnSpc>
              <a:spcBef>
                <a:spcPts val="334"/>
              </a:spcBef>
            </a:pPr>
            <a:r>
              <a:rPr lang="en-GB" sz="1200" b="0" strike="noStrike" spc="-1" dirty="0">
                <a:latin typeface="+mn-lt"/>
              </a:rPr>
              <a:t>Covid 19..</a:t>
            </a:r>
          </a:p>
          <a:p>
            <a:pPr marL="216000" indent="-210960">
              <a:lnSpc>
                <a:spcPct val="100000"/>
              </a:lnSpc>
            </a:pPr>
            <a:r>
              <a:rPr lang="en-GB" sz="1200" b="0" strike="noStrike" spc="-1" dirty="0">
                <a:latin typeface="+mn-lt"/>
              </a:rPr>
              <a:t>-There's denial, which we saw a lot of early on: This virus won't affect us.</a:t>
            </a:r>
          </a:p>
          <a:p>
            <a:pPr marL="216000" indent="-210960">
              <a:lnSpc>
                <a:spcPct val="100000"/>
              </a:lnSpc>
            </a:pPr>
            <a:r>
              <a:rPr lang="en-GB" sz="1200" b="0" strike="noStrike" spc="-1" dirty="0">
                <a:latin typeface="+mn-lt"/>
              </a:rPr>
              <a:t>- There's anger: You're making me stay home and taking away my activities. </a:t>
            </a:r>
          </a:p>
          <a:p>
            <a:pPr marL="216000" indent="-210960">
              <a:lnSpc>
                <a:spcPct val="100000"/>
              </a:lnSpc>
            </a:pPr>
            <a:r>
              <a:rPr lang="en-GB" sz="1200" b="0" strike="noStrike" spc="-1" dirty="0">
                <a:latin typeface="+mn-lt"/>
              </a:rPr>
              <a:t>-There's bargaining: Okay, if I social distance for two weeks everything will be better, right?</a:t>
            </a:r>
          </a:p>
          <a:p>
            <a:pPr marL="216000" indent="-210960">
              <a:lnSpc>
                <a:spcPct val="100000"/>
              </a:lnSpc>
            </a:pPr>
            <a:r>
              <a:rPr lang="en-GB" sz="1200" b="0" strike="noStrike" spc="-1" dirty="0">
                <a:latin typeface="+mn-lt"/>
              </a:rPr>
              <a:t>-There's sadness: I don't know when this will end. And finally there's acceptance. This is happening; I have to figure out how to proceed."</a:t>
            </a:r>
          </a:p>
          <a:p>
            <a:pPr marL="216000" indent="-210960">
              <a:lnSpc>
                <a:spcPct val="100000"/>
              </a:lnSpc>
            </a:pPr>
            <a:r>
              <a:rPr lang="en-GB" sz="1200" b="0" strike="noStrike" spc="-1" dirty="0">
                <a:latin typeface="+mn-lt"/>
              </a:rPr>
              <a:t>-Acceptance, as you might imagine, is where the power lies. We find control in acceptance. I can wash my hands. I can keep a safe distance. I can learn how to work virtually.”</a:t>
            </a:r>
          </a:p>
        </p:txBody>
      </p:sp>
      <p:sp>
        <p:nvSpPr>
          <p:cNvPr id="4" name="Slide Number Placeholder 3"/>
          <p:cNvSpPr>
            <a:spLocks noGrp="1"/>
          </p:cNvSpPr>
          <p:nvPr>
            <p:ph type="sldNum" sz="quarter" idx="5"/>
          </p:nvPr>
        </p:nvSpPr>
        <p:spPr/>
        <p:txBody>
          <a:bodyPr/>
          <a:lstStyle/>
          <a:p>
            <a:fld id="{8C309026-904C-45EC-B877-840977102DF1}" type="slidenum">
              <a:rPr lang="en-GB" smtClean="0"/>
              <a:t>14</a:t>
            </a:fld>
            <a:endParaRPr lang="en-GB"/>
          </a:p>
        </p:txBody>
      </p:sp>
    </p:spTree>
    <p:extLst>
      <p:ext uri="{BB962C8B-B14F-4D97-AF65-F5344CB8AC3E}">
        <p14:creationId xmlns:p14="http://schemas.microsoft.com/office/powerpoint/2010/main" val="3973645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160" indent="-197280">
              <a:lnSpc>
                <a:spcPct val="100000"/>
              </a:lnSpc>
              <a:spcBef>
                <a:spcPts val="334"/>
              </a:spcBef>
            </a:pPr>
            <a:r>
              <a:rPr lang="en-GB" sz="1200" b="0" strike="noStrike" spc="-1" dirty="0">
                <a:solidFill>
                  <a:srgbClr val="000000"/>
                </a:solidFill>
                <a:latin typeface="Calibri"/>
              </a:rPr>
              <a:t>So how can we respond when faced with a person suffering grief?</a:t>
            </a:r>
            <a:endParaRPr lang="en-GB" sz="1200" b="0" strike="noStrike" spc="-1" dirty="0">
              <a:latin typeface="Arial"/>
            </a:endParaRPr>
          </a:p>
          <a:p>
            <a:pPr marL="200160" indent="-197280">
              <a:lnSpc>
                <a:spcPct val="100000"/>
              </a:lnSpc>
              <a:spcBef>
                <a:spcPts val="334"/>
              </a:spcBef>
            </a:pP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Compassion...its </a:t>
            </a:r>
            <a:r>
              <a:rPr lang="en-GB" sz="1200" b="0" strike="noStrike" spc="-1" dirty="0" err="1">
                <a:solidFill>
                  <a:srgbClr val="000000"/>
                </a:solidFill>
                <a:latin typeface="Calibri"/>
              </a:rPr>
              <a:t>latin</a:t>
            </a:r>
            <a:r>
              <a:rPr lang="en-GB" sz="1200" b="0" strike="noStrike" spc="-1" dirty="0">
                <a:solidFill>
                  <a:srgbClr val="000000"/>
                </a:solidFill>
                <a:latin typeface="Calibri"/>
              </a:rPr>
              <a:t>  means to suffer with...be impacted by the grief the loss, it will affect us….</a:t>
            </a:r>
            <a:endParaRPr lang="en-GB" sz="1200" b="0" strike="noStrike" spc="-1" dirty="0">
              <a:latin typeface="Arial"/>
            </a:endParaRPr>
          </a:p>
          <a:p>
            <a:pPr marL="200160" indent="-197280">
              <a:lnSpc>
                <a:spcPct val="100000"/>
              </a:lnSpc>
              <a:spcBef>
                <a:spcPts val="334"/>
              </a:spcBef>
            </a:pPr>
            <a:endParaRPr lang="en-GB" sz="1200" b="0" strike="noStrike" spc="-1" dirty="0">
              <a:latin typeface="Arial"/>
            </a:endParaRPr>
          </a:p>
          <a:p>
            <a:pPr marL="200160" indent="-197280">
              <a:lnSpc>
                <a:spcPct val="100000"/>
              </a:lnSpc>
            </a:pPr>
            <a:r>
              <a:rPr lang="en-GB" sz="1200" b="0" strike="noStrike" spc="-1" dirty="0">
                <a:solidFill>
                  <a:srgbClr val="000000"/>
                </a:solidFill>
                <a:latin typeface="Calibri"/>
              </a:rPr>
              <a:t>Firstly we need to be patient and </a:t>
            </a:r>
            <a:r>
              <a:rPr lang="en-GB" sz="1200" b="1" strike="noStrike" spc="-1" dirty="0">
                <a:solidFill>
                  <a:srgbClr val="000000"/>
                </a:solidFill>
                <a:latin typeface="Calibri"/>
              </a:rPr>
              <a:t>expect</a:t>
            </a:r>
            <a:r>
              <a:rPr lang="en-GB" sz="1200" b="0" strike="noStrike" spc="-1" dirty="0">
                <a:solidFill>
                  <a:srgbClr val="000000"/>
                </a:solidFill>
                <a:latin typeface="Calibri"/>
              </a:rPr>
              <a:t> to see that variety of responses and behaviours….</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latin typeface="Calibri"/>
              </a:rPr>
              <a:t>Listen with undivided attention … show they matter! (bearing their soul))</a:t>
            </a:r>
            <a:endParaRPr lang="en-GB" sz="1200" b="0" strike="noStrike" spc="-1" dirty="0">
              <a:latin typeface="Arial"/>
            </a:endParaRPr>
          </a:p>
          <a:p>
            <a:pPr marL="200160" indent="-197280">
              <a:lnSpc>
                <a:spcPct val="100000"/>
              </a:lnSpc>
            </a:pPr>
            <a:r>
              <a:rPr lang="en-GB" sz="1200" b="0" strike="noStrike" spc="-1" dirty="0">
                <a:solidFill>
                  <a:srgbClr val="000000"/>
                </a:solidFill>
                <a:latin typeface="Calibri"/>
              </a:rPr>
              <a:t>Remember and value what has been said including details</a:t>
            </a:r>
            <a:endParaRPr lang="en-GB" sz="1200" b="0" strike="noStrike" spc="-1" dirty="0">
              <a:latin typeface="Arial"/>
            </a:endParaRPr>
          </a:p>
          <a:p>
            <a:pPr marL="200160" indent="-197280">
              <a:lnSpc>
                <a:spcPct val="100000"/>
              </a:lnSpc>
            </a:pPr>
            <a:r>
              <a:rPr lang="en-GB" sz="1200" b="0" strike="noStrike" spc="-1" dirty="0">
                <a:solidFill>
                  <a:srgbClr val="000000"/>
                </a:solidFill>
                <a:latin typeface="Calibri"/>
              </a:rPr>
              <a:t>Watch for non verbal clues to help you understand what is happening</a:t>
            </a:r>
            <a:endParaRPr lang="en-GB" sz="1200" b="0" strike="noStrike" spc="-1" dirty="0">
              <a:latin typeface="Arial"/>
            </a:endParaRPr>
          </a:p>
          <a:p>
            <a:pPr marL="200160" indent="-197280">
              <a:lnSpc>
                <a:spcPct val="100000"/>
              </a:lnSpc>
            </a:pPr>
            <a:r>
              <a:rPr lang="en-GB" sz="1200" b="0" strike="noStrike" spc="-1" dirty="0">
                <a:solidFill>
                  <a:srgbClr val="000000"/>
                </a:solidFill>
                <a:latin typeface="Calibri"/>
              </a:rPr>
              <a:t>Tolerate pauses and silences and let them happen, don’t feel you have to break these silences</a:t>
            </a:r>
            <a:endParaRPr lang="en-GB" sz="1200" b="0" strike="noStrike" spc="-1" dirty="0">
              <a:latin typeface="Arial"/>
            </a:endParaRPr>
          </a:p>
          <a:p>
            <a:pPr marL="200160" indent="-197280">
              <a:lnSpc>
                <a:spcPct val="100000"/>
              </a:lnSpc>
            </a:pPr>
            <a:r>
              <a:rPr lang="en-GB" sz="1200" b="0" strike="noStrike" spc="-1" dirty="0">
                <a:solidFill>
                  <a:srgbClr val="000000"/>
                </a:solidFill>
                <a:latin typeface="Calibri"/>
              </a:rPr>
              <a:t>Extend some reassurance when needed</a:t>
            </a:r>
            <a:r>
              <a:rPr lang="en-GB" sz="1200" b="0" strike="noStrike" spc="-1" dirty="0">
                <a:solidFill>
                  <a:srgbClr val="000000"/>
                </a:solidFill>
                <a:latin typeface="Arial"/>
              </a:rPr>
              <a:t> …</a:t>
            </a:r>
            <a:r>
              <a:rPr lang="en-GB" sz="1200" b="0" strike="noStrike" spc="-1" dirty="0">
                <a:solidFill>
                  <a:srgbClr val="000000"/>
                </a:solidFill>
                <a:latin typeface="Calibri"/>
              </a:rPr>
              <a:t>Be gentle, sincere, encouraging and confidential</a:t>
            </a:r>
            <a:endParaRPr lang="en-GB" sz="1200" b="0" strike="noStrike" spc="-1" dirty="0">
              <a:latin typeface="Arial"/>
            </a:endParaRPr>
          </a:p>
          <a:p>
            <a:pPr marL="200160" indent="-197280">
              <a:lnSpc>
                <a:spcPct val="100000"/>
              </a:lnSpc>
            </a:pPr>
            <a:r>
              <a:rPr lang="en-GB" sz="1200" b="0" strike="noStrike" spc="-1" dirty="0">
                <a:solidFill>
                  <a:srgbClr val="000000"/>
                </a:solidFill>
                <a:latin typeface="Calibri"/>
              </a:rPr>
              <a:t>Remain open minded and be non judgemental</a:t>
            </a: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15</a:t>
            </a:fld>
            <a:endParaRPr lang="en-GB"/>
          </a:p>
        </p:txBody>
      </p:sp>
    </p:spTree>
    <p:extLst>
      <p:ext uri="{BB962C8B-B14F-4D97-AF65-F5344CB8AC3E}">
        <p14:creationId xmlns:p14="http://schemas.microsoft.com/office/powerpoint/2010/main" val="541059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160" indent="-197280">
              <a:lnSpc>
                <a:spcPct val="100000"/>
              </a:lnSpc>
              <a:spcBef>
                <a:spcPts val="334"/>
              </a:spcBef>
            </a:pPr>
            <a:r>
              <a:rPr lang="en-GB" sz="1200" b="0" strike="noStrike" spc="-1" dirty="0">
                <a:solidFill>
                  <a:srgbClr val="000000"/>
                </a:solidFill>
                <a:latin typeface="Calibri"/>
              </a:rPr>
              <a:t>Talking to the bereaved</a:t>
            </a:r>
            <a:r>
              <a:rPr lang="en-GB" sz="1200" b="0" strike="noStrike" spc="-1" dirty="0">
                <a:solidFill>
                  <a:srgbClr val="000000"/>
                </a:solidFill>
                <a:latin typeface="Arial"/>
              </a:rPr>
              <a:t>…</a:t>
            </a:r>
            <a:r>
              <a:rPr lang="en-GB" sz="1200" b="0" strike="noStrike" spc="-1" dirty="0">
                <a:solidFill>
                  <a:srgbClr val="000000"/>
                </a:solidFill>
                <a:latin typeface="Calibri"/>
              </a:rPr>
              <a:t>We often worry about what we should say to people who are experiencing the pain of loss</a:t>
            </a:r>
            <a:endParaRPr lang="en-GB" sz="1200" b="0" strike="noStrike" spc="-1" dirty="0">
              <a:latin typeface="Arial"/>
            </a:endParaRPr>
          </a:p>
          <a:p>
            <a:pPr marL="200160" indent="-197280">
              <a:lnSpc>
                <a:spcPct val="100000"/>
              </a:lnSpc>
              <a:spcBef>
                <a:spcPts val="334"/>
              </a:spcBef>
            </a:pPr>
            <a:endParaRPr lang="en-GB" sz="1200" b="0" strike="noStrike" spc="-1" dirty="0">
              <a:latin typeface="Arial"/>
            </a:endParaRPr>
          </a:p>
          <a:p>
            <a:pPr marL="200160" indent="-197280">
              <a:lnSpc>
                <a:spcPct val="100000"/>
              </a:lnSpc>
              <a:spcBef>
                <a:spcPts val="334"/>
              </a:spcBef>
            </a:pP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Has anyone got any suggestions /ideas of what would be helpful to say??</a:t>
            </a:r>
            <a:endParaRPr lang="en-GB" sz="1200" b="0" strike="noStrike" spc="-1" dirty="0">
              <a:latin typeface="Arial"/>
            </a:endParaRPr>
          </a:p>
          <a:p>
            <a:pPr marL="200160" indent="-197280">
              <a:lnSpc>
                <a:spcPct val="100000"/>
              </a:lnSpc>
              <a:spcBef>
                <a:spcPts val="334"/>
              </a:spcBef>
            </a:pP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Allow them to keep retelling the story of the death</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Ask open questions that encourage a person to explore their feelings…”How did that make you feel?”</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Don’t give glib answers to questions</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Don’t try to defend God – He is big enough to defend Himself! But if it is appropriate be willing, as a Christian to reassure them of God’s love and care…God’s Hope amidst the sadness…if they want to offer to pray with them….it’s often appreciated. Listen to their angry or hurting outbursts and feel their pain along side them. </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Don’t try to drag them away from their grief – It’s no good trying to cheer them up when they actually need to shout or cry! …they need to work through it</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Reassure them that what they are going through is normal. </a:t>
            </a: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16</a:t>
            </a:fld>
            <a:endParaRPr lang="en-GB"/>
          </a:p>
        </p:txBody>
      </p:sp>
    </p:spTree>
    <p:extLst>
      <p:ext uri="{BB962C8B-B14F-4D97-AF65-F5344CB8AC3E}">
        <p14:creationId xmlns:p14="http://schemas.microsoft.com/office/powerpoint/2010/main" val="2569189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160" indent="-197280">
              <a:lnSpc>
                <a:spcPct val="100000"/>
              </a:lnSpc>
            </a:pPr>
            <a:r>
              <a:rPr lang="en-GB" sz="1200" b="0" strike="noStrike" spc="-1" dirty="0">
                <a:solidFill>
                  <a:srgbClr val="000000"/>
                </a:solidFill>
                <a:latin typeface="+mn-lt"/>
              </a:rPr>
              <a:t>When we don’t know what to say we often say the wrong thing…we’ve all probably been in that situation</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latin typeface="+mn-lt"/>
              </a:rPr>
              <a:t>Here are some examples that perhaps we have each said or been like that hasn’t been helpful …but another health warning …don’t beat yourself up about it just think through this section and perhaps learn some lessons.</a:t>
            </a:r>
            <a:endParaRPr lang="en-GB" sz="1200" b="0" strike="noStrike" spc="-1" dirty="0">
              <a:latin typeface="Arial"/>
            </a:endParaRPr>
          </a:p>
          <a:p>
            <a:pPr marL="200160" indent="-197280">
              <a:lnSpc>
                <a:spcPct val="100000"/>
              </a:lnSpc>
            </a:pPr>
            <a:r>
              <a:rPr lang="en-GB" sz="1200" b="0" strike="noStrike" spc="-1" dirty="0">
                <a:solidFill>
                  <a:srgbClr val="000000"/>
                </a:solidFill>
                <a:latin typeface="+mn-lt"/>
              </a:rPr>
              <a:t> </a:t>
            </a:r>
            <a:endParaRPr lang="en-GB" sz="1200" b="0" strike="noStrike" spc="-1" dirty="0">
              <a:latin typeface="Arial"/>
            </a:endParaRPr>
          </a:p>
          <a:p>
            <a:pPr marL="200160" indent="-197280">
              <a:lnSpc>
                <a:spcPct val="100000"/>
              </a:lnSpc>
            </a:pPr>
            <a:r>
              <a:rPr lang="en-GB" sz="1200" b="0" strike="noStrike" spc="-1" dirty="0">
                <a:solidFill>
                  <a:srgbClr val="000000"/>
                </a:solidFill>
                <a:latin typeface="+mn-lt"/>
              </a:rPr>
              <a:t>-</a:t>
            </a:r>
            <a:r>
              <a:rPr lang="en-GB" sz="1200" b="0" strike="noStrike" spc="-1" dirty="0" err="1">
                <a:solidFill>
                  <a:srgbClr val="000000"/>
                </a:solidFill>
                <a:latin typeface="+mn-lt"/>
              </a:rPr>
              <a:t>dont</a:t>
            </a:r>
            <a:r>
              <a:rPr lang="en-GB" sz="1200" b="0" strike="noStrike" spc="-1" dirty="0">
                <a:solidFill>
                  <a:srgbClr val="000000"/>
                </a:solidFill>
                <a:latin typeface="+mn-lt"/>
              </a:rPr>
              <a:t>  pretend you  haven’t seen someone/ too busy to talk.</a:t>
            </a:r>
            <a:endParaRPr lang="en-GB" sz="1200" b="0" strike="noStrike" spc="-1" dirty="0">
              <a:latin typeface="Arial"/>
            </a:endParaRPr>
          </a:p>
          <a:p>
            <a:pPr marL="200160" indent="-197280">
              <a:lnSpc>
                <a:spcPct val="100000"/>
              </a:lnSpc>
            </a:pPr>
            <a:r>
              <a:rPr lang="en-GB" sz="1200" b="0" strike="noStrike" spc="-1" dirty="0">
                <a:solidFill>
                  <a:srgbClr val="000000"/>
                </a:solidFill>
                <a:latin typeface="+mn-lt"/>
              </a:rPr>
              <a:t> --Don’t show intolerance….”oh no here we go again” attitude, </a:t>
            </a:r>
            <a:endParaRPr lang="en-GB" sz="1200" b="0" strike="noStrike" spc="-1" dirty="0">
              <a:latin typeface="Arial"/>
            </a:endParaRPr>
          </a:p>
          <a:p>
            <a:pPr marL="200160" indent="-197280">
              <a:lnSpc>
                <a:spcPct val="100000"/>
              </a:lnSpc>
            </a:pPr>
            <a:r>
              <a:rPr lang="en-GB" sz="1200" b="0" strike="noStrike" spc="-1" dirty="0">
                <a:solidFill>
                  <a:srgbClr val="000000"/>
                </a:solidFill>
                <a:latin typeface="+mn-lt"/>
              </a:rPr>
              <a:t>-</a:t>
            </a:r>
            <a:r>
              <a:rPr lang="en-GB" sz="1200" b="0" strike="noStrike" spc="-1" dirty="0" err="1">
                <a:solidFill>
                  <a:srgbClr val="000000"/>
                </a:solidFill>
                <a:latin typeface="+mn-lt"/>
              </a:rPr>
              <a:t>dont</a:t>
            </a:r>
            <a:r>
              <a:rPr lang="en-GB" sz="1200" b="0" strike="noStrike" spc="-1" dirty="0">
                <a:solidFill>
                  <a:srgbClr val="000000"/>
                </a:solidFill>
                <a:latin typeface="+mn-lt"/>
              </a:rPr>
              <a:t> show over-concern and make a drama out of it.</a:t>
            </a:r>
            <a:endParaRPr lang="en-GB" sz="1200" b="0" strike="noStrike" spc="-1" dirty="0">
              <a:latin typeface="Arial"/>
            </a:endParaRPr>
          </a:p>
          <a:p>
            <a:pPr marL="200160" indent="-197280">
              <a:lnSpc>
                <a:spcPct val="100000"/>
              </a:lnSpc>
            </a:pPr>
            <a:r>
              <a:rPr lang="en-GB" sz="1200" b="0" strike="noStrike" spc="-1" dirty="0">
                <a:solidFill>
                  <a:srgbClr val="000000"/>
                </a:solidFill>
                <a:latin typeface="+mn-lt"/>
              </a:rPr>
              <a:t> -Avoid saying things like …It’s part of Gods plan…you need to focus on the positive things, be thankful for what you have got! It’s time to get on with your life, they’re in a better place! - </a:t>
            </a:r>
            <a:endParaRPr lang="en-GB" sz="1200" b="0" strike="noStrike" spc="-1" dirty="0">
              <a:latin typeface="Arial"/>
            </a:endParaRPr>
          </a:p>
          <a:p>
            <a:pPr marL="200160" indent="-197280">
              <a:lnSpc>
                <a:spcPct val="100000"/>
              </a:lnSpc>
            </a:pPr>
            <a:r>
              <a:rPr lang="en-GB" sz="1200" b="0" strike="noStrike" spc="-1" dirty="0">
                <a:solidFill>
                  <a:srgbClr val="000000"/>
                </a:solidFill>
                <a:latin typeface="+mn-lt"/>
              </a:rPr>
              <a:t>But be careful not to give advice </a:t>
            </a:r>
            <a:r>
              <a:rPr lang="en-GB" sz="1200" b="1" strike="noStrike" spc="-1" dirty="0">
                <a:solidFill>
                  <a:srgbClr val="000000"/>
                </a:solidFill>
                <a:latin typeface="+mn-lt"/>
              </a:rPr>
              <a:t>as if there’s a quick fix </a:t>
            </a:r>
            <a:endParaRPr lang="en-GB" sz="1200" b="0" strike="noStrike" spc="-1" dirty="0">
              <a:latin typeface="Arial"/>
            </a:endParaRPr>
          </a:p>
          <a:p>
            <a:pPr marL="200160" indent="-197280">
              <a:lnSpc>
                <a:spcPct val="100000"/>
              </a:lnSpc>
            </a:pPr>
            <a:r>
              <a:rPr lang="en-GB" sz="1200" b="0" strike="noStrike" spc="-1" dirty="0">
                <a:solidFill>
                  <a:srgbClr val="000000"/>
                </a:solidFill>
                <a:latin typeface="+mn-lt"/>
              </a:rPr>
              <a:t>Don’t forget we are all different and one persons way of coping can be very different to </a:t>
            </a:r>
            <a:r>
              <a:rPr lang="en-GB" sz="1200" b="0" strike="noStrike" spc="-1" dirty="0" err="1">
                <a:solidFill>
                  <a:srgbClr val="000000"/>
                </a:solidFill>
                <a:latin typeface="+mn-lt"/>
              </a:rPr>
              <a:t>anothers</a:t>
            </a:r>
            <a:r>
              <a:rPr lang="en-GB" sz="1200" b="0" strike="noStrike" spc="-1" dirty="0">
                <a:solidFill>
                  <a:srgbClr val="000000"/>
                </a:solidFill>
                <a:latin typeface="+mn-lt"/>
              </a:rPr>
              <a:t> </a:t>
            </a:r>
            <a:endParaRPr lang="en-GB" sz="1200" b="0" strike="noStrike" spc="-1" dirty="0">
              <a:latin typeface="Arial"/>
            </a:endParaRPr>
          </a:p>
          <a:p>
            <a:pPr marL="200160" indent="-197280">
              <a:lnSpc>
                <a:spcPct val="100000"/>
              </a:lnSpc>
            </a:pPr>
            <a:r>
              <a:rPr lang="en-GB" sz="1200" b="1" strike="noStrike" spc="-1" dirty="0" err="1">
                <a:solidFill>
                  <a:srgbClr val="000000"/>
                </a:solidFill>
                <a:latin typeface="+mn-lt"/>
              </a:rPr>
              <a:t>Dont</a:t>
            </a:r>
            <a:r>
              <a:rPr lang="en-GB" sz="1200" b="1" strike="noStrike" spc="-1" dirty="0">
                <a:solidFill>
                  <a:srgbClr val="000000"/>
                </a:solidFill>
                <a:latin typeface="+mn-lt"/>
              </a:rPr>
              <a:t> say “I know what you are going through” – you don’t!  </a:t>
            </a:r>
            <a:endParaRPr lang="en-GB" sz="1200" b="0" strike="noStrike" spc="-1" dirty="0">
              <a:latin typeface="Arial"/>
            </a:endParaRPr>
          </a:p>
          <a:p>
            <a:pPr marL="200160" indent="-197280">
              <a:lnSpc>
                <a:spcPct val="100000"/>
              </a:lnSpc>
            </a:pPr>
            <a:r>
              <a:rPr lang="en-GB" sz="1200" b="1" strike="noStrike" spc="-1" dirty="0">
                <a:solidFill>
                  <a:srgbClr val="000000"/>
                </a:solidFill>
                <a:latin typeface="+mn-lt"/>
              </a:rPr>
              <a:t>Don’t turn the discussion into them listening to you! </a:t>
            </a: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17</a:t>
            </a:fld>
            <a:endParaRPr lang="en-GB"/>
          </a:p>
        </p:txBody>
      </p:sp>
    </p:spTree>
    <p:extLst>
      <p:ext uri="{BB962C8B-B14F-4D97-AF65-F5344CB8AC3E}">
        <p14:creationId xmlns:p14="http://schemas.microsoft.com/office/powerpoint/2010/main" val="1640895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Just thought I’d include this  ...its    Pablo Picasso's Guernica        it was how he channelled his grief over </a:t>
            </a:r>
            <a:r>
              <a:rPr lang="en-GB" sz="1200" kern="1200" dirty="0" err="1">
                <a:solidFill>
                  <a:schemeClr val="tx1"/>
                </a:solidFill>
                <a:effectLst/>
                <a:latin typeface="+mn-lt"/>
                <a:ea typeface="+mn-ea"/>
                <a:cs typeface="+mn-cs"/>
              </a:rPr>
              <a:t>nazi</a:t>
            </a:r>
            <a:r>
              <a:rPr lang="en-GB" sz="1200" kern="1200" dirty="0">
                <a:solidFill>
                  <a:schemeClr val="tx1"/>
                </a:solidFill>
                <a:effectLst/>
                <a:latin typeface="+mn-lt"/>
                <a:ea typeface="+mn-ea"/>
                <a:cs typeface="+mn-cs"/>
              </a:rPr>
              <a:t> bombing of a small Spanish village in 1937  </a:t>
            </a:r>
          </a:p>
          <a:p>
            <a:r>
              <a:rPr lang="en-GB" sz="1200" kern="1200" dirty="0">
                <a:solidFill>
                  <a:schemeClr val="tx1"/>
                </a:solidFill>
                <a:effectLst/>
                <a:latin typeface="+mn-lt"/>
                <a:ea typeface="+mn-ea"/>
                <a:cs typeface="+mn-cs"/>
              </a:rPr>
              <a:t>Picasso did what he could...want to try and encourage you...not to under estimate the value of  offering some immediate support to those grieving where we are...as it says in Zechariah 4:10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Do not despise these small beginnings, for the Lord rejoices to see the work begin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 here are some ideas of things you could do:</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If people have a faith they may gain amazing comfort from the church sit with them walk in with them pick them up go together but some find it’s a hard place to be and </a:t>
            </a:r>
            <a:r>
              <a:rPr lang="en-GB" sz="1200" kern="1200" dirty="0" err="1">
                <a:solidFill>
                  <a:schemeClr val="tx1"/>
                </a:solidFill>
                <a:effectLst/>
                <a:latin typeface="+mn-lt"/>
                <a:ea typeface="+mn-ea"/>
                <a:cs typeface="+mn-cs"/>
              </a:rPr>
              <a:t>thats</a:t>
            </a:r>
            <a:r>
              <a:rPr lang="en-GB" sz="1200" kern="1200" dirty="0">
                <a:solidFill>
                  <a:schemeClr val="tx1"/>
                </a:solidFill>
                <a:effectLst/>
                <a:latin typeface="+mn-lt"/>
                <a:ea typeface="+mn-ea"/>
                <a:cs typeface="+mn-cs"/>
              </a:rPr>
              <a:t> ok but keep talking about </a:t>
            </a:r>
            <a:r>
              <a:rPr lang="en-GB" sz="1200" kern="1200" dirty="0" err="1">
                <a:solidFill>
                  <a:schemeClr val="tx1"/>
                </a:solidFill>
                <a:effectLst/>
                <a:latin typeface="+mn-lt"/>
                <a:ea typeface="+mn-ea"/>
                <a:cs typeface="+mn-cs"/>
              </a:rPr>
              <a:t>whats</a:t>
            </a:r>
            <a:r>
              <a:rPr lang="en-GB" sz="1200" kern="1200" dirty="0">
                <a:solidFill>
                  <a:schemeClr val="tx1"/>
                </a:solidFill>
                <a:effectLst/>
                <a:latin typeface="+mn-lt"/>
                <a:ea typeface="+mn-ea"/>
                <a:cs typeface="+mn-cs"/>
              </a:rPr>
              <a:t> happening </a:t>
            </a:r>
            <a:r>
              <a:rPr lang="en-GB" sz="1200" kern="1200" dirty="0" err="1">
                <a:solidFill>
                  <a:schemeClr val="tx1"/>
                </a:solidFill>
                <a:effectLst/>
                <a:latin typeface="+mn-lt"/>
                <a:ea typeface="+mn-ea"/>
                <a:cs typeface="+mn-cs"/>
              </a:rPr>
              <a:t>dont</a:t>
            </a:r>
            <a:r>
              <a:rPr lang="en-GB" sz="1200" kern="1200" dirty="0">
                <a:solidFill>
                  <a:schemeClr val="tx1"/>
                </a:solidFill>
                <a:effectLst/>
                <a:latin typeface="+mn-lt"/>
                <a:ea typeface="+mn-ea"/>
                <a:cs typeface="+mn-cs"/>
              </a:rPr>
              <a:t> exclude them they are still part of the family!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Encourage people who are grieving to take care of themselves – loss can take all their energy and emotional reserves….they need someone to prop them up and help them to be kind to themselves</a:t>
            </a:r>
          </a:p>
          <a:p>
            <a:r>
              <a:rPr lang="en-GB" sz="1200" kern="1200" dirty="0">
                <a:solidFill>
                  <a:schemeClr val="tx1"/>
                </a:solidFill>
                <a:effectLst/>
                <a:latin typeface="+mn-lt"/>
                <a:ea typeface="+mn-ea"/>
                <a:cs typeface="+mn-cs"/>
              </a:rPr>
              <a:t> Could include Practical help like shopping, DIY, cooking, call round for a natter, suggest a walk, cinema.</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Encourage them to keep up hobbies and interests its ok to have fun do things their loved one enjoyed...it can be a way of being with them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be aware that certain things can trigger those intense feelings of grief such as anniversaries, Christmas, all sorts of milestones or places so be prepared to pre-empt the difficult times and be there for them.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Be in for the long haul…stay in touch…show you care.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Don’t make assumptions based on outward appearance…</a:t>
            </a:r>
          </a:p>
          <a:p>
            <a:r>
              <a:rPr lang="en-GB" sz="1200" kern="1200" dirty="0">
                <a:solidFill>
                  <a:schemeClr val="tx1"/>
                </a:solidFill>
                <a:effectLst/>
                <a:latin typeface="+mn-lt"/>
                <a:ea typeface="+mn-ea"/>
                <a:cs typeface="+mn-cs"/>
              </a:rPr>
              <a:t>The Pain of loss may never fully heal…give friendship, time and lots of love</a:t>
            </a:r>
          </a:p>
        </p:txBody>
      </p:sp>
      <p:sp>
        <p:nvSpPr>
          <p:cNvPr id="4" name="Slide Number Placeholder 3"/>
          <p:cNvSpPr>
            <a:spLocks noGrp="1"/>
          </p:cNvSpPr>
          <p:nvPr>
            <p:ph type="sldNum" sz="quarter" idx="5"/>
          </p:nvPr>
        </p:nvSpPr>
        <p:spPr/>
        <p:txBody>
          <a:bodyPr/>
          <a:lstStyle/>
          <a:p>
            <a:fld id="{8C309026-904C-45EC-B877-840977102DF1}" type="slidenum">
              <a:rPr lang="en-GB" smtClean="0"/>
              <a:t>18</a:t>
            </a:fld>
            <a:endParaRPr lang="en-GB"/>
          </a:p>
        </p:txBody>
      </p:sp>
    </p:spTree>
    <p:extLst>
      <p:ext uri="{BB962C8B-B14F-4D97-AF65-F5344CB8AC3E}">
        <p14:creationId xmlns:p14="http://schemas.microsoft.com/office/powerpoint/2010/main" val="3022053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160" indent="-197280">
              <a:lnSpc>
                <a:spcPct val="100000"/>
              </a:lnSpc>
            </a:pPr>
            <a:r>
              <a:rPr lang="en-GB" sz="1200" b="0" strike="noStrike" spc="-1" dirty="0">
                <a:latin typeface="Arial"/>
              </a:rPr>
              <a:t>Share any useful </a:t>
            </a:r>
            <a:r>
              <a:rPr lang="en-GB" sz="1200" b="0" strike="noStrike" spc="-1" dirty="0" err="1">
                <a:latin typeface="Arial"/>
              </a:rPr>
              <a:t>strategies,ideas</a:t>
            </a:r>
            <a:r>
              <a:rPr lang="en-GB" sz="1200" b="0" strike="noStrike" spc="-1" dirty="0">
                <a:latin typeface="Arial"/>
              </a:rPr>
              <a:t>, suggestions.</a:t>
            </a:r>
          </a:p>
          <a:p>
            <a:pPr marL="200160" indent="-197280">
              <a:lnSpc>
                <a:spcPct val="100000"/>
              </a:lnSpc>
            </a:pPr>
            <a:r>
              <a:rPr lang="en-GB" sz="1200" b="0" strike="noStrike" spc="-1" dirty="0">
                <a:latin typeface="Arial"/>
              </a:rPr>
              <a:t>How to listen well – right environment - </a:t>
            </a:r>
          </a:p>
          <a:p>
            <a:pPr marL="200160" indent="-197280">
              <a:lnSpc>
                <a:spcPct val="100000"/>
              </a:lnSpc>
            </a:pPr>
            <a:r>
              <a:rPr lang="en-GB" sz="1200" b="0" strike="noStrike" spc="-1" dirty="0">
                <a:latin typeface="Arial"/>
              </a:rPr>
              <a:t>what to say… what they found helpful</a:t>
            </a:r>
          </a:p>
          <a:p>
            <a:pPr marL="200160" indent="-197280">
              <a:lnSpc>
                <a:spcPct val="100000"/>
              </a:lnSpc>
            </a:pPr>
            <a:r>
              <a:rPr lang="en-GB" sz="1200" b="0" strike="noStrike" spc="-1" dirty="0">
                <a:latin typeface="Arial"/>
              </a:rPr>
              <a:t>What have you done for others what have others done for you….</a:t>
            </a:r>
          </a:p>
        </p:txBody>
      </p:sp>
      <p:sp>
        <p:nvSpPr>
          <p:cNvPr id="4" name="Slide Number Placeholder 3"/>
          <p:cNvSpPr>
            <a:spLocks noGrp="1"/>
          </p:cNvSpPr>
          <p:nvPr>
            <p:ph type="sldNum" sz="quarter" idx="5"/>
          </p:nvPr>
        </p:nvSpPr>
        <p:spPr/>
        <p:txBody>
          <a:bodyPr/>
          <a:lstStyle/>
          <a:p>
            <a:fld id="{8C309026-904C-45EC-B877-840977102DF1}" type="slidenum">
              <a:rPr lang="en-GB" smtClean="0"/>
              <a:t>19</a:t>
            </a:fld>
            <a:endParaRPr lang="en-GB"/>
          </a:p>
        </p:txBody>
      </p:sp>
    </p:spTree>
    <p:extLst>
      <p:ext uri="{BB962C8B-B14F-4D97-AF65-F5344CB8AC3E}">
        <p14:creationId xmlns:p14="http://schemas.microsoft.com/office/powerpoint/2010/main" val="25795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4560">
              <a:lnSpc>
                <a:spcPct val="100000"/>
              </a:lnSpc>
            </a:pPr>
            <a:r>
              <a:rPr lang="en-GB" sz="1200" b="0" strike="noStrike" spc="-1" dirty="0">
                <a:latin typeface="Arial"/>
              </a:rPr>
              <a:t>So these are our aims ….go through </a:t>
            </a:r>
          </a:p>
          <a:p>
            <a:pPr marL="216000" indent="-214560">
              <a:lnSpc>
                <a:spcPct val="100000"/>
              </a:lnSpc>
            </a:pPr>
            <a:endParaRPr lang="en-GB" sz="1200" b="0" strike="noStrike" spc="-1" dirty="0">
              <a:latin typeface="Arial"/>
            </a:endParaRPr>
          </a:p>
          <a:p>
            <a:pPr marL="216000" indent="-214560">
              <a:lnSpc>
                <a:spcPct val="100000"/>
              </a:lnSpc>
            </a:pPr>
            <a:r>
              <a:rPr lang="en-GB" sz="1200" b="0" strike="noStrike" spc="-1" dirty="0">
                <a:latin typeface="Arial"/>
              </a:rPr>
              <a:t>Mention health warning….current sadness can bring up events from past</a:t>
            </a:r>
          </a:p>
          <a:p>
            <a:pPr marL="216000" indent="-214560">
              <a:lnSpc>
                <a:spcPct val="100000"/>
              </a:lnSpc>
            </a:pPr>
            <a:endParaRPr lang="en-GB" sz="1200" b="0" strike="noStrike" spc="-1" dirty="0">
              <a:latin typeface="Arial"/>
            </a:endParaRPr>
          </a:p>
          <a:p>
            <a:pPr marL="216000" indent="-214560">
              <a:lnSpc>
                <a:spcPct val="100000"/>
              </a:lnSpc>
            </a:pPr>
            <a:r>
              <a:rPr lang="en-GB" sz="1200" b="0" strike="noStrike" spc="-1" dirty="0">
                <a:latin typeface="Arial"/>
              </a:rPr>
              <a:t>Were not experts,  we've done lots of readings….but not giving advice , ,,,, this is why </a:t>
            </a:r>
            <a:r>
              <a:rPr lang="en-GB" sz="1200" b="0" strike="noStrike" spc="-1" dirty="0" err="1">
                <a:latin typeface="Arial"/>
              </a:rPr>
              <a:t>weve</a:t>
            </a:r>
            <a:r>
              <a:rPr lang="en-GB" sz="1200" b="0" strike="noStrike" spc="-1" dirty="0">
                <a:latin typeface="Arial"/>
              </a:rPr>
              <a:t> called it a workshop, so please contribute, add too, </a:t>
            </a:r>
            <a:r>
              <a:rPr lang="en-GB" sz="1200" b="0" strike="noStrike" spc="-1" dirty="0" err="1">
                <a:latin typeface="Arial"/>
              </a:rPr>
              <a:t>disagree,share</a:t>
            </a:r>
            <a:r>
              <a:rPr lang="en-GB" sz="1200" b="0" strike="noStrike" spc="-1" dirty="0">
                <a:latin typeface="Arial"/>
              </a:rPr>
              <a:t> your experiences...resources...</a:t>
            </a:r>
          </a:p>
        </p:txBody>
      </p:sp>
      <p:sp>
        <p:nvSpPr>
          <p:cNvPr id="4" name="Slide Number Placeholder 3"/>
          <p:cNvSpPr>
            <a:spLocks noGrp="1"/>
          </p:cNvSpPr>
          <p:nvPr>
            <p:ph type="sldNum" sz="quarter" idx="5"/>
          </p:nvPr>
        </p:nvSpPr>
        <p:spPr/>
        <p:txBody>
          <a:bodyPr/>
          <a:lstStyle/>
          <a:p>
            <a:fld id="{8C309026-904C-45EC-B877-840977102DF1}" type="slidenum">
              <a:rPr lang="en-GB" smtClean="0"/>
              <a:t>2</a:t>
            </a:fld>
            <a:endParaRPr lang="en-GB"/>
          </a:p>
        </p:txBody>
      </p:sp>
    </p:spTree>
    <p:extLst>
      <p:ext uri="{BB962C8B-B14F-4D97-AF65-F5344CB8AC3E}">
        <p14:creationId xmlns:p14="http://schemas.microsoft.com/office/powerpoint/2010/main" val="2554226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8640" indent="-456840">
              <a:lnSpc>
                <a:spcPct val="100000"/>
              </a:lnSpc>
              <a:buClr>
                <a:srgbClr val="000000"/>
              </a:buClr>
              <a:buFont typeface="Arial"/>
              <a:buChar char="•"/>
            </a:pPr>
            <a:r>
              <a:rPr lang="en-GB" sz="1200" b="0" strike="noStrike" spc="-1" dirty="0">
                <a:latin typeface="Arial"/>
              </a:rPr>
              <a:t>Queen Victoria was asked some time after her husbands death how she got over the sadness and grief….she </a:t>
            </a:r>
            <a:r>
              <a:rPr lang="en-GB" sz="1200" b="1" strike="noStrike" spc="-1" dirty="0">
                <a:latin typeface="Arial"/>
              </a:rPr>
              <a:t>said you never get over it</a:t>
            </a:r>
            <a:r>
              <a:rPr lang="en-GB" sz="1200" b="0" strike="noStrike" spc="-1" dirty="0">
                <a:latin typeface="Arial"/>
              </a:rPr>
              <a:t>….you just learn to live with it.</a:t>
            </a:r>
            <a:r>
              <a:rPr lang="en-GB" sz="1400" b="0" strike="noStrike" spc="-1" dirty="0">
                <a:solidFill>
                  <a:srgbClr val="000000"/>
                </a:solidFill>
                <a:latin typeface="Calibri"/>
              </a:rPr>
              <a:t> </a:t>
            </a:r>
            <a:endParaRPr lang="en-GB" sz="1400" b="0" strike="noStrike" spc="-1" dirty="0">
              <a:latin typeface="Arial"/>
            </a:endParaRPr>
          </a:p>
          <a:p>
            <a:pPr marL="458640" indent="-456840">
              <a:lnSpc>
                <a:spcPct val="100000"/>
              </a:lnSpc>
              <a:buClr>
                <a:srgbClr val="000000"/>
              </a:buClr>
              <a:buFont typeface="Arial"/>
              <a:buChar char="•"/>
            </a:pPr>
            <a:r>
              <a:rPr lang="en-GB" sz="1400" b="0" strike="noStrike" spc="-1" dirty="0">
                <a:solidFill>
                  <a:srgbClr val="000000"/>
                </a:solidFill>
                <a:latin typeface="Calibri"/>
              </a:rPr>
              <a:t>Our role is to Journey with them – wrap them in friendship…share their tears….and give them your time until they can stand steady again. </a:t>
            </a:r>
            <a:endParaRPr lang="en-GB" sz="14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20</a:t>
            </a:fld>
            <a:endParaRPr lang="en-GB"/>
          </a:p>
        </p:txBody>
      </p:sp>
    </p:spTree>
    <p:extLst>
      <p:ext uri="{BB962C8B-B14F-4D97-AF65-F5344CB8AC3E}">
        <p14:creationId xmlns:p14="http://schemas.microsoft.com/office/powerpoint/2010/main" val="1920063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309026-904C-45EC-B877-840977102DF1}" type="slidenum">
              <a:rPr lang="en-GB" smtClean="0"/>
              <a:t>21</a:t>
            </a:fld>
            <a:endParaRPr lang="en-GB"/>
          </a:p>
        </p:txBody>
      </p:sp>
    </p:spTree>
    <p:extLst>
      <p:ext uri="{BB962C8B-B14F-4D97-AF65-F5344CB8AC3E}">
        <p14:creationId xmlns:p14="http://schemas.microsoft.com/office/powerpoint/2010/main" val="3211084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strike="noStrike" spc="-1" dirty="0">
                <a:latin typeface="Arial"/>
              </a:rPr>
              <a:t>Come back to explore what resources are out there, opportunities for further training and we are going to hear from local leaders who have set up specific support groups. We also hope to give you time to think about your next steps and how we can be of help. </a:t>
            </a:r>
          </a:p>
        </p:txBody>
      </p:sp>
      <p:sp>
        <p:nvSpPr>
          <p:cNvPr id="4" name="Slide Number Placeholder 3"/>
          <p:cNvSpPr>
            <a:spLocks noGrp="1"/>
          </p:cNvSpPr>
          <p:nvPr>
            <p:ph type="sldNum" sz="quarter" idx="5"/>
          </p:nvPr>
        </p:nvSpPr>
        <p:spPr/>
        <p:txBody>
          <a:bodyPr/>
          <a:lstStyle/>
          <a:p>
            <a:fld id="{8C309026-904C-45EC-B877-840977102DF1}" type="slidenum">
              <a:rPr lang="en-GB" smtClean="0"/>
              <a:t>22</a:t>
            </a:fld>
            <a:endParaRPr lang="en-GB"/>
          </a:p>
        </p:txBody>
      </p:sp>
    </p:spTree>
    <p:extLst>
      <p:ext uri="{BB962C8B-B14F-4D97-AF65-F5344CB8AC3E}">
        <p14:creationId xmlns:p14="http://schemas.microsoft.com/office/powerpoint/2010/main" val="38455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r>
              <a:rPr lang="en-GB" sz="1200" b="0" strike="noStrike" spc="-1" dirty="0">
                <a:highlight>
                  <a:srgbClr val="FFFFFF"/>
                </a:highlight>
                <a:latin typeface="Arial"/>
              </a:rPr>
              <a:t>We did send a prompt question ..wondered if you could share    “a time when you experienced a strong sense of loss that you could describe as grief... and how did it make you feel?</a:t>
            </a:r>
            <a:endParaRPr lang="en-GB" sz="1200" b="0" strike="noStrike" spc="-1" dirty="0">
              <a:latin typeface="Arial"/>
            </a:endParaRPr>
          </a:p>
          <a:p>
            <a:pPr marL="200160" indent="-197280">
              <a:lnSpc>
                <a:spcPct val="100000"/>
              </a:lnSpc>
            </a:pPr>
            <a:r>
              <a:rPr lang="en-GB" sz="1200" b="0" strike="noStrike" spc="-1" dirty="0">
                <a:highlight>
                  <a:srgbClr val="FFFFFF"/>
                </a:highlight>
                <a:latin typeface="Arial"/>
              </a:rPr>
              <a:t> </a:t>
            </a:r>
            <a:endParaRPr lang="en-GB" sz="1200" b="0" strike="noStrike" spc="-1" dirty="0">
              <a:latin typeface="Arial"/>
            </a:endParaRPr>
          </a:p>
          <a:p>
            <a:pPr marL="216000" indent="-210960">
              <a:lnSpc>
                <a:spcPct val="100000"/>
              </a:lnSpc>
            </a:pPr>
            <a:r>
              <a:rPr lang="en-GB" sz="1200" b="0" strike="noStrike" spc="-1" dirty="0">
                <a:highlight>
                  <a:srgbClr val="FFFFFF"/>
                </a:highlight>
                <a:latin typeface="Arial"/>
                <a:ea typeface="Microsoft YaHei"/>
              </a:rPr>
              <a:t>But also can bring it up to date with </a:t>
            </a:r>
            <a:r>
              <a:rPr lang="en-GB" sz="1200" b="0" strike="noStrike" spc="-1" dirty="0" err="1">
                <a:highlight>
                  <a:srgbClr val="FFFFFF"/>
                </a:highlight>
                <a:latin typeface="Arial"/>
                <a:ea typeface="Microsoft YaHei"/>
              </a:rPr>
              <a:t>Corona..share</a:t>
            </a:r>
            <a:endParaRPr lang="en-GB" sz="1200" b="0" strike="noStrike" spc="-1" dirty="0">
              <a:latin typeface="Arial"/>
            </a:endParaRPr>
          </a:p>
          <a:p>
            <a:pPr marL="216000" indent="-210960">
              <a:lnSpc>
                <a:spcPct val="100000"/>
              </a:lnSpc>
            </a:pPr>
            <a:endParaRPr lang="en-GB" sz="1200" b="0" strike="noStrike" spc="-1" dirty="0">
              <a:latin typeface="Arial"/>
            </a:endParaRPr>
          </a:p>
          <a:p>
            <a:pPr marL="216000" indent="-210960">
              <a:lnSpc>
                <a:spcPct val="100000"/>
              </a:lnSpc>
            </a:pPr>
            <a:r>
              <a:rPr lang="en-GB" sz="1200" b="0" strike="noStrike" spc="-1" dirty="0">
                <a:highlight>
                  <a:srgbClr val="FFFFFF"/>
                </a:highlight>
                <a:latin typeface="Arial"/>
                <a:ea typeface="Microsoft YaHei"/>
              </a:rPr>
              <a:t>The word bereavement is actually an old </a:t>
            </a:r>
            <a:r>
              <a:rPr lang="en-GB" sz="1200" b="0" strike="noStrike" spc="-1" dirty="0" err="1">
                <a:highlight>
                  <a:srgbClr val="FFFFFF"/>
                </a:highlight>
                <a:latin typeface="Arial"/>
                <a:ea typeface="Microsoft YaHei"/>
              </a:rPr>
              <a:t>english</a:t>
            </a:r>
            <a:r>
              <a:rPr lang="en-GB" sz="1200" b="0" strike="noStrike" spc="-1" dirty="0">
                <a:highlight>
                  <a:srgbClr val="FFFFFF"/>
                </a:highlight>
                <a:latin typeface="Arial"/>
                <a:ea typeface="Microsoft YaHei"/>
              </a:rPr>
              <a:t> word meaning to rob, seize to deprive...…How has Covid-19 affected you have you felt like you were grieving///</a:t>
            </a:r>
            <a:r>
              <a:rPr lang="en-GB" sz="1200" b="0" strike="noStrike" spc="-1" dirty="0" err="1">
                <a:highlight>
                  <a:srgbClr val="FFFFFF"/>
                </a:highlight>
                <a:latin typeface="Arial"/>
                <a:ea typeface="Microsoft YaHei"/>
              </a:rPr>
              <a:t>eg</a:t>
            </a:r>
            <a:r>
              <a:rPr lang="en-GB" sz="1200" b="0" strike="noStrike" spc="-1" dirty="0">
                <a:highlight>
                  <a:srgbClr val="FFFFFF"/>
                </a:highlight>
                <a:latin typeface="Arial"/>
                <a:ea typeface="Microsoft YaHei"/>
              </a:rPr>
              <a:t> loss of job, financial security, no </a:t>
            </a:r>
            <a:r>
              <a:rPr lang="en-GB" sz="1200" b="0" strike="noStrike" spc="-1" dirty="0" err="1">
                <a:highlight>
                  <a:srgbClr val="FFFFFF"/>
                </a:highlight>
                <a:latin typeface="Arial"/>
                <a:ea typeface="Microsoft YaHei"/>
              </a:rPr>
              <a:t>wedding,no</a:t>
            </a:r>
            <a:r>
              <a:rPr lang="en-GB" sz="1200" b="0" strike="noStrike" spc="-1" dirty="0">
                <a:highlight>
                  <a:srgbClr val="FFFFFF"/>
                </a:highlight>
                <a:latin typeface="Arial"/>
                <a:ea typeface="Microsoft YaHei"/>
              </a:rPr>
              <a:t> holiday , cant see parents, no graduation etc</a:t>
            </a:r>
            <a:endParaRPr lang="en-GB" sz="1200" b="0" strike="noStrike" spc="-1" dirty="0">
              <a:latin typeface="Arial"/>
            </a:endParaRPr>
          </a:p>
          <a:p>
            <a:pPr marL="216000" indent="-210960">
              <a:lnSpc>
                <a:spcPct val="100000"/>
              </a:lnSpc>
            </a:pPr>
            <a:endParaRPr lang="en-GB" sz="1200" b="0" strike="noStrike" spc="-1" dirty="0">
              <a:latin typeface="Arial"/>
            </a:endParaRPr>
          </a:p>
          <a:p>
            <a:pPr marL="216000" indent="-210960">
              <a:lnSpc>
                <a:spcPct val="100000"/>
              </a:lnSpc>
            </a:pPr>
            <a:r>
              <a:rPr lang="en-GB" sz="1200" b="1" strike="noStrike" spc="-1" dirty="0">
                <a:highlight>
                  <a:srgbClr val="FFFFFF"/>
                </a:highlight>
                <a:latin typeface="Arial"/>
                <a:ea typeface="Microsoft YaHei"/>
              </a:rPr>
              <a:t>Emphasise feelings</a:t>
            </a:r>
            <a:r>
              <a:rPr lang="en-GB" sz="1200" b="0" strike="noStrike" spc="-1" dirty="0">
                <a:highlight>
                  <a:srgbClr val="FFFFFF"/>
                </a:highlight>
                <a:latin typeface="Arial"/>
                <a:ea typeface="Microsoft YaHei"/>
              </a:rPr>
              <a:t> </a:t>
            </a:r>
            <a:endParaRPr lang="en-GB" sz="1200" b="0" strike="noStrike" spc="-1" dirty="0">
              <a:latin typeface="Arial"/>
            </a:endParaRPr>
          </a:p>
          <a:p>
            <a:pPr marL="216000" indent="-210960">
              <a:lnSpc>
                <a:spcPct val="100000"/>
              </a:lnSpc>
            </a:pPr>
            <a:endParaRPr lang="en-GB" sz="1200" b="0" strike="noStrike" spc="-1" dirty="0">
              <a:latin typeface="Arial"/>
            </a:endParaRPr>
          </a:p>
          <a:p>
            <a:pPr marL="216000" indent="-210960">
              <a:lnSpc>
                <a:spcPct val="100000"/>
              </a:lnSpc>
            </a:pPr>
            <a:r>
              <a:rPr lang="en-GB" sz="1200" b="0" strike="noStrike" spc="-1" dirty="0">
                <a:highlight>
                  <a:srgbClr val="FFFFFF"/>
                </a:highlight>
                <a:latin typeface="Arial"/>
                <a:ea typeface="Microsoft YaHei"/>
              </a:rPr>
              <a:t> Was speaking to one friend who said initially she felt exhausted weepy not interest in life ...had a revelation she was grieving...helped her put a label on it ..gave her a way  to acknowledge what she was feeling and begin to heal</a:t>
            </a:r>
            <a:r>
              <a:rPr lang="en-GB" sz="1400" b="0" strike="noStrike" spc="-1" dirty="0">
                <a:highlight>
                  <a:srgbClr val="FFFFFF"/>
                </a:highlight>
                <a:latin typeface="Arial"/>
                <a:ea typeface="Microsoft YaHei"/>
              </a:rPr>
              <a:t>…</a:t>
            </a:r>
            <a:endParaRPr lang="en-GB" sz="14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3</a:t>
            </a:fld>
            <a:endParaRPr lang="en-GB"/>
          </a:p>
        </p:txBody>
      </p:sp>
    </p:spTree>
    <p:extLst>
      <p:ext uri="{BB962C8B-B14F-4D97-AF65-F5344CB8AC3E}">
        <p14:creationId xmlns:p14="http://schemas.microsoft.com/office/powerpoint/2010/main" val="229968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160" indent="-197280">
              <a:lnSpc>
                <a:spcPct val="100000"/>
              </a:lnSpc>
              <a:spcBef>
                <a:spcPts val="334"/>
              </a:spcBef>
            </a:pPr>
            <a:r>
              <a:rPr lang="en-GB" sz="1200" b="1" strike="noStrike" spc="-1" dirty="0">
                <a:solidFill>
                  <a:srgbClr val="000000"/>
                </a:solidFill>
                <a:latin typeface="Calibri"/>
              </a:rPr>
              <a:t>Yes, so many different feelings!</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Arial"/>
              </a:rPr>
              <a:t>When we suffer a loss, particularly if it is a traumatic loss such as a partner, close relative, a dramatic change to our lives we often experience feelings that have never been felt before …deep disturbing feelings that can surprise and even frighten us.</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Arial"/>
              </a:rPr>
              <a:t>We may find ourselves plunged into a very unfamiliar and vulnerable place.</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Arial"/>
              </a:rPr>
              <a:t>A shifting place where all that was familiar and safe and predictable is taken from us and a new unknown is there for us to cope with. </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Arial"/>
              </a:rPr>
              <a:t>Experiencing grief can be a life changing period when people need support…the right kind of support so that they can emerge from it…not back to normal but back into a new place…often with a deeper understanding of both death and actually of life.</a:t>
            </a: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4</a:t>
            </a:fld>
            <a:endParaRPr lang="en-GB"/>
          </a:p>
        </p:txBody>
      </p:sp>
    </p:spTree>
    <p:extLst>
      <p:ext uri="{BB962C8B-B14F-4D97-AF65-F5344CB8AC3E}">
        <p14:creationId xmlns:p14="http://schemas.microsoft.com/office/powerpoint/2010/main" val="424946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160" indent="-197280">
              <a:lnSpc>
                <a:spcPct val="100000"/>
              </a:lnSpc>
              <a:spcBef>
                <a:spcPts val="334"/>
              </a:spcBef>
            </a:pPr>
            <a:r>
              <a:rPr lang="en-GB" sz="1200" b="0" strike="noStrike" spc="-1" dirty="0">
                <a:solidFill>
                  <a:srgbClr val="000000"/>
                </a:solidFill>
                <a:latin typeface="Arial"/>
              </a:rPr>
              <a:t>We have looked at the many different feelings experienced when grief hits but grief can also show itself in behaviours that again can be very new and sometimes out of character. </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 </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Arial"/>
              </a:rPr>
              <a:t>People can be – </a:t>
            </a:r>
            <a:r>
              <a:rPr lang="en-GB" sz="1200" b="0" strike="noStrike" spc="-1" dirty="0">
                <a:solidFill>
                  <a:srgbClr val="000000"/>
                </a:solidFill>
                <a:latin typeface="Calibri"/>
              </a:rPr>
              <a:t>Tearful   Changes in appetite    Running on overdrive    lethargic   Loosing focus    Feeling physically sick  and actually feeling ill  </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These can often be recognised as a part of grieving by others  </a:t>
            </a:r>
            <a:endParaRPr lang="en-GB" sz="1200" b="0" strike="noStrike" spc="-1" dirty="0">
              <a:latin typeface="Arial"/>
            </a:endParaRPr>
          </a:p>
          <a:p>
            <a:pPr marL="200160" indent="-197280">
              <a:lnSpc>
                <a:spcPct val="100000"/>
              </a:lnSpc>
              <a:spcBef>
                <a:spcPts val="334"/>
              </a:spcBef>
            </a:pP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and as humans we do </a:t>
            </a:r>
            <a:r>
              <a:rPr lang="en-GB" sz="1200" b="1" strike="noStrike" spc="-1" dirty="0">
                <a:solidFill>
                  <a:srgbClr val="000000"/>
                </a:solidFill>
                <a:latin typeface="Calibri"/>
              </a:rPr>
              <a:t>need </a:t>
            </a:r>
            <a:r>
              <a:rPr lang="en-GB" sz="1200" b="0" strike="noStrike" spc="-1" dirty="0">
                <a:solidFill>
                  <a:srgbClr val="000000"/>
                </a:solidFill>
                <a:latin typeface="Calibri"/>
              </a:rPr>
              <a:t>to work through these feelings and behaviours …we were created in such a way to have these reactions to trauma  – and when we have them we aren’t meant to hide from them…they are a part of how we cope</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Arial"/>
              </a:rPr>
              <a:t>And </a:t>
            </a:r>
            <a:r>
              <a:rPr lang="en-GB" sz="1200" b="0" strike="noStrike" spc="-1" dirty="0">
                <a:solidFill>
                  <a:srgbClr val="000000"/>
                </a:solidFill>
                <a:latin typeface="Calibri"/>
              </a:rPr>
              <a:t>we </a:t>
            </a:r>
            <a:r>
              <a:rPr lang="en-GB" sz="1200" b="1" strike="noStrike" spc="-1" dirty="0">
                <a:solidFill>
                  <a:srgbClr val="000000"/>
                </a:solidFill>
                <a:latin typeface="Calibri"/>
              </a:rPr>
              <a:t>need time to work through them </a:t>
            </a:r>
            <a:r>
              <a:rPr lang="en-GB" sz="1200" b="0" strike="noStrike" spc="-1" dirty="0">
                <a:solidFill>
                  <a:srgbClr val="000000"/>
                </a:solidFill>
                <a:latin typeface="Calibri"/>
              </a:rPr>
              <a:t>…own those feelings, explore them and sort the chaos into order and learn from them.</a:t>
            </a:r>
            <a:endParaRPr lang="en-GB" sz="1200" b="0" strike="noStrike" spc="-1" dirty="0">
              <a:latin typeface="Arial"/>
            </a:endParaRPr>
          </a:p>
          <a:p>
            <a:pPr marL="200160" indent="-197280">
              <a:lnSpc>
                <a:spcPct val="100000"/>
              </a:lnSpc>
              <a:spcBef>
                <a:spcPts val="334"/>
              </a:spcBef>
            </a:pPr>
            <a:endParaRPr lang="en-GB" sz="1200" b="0" strike="noStrike" spc="-1" dirty="0">
              <a:latin typeface="Arial"/>
            </a:endParaRPr>
          </a:p>
          <a:p>
            <a:pPr marL="200160" indent="-197280">
              <a:lnSpc>
                <a:spcPct val="100000"/>
              </a:lnSpc>
              <a:spcBef>
                <a:spcPts val="334"/>
              </a:spcBef>
            </a:pPr>
            <a:r>
              <a:rPr lang="en-GB" sz="1200" b="1" strike="noStrike" spc="-1" dirty="0">
                <a:solidFill>
                  <a:srgbClr val="000000"/>
                </a:solidFill>
                <a:latin typeface="Calibri"/>
              </a:rPr>
              <a:t> So we need to give people time to do this. </a:t>
            </a:r>
            <a:endParaRPr lang="en-GB" sz="1200" b="0" strike="noStrike" spc="-1" dirty="0">
              <a:latin typeface="Arial"/>
            </a:endParaRPr>
          </a:p>
          <a:p>
            <a:pPr marL="200160" indent="-197280">
              <a:lnSpc>
                <a:spcPct val="100000"/>
              </a:lnSpc>
              <a:spcBef>
                <a:spcPts val="334"/>
              </a:spcBef>
            </a:pP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As </a:t>
            </a:r>
            <a:r>
              <a:rPr lang="en-GB" sz="1200" b="1" strike="noStrike" spc="-1" dirty="0">
                <a:solidFill>
                  <a:srgbClr val="000000"/>
                </a:solidFill>
                <a:latin typeface="Calibri"/>
              </a:rPr>
              <a:t>Christians</a:t>
            </a:r>
            <a:r>
              <a:rPr lang="en-GB" sz="1200" b="0" strike="noStrike" spc="-1" dirty="0">
                <a:solidFill>
                  <a:srgbClr val="000000"/>
                </a:solidFill>
                <a:latin typeface="Calibri"/>
              </a:rPr>
              <a:t> we recognise that God will be in the pain helping the person gently work through the chaos. </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  </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So we need to be prepared to take notice of the people we meet and look out for signs of grief….and we need to accept the feelings and behaviour’s and be there with an open mind and an open heart! </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And we can look at ways to create a safe environment in which people can do this. </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Arial"/>
              </a:rPr>
              <a:t>The last thing we want is for a person to get stuck in the depth of their emotional turmoil and be able to move forward and through their grief. </a:t>
            </a:r>
            <a:endParaRPr lang="en-GB" sz="1200" b="0" strike="noStrike" spc="-1" dirty="0">
              <a:latin typeface="Arial"/>
            </a:endParaRPr>
          </a:p>
          <a:p>
            <a:pPr marL="200160" indent="-197280">
              <a:lnSpc>
                <a:spcPct val="100000"/>
              </a:lnSpc>
              <a:spcBef>
                <a:spcPts val="334"/>
              </a:spcBef>
            </a:pP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Arial"/>
              </a:rPr>
              <a:t>It would be easy if we knew a quick fix for everyone but the fact is we are all different …God made us that way! </a:t>
            </a:r>
            <a:endParaRPr lang="en-GB" sz="1200" b="0" strike="noStrike" spc="-1" dirty="0">
              <a:latin typeface="Arial"/>
            </a:endParaRPr>
          </a:p>
          <a:p>
            <a:pPr marL="200160" indent="-197280">
              <a:lnSpc>
                <a:spcPct val="100000"/>
              </a:lnSpc>
              <a:spcBef>
                <a:spcPts val="334"/>
              </a:spcBef>
            </a:pPr>
            <a:r>
              <a:rPr lang="en-GB" sz="1200" b="0" strike="noStrike" spc="-1" dirty="0">
                <a:solidFill>
                  <a:srgbClr val="000000"/>
                </a:solidFill>
                <a:latin typeface="Calibri"/>
              </a:rPr>
              <a:t>Look at the rhino and the hedgehog   ……</a:t>
            </a: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5</a:t>
            </a:fld>
            <a:endParaRPr lang="en-GB"/>
          </a:p>
        </p:txBody>
      </p:sp>
    </p:spTree>
    <p:extLst>
      <p:ext uri="{BB962C8B-B14F-4D97-AF65-F5344CB8AC3E}">
        <p14:creationId xmlns:p14="http://schemas.microsoft.com/office/powerpoint/2010/main" val="178161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160" indent="-197280">
              <a:lnSpc>
                <a:spcPct val="100000"/>
              </a:lnSpc>
            </a:pPr>
            <a:r>
              <a:rPr lang="en-GB" sz="1200" b="0" strike="noStrike" spc="-1" dirty="0">
                <a:solidFill>
                  <a:srgbClr val="000000"/>
                </a:solidFill>
                <a:highlight>
                  <a:srgbClr val="FFFFFF"/>
                </a:highlight>
                <a:latin typeface="+mn-lt"/>
              </a:rPr>
              <a:t>This is a photo from princess Diana death… grief can affect different people grieve in different ways…</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highlight>
                  <a:srgbClr val="FFFFFF"/>
                </a:highlight>
                <a:latin typeface="+mn-lt"/>
              </a:rPr>
              <a:t>Who the person was who has been lost …father / mother / partner / friend</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highlight>
                  <a:srgbClr val="FFFFFF"/>
                </a:highlight>
                <a:latin typeface="+mn-lt"/>
              </a:rPr>
              <a:t>The nature of the attachment / much loved partner, parent, relative / a child or baby, or unborn baby / close friend / loved pet / respected colleague / a person who you found difficult to love…who perhaps caused you harm…all are a loss but each sparking different feelings</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highlight>
                  <a:srgbClr val="FFFFFF"/>
                </a:highlight>
                <a:latin typeface="+mn-lt"/>
              </a:rPr>
              <a:t>The way the death or loss occurred whether it was expected or a total shock…for example accidents / completed suicide / or the natural end to a long lived life / sudden redundancy or job loss / a change such as suddenly being asked to self isolate!</a:t>
            </a:r>
            <a:endParaRPr lang="en-GB" sz="1200" b="0" strike="noStrike" spc="-1" dirty="0">
              <a:latin typeface="Arial"/>
            </a:endParaRPr>
          </a:p>
          <a:p>
            <a:pPr marL="200160" indent="-197280">
              <a:lnSpc>
                <a:spcPct val="100000"/>
              </a:lnSpc>
            </a:pPr>
            <a:r>
              <a:rPr lang="en-GB" sz="1200" b="0" strike="noStrike" spc="-1" dirty="0">
                <a:solidFill>
                  <a:srgbClr val="000000"/>
                </a:solidFill>
                <a:highlight>
                  <a:srgbClr val="FFFFFF"/>
                </a:highlight>
                <a:latin typeface="+mn-lt"/>
              </a:rPr>
              <a:t>Sudden tragedy..</a:t>
            </a:r>
            <a:r>
              <a:rPr lang="en-GB" sz="1200" b="0" strike="noStrike" spc="-1" dirty="0" err="1">
                <a:solidFill>
                  <a:srgbClr val="000000"/>
                </a:solidFill>
                <a:highlight>
                  <a:srgbClr val="FFFFFF"/>
                </a:highlight>
                <a:latin typeface="+mn-lt"/>
              </a:rPr>
              <a:t>manchester</a:t>
            </a:r>
            <a:r>
              <a:rPr lang="en-GB" sz="1200" b="0" strike="noStrike" spc="-1" dirty="0">
                <a:solidFill>
                  <a:srgbClr val="000000"/>
                </a:solidFill>
                <a:highlight>
                  <a:srgbClr val="FFFFFF"/>
                </a:highlight>
                <a:latin typeface="+mn-lt"/>
              </a:rPr>
              <a:t> arena...need professional support…...</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highlight>
                  <a:srgbClr val="FFFFFF"/>
                </a:highlight>
                <a:latin typeface="Arial"/>
              </a:rPr>
              <a:t>Could develop in to abnormal griefs, symptoms…</a:t>
            </a:r>
            <a:endParaRPr lang="en-GB" sz="1200" b="0" strike="noStrike" spc="-1" dirty="0">
              <a:latin typeface="Arial"/>
            </a:endParaRPr>
          </a:p>
          <a:p>
            <a:pPr marL="200160" indent="-197280">
              <a:lnSpc>
                <a:spcPct val="100000"/>
              </a:lnSpc>
            </a:pPr>
            <a:r>
              <a:rPr lang="en-GB" sz="1200" b="0" strike="noStrike" spc="-1" dirty="0">
                <a:solidFill>
                  <a:srgbClr val="000000"/>
                </a:solidFill>
                <a:highlight>
                  <a:srgbClr val="FFFFFF"/>
                </a:highlight>
                <a:latin typeface="Arial"/>
              </a:rPr>
              <a:t>Minor event  trigger intense grief, unwillingness to move deceased persons possessions, imitation deceased persons physical symptoms, excessive phobias, radical lifestyle change</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highlight>
                  <a:srgbClr val="FFFFFF"/>
                </a:highlight>
                <a:latin typeface="+mn-lt"/>
              </a:rPr>
              <a:t>Historical grief that suddenly raises it’s head, perhaps that has been hidden, suppressed / or a new loss on top of old hurts that can multiply the feelings you have….</a:t>
            </a:r>
            <a:r>
              <a:rPr lang="en-GB" sz="1200" b="1" strike="noStrike" spc="-1" dirty="0">
                <a:solidFill>
                  <a:srgbClr val="000000"/>
                </a:solidFill>
                <a:highlight>
                  <a:srgbClr val="FFFFFF"/>
                </a:highlight>
                <a:latin typeface="+mn-lt"/>
              </a:rPr>
              <a:t>health warning</a:t>
            </a:r>
            <a:r>
              <a:rPr lang="en-GB" sz="1200" b="0" strike="noStrike" spc="-1" dirty="0">
                <a:solidFill>
                  <a:srgbClr val="000000"/>
                </a:solidFill>
                <a:highlight>
                  <a:srgbClr val="FFFFFF"/>
                </a:highlight>
                <a:latin typeface="+mn-lt"/>
              </a:rPr>
              <a:t>..</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highlight>
                  <a:srgbClr val="FFFFFF"/>
                </a:highlight>
                <a:latin typeface="+mn-lt"/>
              </a:rPr>
              <a:t>Social status – stiff upper lip! and protecting the rest of family</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highlight>
                  <a:srgbClr val="FFFFFF"/>
                </a:highlight>
                <a:latin typeface="+mn-lt"/>
              </a:rPr>
              <a:t>Whether you have good support systems in place / or you are on your own</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400" b="0" strike="noStrike" spc="-1" dirty="0">
                <a:solidFill>
                  <a:srgbClr val="000000"/>
                </a:solidFill>
                <a:highlight>
                  <a:srgbClr val="FFFFFF"/>
                </a:highlight>
                <a:latin typeface="+mn-lt"/>
              </a:rPr>
              <a:t> </a:t>
            </a:r>
            <a:endParaRPr lang="en-GB" sz="1400" b="0" strike="noStrike" spc="-1" dirty="0">
              <a:latin typeface="Arial"/>
            </a:endParaRPr>
          </a:p>
          <a:p>
            <a:pPr marL="200160" indent="-197280">
              <a:lnSpc>
                <a:spcPct val="100000"/>
              </a:lnSpc>
            </a:pPr>
            <a:endParaRPr lang="en-GB" sz="1400" b="0" strike="noStrike" spc="-1" dirty="0">
              <a:latin typeface="Arial"/>
            </a:endParaRPr>
          </a:p>
          <a:p>
            <a:pPr marL="200160" indent="-197280">
              <a:lnSpc>
                <a:spcPct val="100000"/>
              </a:lnSpc>
            </a:pPr>
            <a:endParaRPr lang="en-GB" sz="1400" b="0" strike="noStrike" spc="-1" dirty="0">
              <a:latin typeface="Arial"/>
            </a:endParaRPr>
          </a:p>
          <a:p>
            <a:pPr marL="200160" indent="-197280">
              <a:lnSpc>
                <a:spcPct val="100000"/>
              </a:lnSpc>
            </a:pPr>
            <a:r>
              <a:rPr lang="en-GB" sz="1200" b="0" strike="noStrike" spc="-1" dirty="0">
                <a:solidFill>
                  <a:srgbClr val="000000"/>
                </a:solidFill>
                <a:highlight>
                  <a:srgbClr val="FFFFFF"/>
                </a:highlight>
                <a:latin typeface="+mn-lt"/>
              </a:rPr>
              <a:t>:</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highlight>
                  <a:srgbClr val="FFFFFF"/>
                </a:highlight>
                <a:latin typeface="+mn-lt"/>
              </a:rPr>
              <a:t>.  </a:t>
            </a:r>
            <a:endParaRPr lang="en-GB" sz="1200" b="0" strike="noStrike" spc="-1" dirty="0">
              <a:latin typeface="Arial"/>
            </a:endParaRPr>
          </a:p>
          <a:p>
            <a:pPr marL="200160" indent="-197280">
              <a:lnSpc>
                <a:spcPct val="100000"/>
              </a:lnSpc>
            </a:pPr>
            <a:r>
              <a:rPr lang="en-GB" sz="1200" b="0" strike="noStrike" spc="-1" dirty="0">
                <a:solidFill>
                  <a:srgbClr val="000000"/>
                </a:solidFill>
                <a:highlight>
                  <a:srgbClr val="FFFFFF"/>
                </a:highlight>
                <a:latin typeface="+mn-lt"/>
              </a:rPr>
              <a:t> </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highlight>
                  <a:srgbClr val="FFFFFF"/>
                </a:highlight>
                <a:latin typeface="+mn-lt"/>
              </a:rPr>
              <a:t>!  </a:t>
            </a: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6</a:t>
            </a:fld>
            <a:endParaRPr lang="en-GB"/>
          </a:p>
        </p:txBody>
      </p:sp>
    </p:spTree>
    <p:extLst>
      <p:ext uri="{BB962C8B-B14F-4D97-AF65-F5344CB8AC3E}">
        <p14:creationId xmlns:p14="http://schemas.microsoft.com/office/powerpoint/2010/main" val="3761400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160" indent="-197280">
              <a:lnSpc>
                <a:spcPct val="100000"/>
              </a:lnSpc>
            </a:pPr>
            <a:r>
              <a:rPr lang="en-GB" sz="1200" b="0" strike="noStrike" spc="-1" dirty="0">
                <a:solidFill>
                  <a:srgbClr val="000000"/>
                </a:solidFill>
                <a:latin typeface="Arial"/>
              </a:rPr>
              <a:t>We’ve just worked out together that there can be different feelings, different behaviours at different times, all together, or maybe none at all for some time and then later they all come out…</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latin typeface="Arial"/>
              </a:rPr>
              <a:t>.and its important that grief is felt, have to go through </a:t>
            </a:r>
            <a:r>
              <a:rPr lang="en-GB" sz="1200" b="0" strike="noStrike" spc="-1" dirty="0">
                <a:solidFill>
                  <a:srgbClr val="000000"/>
                </a:solidFill>
                <a:latin typeface="+mn-lt"/>
              </a:rPr>
              <a:t>, death midwifes… body </a:t>
            </a:r>
            <a:r>
              <a:rPr lang="en-GB" sz="1200" b="0" strike="noStrike" spc="-1" dirty="0">
                <a:solidFill>
                  <a:srgbClr val="000000"/>
                </a:solidFill>
                <a:latin typeface="Arial"/>
              </a:rPr>
              <a:t>does know what to do, </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latin typeface="Arial"/>
              </a:rPr>
              <a:t>our greatest gift is to allow folks to walk through their journey accompanied..</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latin typeface="Arial"/>
              </a:rPr>
              <a:t>We have a lot to thank Elizabeth Kubler-Ross who did a lot of work on grief back in the 1960s tried to but the feelings behaviours into a </a:t>
            </a:r>
            <a:r>
              <a:rPr lang="en-GB" sz="1200" b="0" strike="noStrike" spc="-1" dirty="0" err="1">
                <a:solidFill>
                  <a:srgbClr val="000000"/>
                </a:solidFill>
                <a:latin typeface="Arial"/>
              </a:rPr>
              <a:t>framework,,,that</a:t>
            </a:r>
            <a:r>
              <a:rPr lang="en-GB" sz="1200" b="0" strike="noStrike" spc="-1" dirty="0">
                <a:solidFill>
                  <a:srgbClr val="000000"/>
                </a:solidFill>
                <a:latin typeface="Arial"/>
              </a:rPr>
              <a:t> would be helpful, informative, not prescriptive, a heads up of possibilities but as we are all different no one shares exactly the same path, time or methods ..</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latin typeface="Arial"/>
              </a:rPr>
              <a:t>Just going to take a quick look at her thoughts...so firstly</a:t>
            </a: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endParaRPr lang="en-GB" sz="1200" b="0" strike="noStrike" spc="-1" dirty="0">
              <a:latin typeface="Arial"/>
            </a:endParaRPr>
          </a:p>
          <a:p>
            <a:pPr marL="200160" indent="-197280">
              <a:lnSpc>
                <a:spcPct val="100000"/>
              </a:lnSpc>
            </a:pPr>
            <a:r>
              <a:rPr lang="en-GB" sz="1200" b="0" strike="noStrike" spc="-1" dirty="0">
                <a:solidFill>
                  <a:srgbClr val="000000"/>
                </a:solidFill>
                <a:latin typeface="Arial"/>
              </a:rPr>
              <a:t> </a:t>
            </a:r>
            <a:endParaRPr lang="en-GB" sz="1200" b="0" strike="noStrike" spc="-1" dirty="0">
              <a:latin typeface="Arial"/>
            </a:endParaRPr>
          </a:p>
          <a:p>
            <a:pPr marL="1800" indent="-197280">
              <a:lnSpc>
                <a:spcPct val="100000"/>
              </a:lnSpc>
            </a:pPr>
            <a:r>
              <a:rPr lang="en-GB" sz="1100" b="0" strike="noStrike" spc="-1" dirty="0">
                <a:solidFill>
                  <a:srgbClr val="000000"/>
                </a:solidFill>
                <a:latin typeface="Arial"/>
              </a:rPr>
              <a:t>.</a:t>
            </a:r>
            <a:endParaRPr lang="en-GB" sz="11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7</a:t>
            </a:fld>
            <a:endParaRPr lang="en-GB"/>
          </a:p>
        </p:txBody>
      </p:sp>
    </p:spTree>
    <p:extLst>
      <p:ext uri="{BB962C8B-B14F-4D97-AF65-F5344CB8AC3E}">
        <p14:creationId xmlns:p14="http://schemas.microsoft.com/office/powerpoint/2010/main" val="151336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160" indent="-197280">
              <a:lnSpc>
                <a:spcPct val="100000"/>
              </a:lnSpc>
            </a:pPr>
            <a:endParaRPr lang="en-GB" sz="1600" b="0" strike="noStrike" spc="-1" dirty="0">
              <a:latin typeface="Arial"/>
            </a:endParaRPr>
          </a:p>
          <a:p>
            <a:pPr marL="223920" indent="-220320">
              <a:lnSpc>
                <a:spcPct val="100000"/>
              </a:lnSpc>
              <a:buClr>
                <a:srgbClr val="000000"/>
              </a:buClr>
              <a:buFont typeface="StarSymbol"/>
              <a:buAutoNum type="arabicPeriod"/>
            </a:pPr>
            <a:r>
              <a:rPr lang="en-GB" sz="1200" b="0" strike="noStrike" spc="-1" dirty="0">
                <a:solidFill>
                  <a:srgbClr val="000000"/>
                </a:solidFill>
                <a:latin typeface="Arial"/>
              </a:rPr>
              <a:t>Denial – paralysed with shock – is it a bad dream? This is </a:t>
            </a:r>
            <a:r>
              <a:rPr lang="en-GB" sz="1200" b="1" strike="noStrike" spc="-1" dirty="0">
                <a:solidFill>
                  <a:srgbClr val="000000"/>
                </a:solidFill>
                <a:latin typeface="Arial"/>
              </a:rPr>
              <a:t>When your mind can’t fully cope</a:t>
            </a:r>
            <a:r>
              <a:rPr lang="en-GB" sz="1200" b="0" strike="noStrike" spc="-1" dirty="0">
                <a:solidFill>
                  <a:srgbClr val="000000"/>
                </a:solidFill>
                <a:latin typeface="Arial"/>
              </a:rPr>
              <a:t>. It helps us </a:t>
            </a:r>
            <a:r>
              <a:rPr lang="en-GB" sz="1200" b="1" strike="noStrike" spc="-1" dirty="0">
                <a:solidFill>
                  <a:srgbClr val="000000"/>
                </a:solidFill>
                <a:latin typeface="Arial"/>
              </a:rPr>
              <a:t>survive</a:t>
            </a:r>
            <a:r>
              <a:rPr lang="en-GB" sz="1200" b="0" strike="noStrike" spc="-1" dirty="0">
                <a:solidFill>
                  <a:srgbClr val="000000"/>
                </a:solidFill>
                <a:latin typeface="Arial"/>
              </a:rPr>
              <a:t> </a:t>
            </a:r>
            <a:r>
              <a:rPr lang="en-GB" sz="1200" b="1" strike="noStrike" spc="-1" dirty="0">
                <a:solidFill>
                  <a:srgbClr val="000000"/>
                </a:solidFill>
                <a:latin typeface="Arial"/>
              </a:rPr>
              <a:t>the loss</a:t>
            </a:r>
            <a:r>
              <a:rPr lang="en-GB" sz="1200" b="0" strike="noStrike" spc="-1" dirty="0">
                <a:solidFill>
                  <a:srgbClr val="000000"/>
                </a:solidFill>
                <a:latin typeface="Arial"/>
              </a:rPr>
              <a:t>. Natures way of letting in only what we can cope with. You may find the person retelling the story of loss over and over again. This is an important thing that helps them make sense of what has happened and you often find someone retelling the story over and over again to whoever will listen!</a:t>
            </a: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8</a:t>
            </a:fld>
            <a:endParaRPr lang="en-GB"/>
          </a:p>
        </p:txBody>
      </p:sp>
    </p:spTree>
    <p:extLst>
      <p:ext uri="{BB962C8B-B14F-4D97-AF65-F5344CB8AC3E}">
        <p14:creationId xmlns:p14="http://schemas.microsoft.com/office/powerpoint/2010/main" val="379588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3920" indent="-220320">
              <a:lnSpc>
                <a:spcPct val="100000"/>
              </a:lnSpc>
              <a:buClr>
                <a:srgbClr val="000000"/>
              </a:buClr>
              <a:buFont typeface="StarSymbol"/>
              <a:buAutoNum type="arabicPeriod"/>
            </a:pPr>
            <a:r>
              <a:rPr lang="en-GB" sz="1200" b="0" strike="noStrike" spc="-1" dirty="0">
                <a:solidFill>
                  <a:srgbClr val="000000"/>
                </a:solidFill>
                <a:latin typeface="Arial"/>
              </a:rPr>
              <a:t>Anger the intense emotions – for lots of reasons…why didn’t I see this coming…who’s fault is it?...why couldn’t he be saved?...Why am I left behind?...This wasn’t supposed to happen. Anger and then other feelings flood in, sadness, panic, hurt, loneliness…all those emotions we have already talked about. </a:t>
            </a:r>
            <a:endParaRPr lang="en-GB" sz="1200" b="0" strike="noStrike" spc="-1" dirty="0">
              <a:latin typeface="Arial"/>
            </a:endParaRPr>
          </a:p>
          <a:p>
            <a:pPr marL="223920" indent="-220320">
              <a:lnSpc>
                <a:spcPct val="100000"/>
              </a:lnSpc>
              <a:buClr>
                <a:srgbClr val="000000"/>
              </a:buClr>
              <a:buFont typeface="StarSymbol"/>
              <a:buAutoNum type="arabicPeriod"/>
            </a:pPr>
            <a:r>
              <a:rPr lang="en-GB" sz="1200" b="0" strike="noStrike" spc="-1" dirty="0">
                <a:solidFill>
                  <a:srgbClr val="000000"/>
                </a:solidFill>
                <a:latin typeface="Arial"/>
              </a:rPr>
              <a:t> Anger is a necessary stage of the healing process…</a:t>
            </a:r>
            <a:r>
              <a:rPr lang="en-GB" sz="1200" b="0" strike="noStrike" spc="-1" dirty="0">
                <a:solidFill>
                  <a:schemeClr val="tx1"/>
                </a:solidFill>
                <a:latin typeface="Arial"/>
              </a:rPr>
              <a:t> </a:t>
            </a:r>
            <a:r>
              <a:rPr lang="en-GB" sz="1200" b="0" strike="noStrike" spc="-1" dirty="0">
                <a:solidFill>
                  <a:srgbClr val="000000"/>
                </a:solidFill>
                <a:latin typeface="Arial"/>
              </a:rPr>
              <a:t>angry with God, friends, the man in the street, the world!</a:t>
            </a:r>
            <a:endParaRPr lang="en-GB" sz="1200" b="0" strike="noStrike" spc="-1" dirty="0">
              <a:latin typeface="Arial"/>
            </a:endParaRPr>
          </a:p>
          <a:p>
            <a:pPr marL="1800">
              <a:lnSpc>
                <a:spcPct val="100000"/>
              </a:lnSpc>
            </a:pPr>
            <a:endParaRPr lang="en-GB" sz="1200" b="0" strike="noStrike" spc="-1" dirty="0">
              <a:latin typeface="Arial"/>
            </a:endParaRPr>
          </a:p>
          <a:p>
            <a:pPr marL="1800">
              <a:lnSpc>
                <a:spcPct val="100000"/>
              </a:lnSpc>
            </a:pPr>
            <a:r>
              <a:rPr lang="en-GB" sz="1200" b="0" strike="noStrike" spc="-1" dirty="0">
                <a:solidFill>
                  <a:srgbClr val="000000"/>
                </a:solidFill>
                <a:latin typeface="Arial"/>
              </a:rPr>
              <a:t> </a:t>
            </a:r>
            <a:r>
              <a:rPr lang="en-GB" sz="1200" b="1" strike="noStrike" spc="-1" dirty="0">
                <a:solidFill>
                  <a:srgbClr val="000000"/>
                </a:solidFill>
                <a:latin typeface="Arial"/>
              </a:rPr>
              <a:t>Underneath this anger is PAIN</a:t>
            </a:r>
            <a:r>
              <a:rPr lang="en-GB" sz="1200" b="0" strike="noStrike" spc="-1" dirty="0">
                <a:solidFill>
                  <a:srgbClr val="000000"/>
                </a:solidFill>
                <a:latin typeface="Arial"/>
              </a:rPr>
              <a:t>. The anger is just the indication of the intensity of their love. In a way anger opens the flood gates to all  other emotions…so people who are grieving need to feel it…it’s normal! </a:t>
            </a:r>
            <a:endParaRPr lang="en-GB" sz="1200" b="0" strike="noStrike" spc="-1" dirty="0">
              <a:latin typeface="Arial"/>
            </a:endParaRPr>
          </a:p>
          <a:p>
            <a:pPr marL="1800">
              <a:lnSpc>
                <a:spcPct val="100000"/>
              </a:lnSpc>
            </a:pPr>
            <a:r>
              <a:rPr lang="en-GB" sz="1100" b="0" strike="noStrike" spc="-1" dirty="0">
                <a:solidFill>
                  <a:srgbClr val="000000"/>
                </a:solidFill>
                <a:latin typeface="Arial"/>
              </a:rPr>
              <a:t>. </a:t>
            </a:r>
            <a:endParaRPr lang="en-GB" sz="1100" b="0" strike="noStrike" spc="-1" dirty="0">
              <a:latin typeface="Arial"/>
            </a:endParaRPr>
          </a:p>
          <a:p>
            <a:endParaRPr lang="en-GB" dirty="0"/>
          </a:p>
        </p:txBody>
      </p:sp>
      <p:sp>
        <p:nvSpPr>
          <p:cNvPr id="4" name="Slide Number Placeholder 3"/>
          <p:cNvSpPr>
            <a:spLocks noGrp="1"/>
          </p:cNvSpPr>
          <p:nvPr>
            <p:ph type="sldNum" sz="quarter" idx="5"/>
          </p:nvPr>
        </p:nvSpPr>
        <p:spPr/>
        <p:txBody>
          <a:bodyPr/>
          <a:lstStyle/>
          <a:p>
            <a:fld id="{8C309026-904C-45EC-B877-840977102DF1}" type="slidenum">
              <a:rPr lang="en-GB" smtClean="0"/>
              <a:t>9</a:t>
            </a:fld>
            <a:endParaRPr lang="en-GB"/>
          </a:p>
        </p:txBody>
      </p:sp>
    </p:spTree>
    <p:extLst>
      <p:ext uri="{BB962C8B-B14F-4D97-AF65-F5344CB8AC3E}">
        <p14:creationId xmlns:p14="http://schemas.microsoft.com/office/powerpoint/2010/main" val="3188358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2628E5-1A24-43C2-9D13-F4A2817DD708}" type="datetimeFigureOut">
              <a:rPr lang="en-GB" smtClean="0"/>
              <a:t>22/03/2021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291110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2628E5-1A24-43C2-9D13-F4A2817DD708}" type="datetimeFigureOut">
              <a:rPr lang="en-GB" smtClean="0"/>
              <a:t>22/03/2021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2387692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2628E5-1A24-43C2-9D13-F4A2817DD708}" type="datetimeFigureOut">
              <a:rPr lang="en-GB" smtClean="0"/>
              <a:t>22/03/2021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260453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2628E5-1A24-43C2-9D13-F4A2817DD708}" type="datetimeFigureOut">
              <a:rPr lang="en-GB" smtClean="0"/>
              <a:t>22/03/2021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352732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2628E5-1A24-43C2-9D13-F4A2817DD708}" type="datetimeFigureOut">
              <a:rPr lang="en-GB" smtClean="0"/>
              <a:t>22/03/2021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344168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2628E5-1A24-43C2-9D13-F4A2817DD708}" type="datetimeFigureOut">
              <a:rPr lang="en-GB" smtClean="0"/>
              <a:t>22/03/2021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303517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2628E5-1A24-43C2-9D13-F4A2817DD708}" type="datetimeFigureOut">
              <a:rPr lang="en-GB" smtClean="0"/>
              <a:t>22/03/2021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248255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2628E5-1A24-43C2-9D13-F4A2817DD708}" type="datetimeFigureOut">
              <a:rPr lang="en-GB" smtClean="0"/>
              <a:t>22/03/2021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331438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628E5-1A24-43C2-9D13-F4A2817DD708}" type="datetimeFigureOut">
              <a:rPr lang="en-GB" smtClean="0"/>
              <a:t>22/03/2021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208432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2628E5-1A24-43C2-9D13-F4A2817DD708}" type="datetimeFigureOut">
              <a:rPr lang="en-GB" smtClean="0"/>
              <a:t>22/03/2021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325543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2628E5-1A24-43C2-9D13-F4A2817DD708}" type="datetimeFigureOut">
              <a:rPr lang="en-GB" smtClean="0"/>
              <a:t>22/03/2021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71097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628E5-1A24-43C2-9D13-F4A2817DD708}" type="datetimeFigureOut">
              <a:rPr lang="en-GB" smtClean="0"/>
              <a:t>22/03/2021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388EB-1CD0-4002-8D0E-A8E140F1A361}" type="slidenum">
              <a:rPr lang="en-GB" smtClean="0"/>
              <a:t>‹#›</a:t>
            </a:fld>
            <a:endParaRPr lang="en-GB"/>
          </a:p>
        </p:txBody>
      </p:sp>
    </p:spTree>
    <p:extLst>
      <p:ext uri="{BB962C8B-B14F-4D97-AF65-F5344CB8AC3E}">
        <p14:creationId xmlns:p14="http://schemas.microsoft.com/office/powerpoint/2010/main" val="22006892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6" name="CustomShape 3">
            <a:extLst>
              <a:ext uri="{FF2B5EF4-FFF2-40B4-BE49-F238E27FC236}">
                <a16:creationId xmlns:a16="http://schemas.microsoft.com/office/drawing/2014/main" id="{03756BD6-AD20-4244-9BA6-DDD425992096}"/>
              </a:ext>
            </a:extLst>
          </p:cNvPr>
          <p:cNvSpPr/>
          <p:nvPr/>
        </p:nvSpPr>
        <p:spPr>
          <a:xfrm>
            <a:off x="1304358" y="1728727"/>
            <a:ext cx="6748650" cy="378324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oAutofit/>
          </a:bodyPr>
          <a:lstStyle/>
          <a:p>
            <a:pPr algn="ctr">
              <a:lnSpc>
                <a:spcPct val="100000"/>
              </a:lnSpc>
            </a:pPr>
            <a:endParaRPr lang="en-GB" sz="1350" spc="-1" dirty="0">
              <a:latin typeface="Arial"/>
            </a:endParaRPr>
          </a:p>
          <a:p>
            <a:pPr algn="ctr">
              <a:lnSpc>
                <a:spcPct val="100000"/>
              </a:lnSpc>
            </a:pPr>
            <a:endParaRPr lang="en-GB" sz="1350" spc="-1" dirty="0">
              <a:latin typeface="Arial"/>
            </a:endParaRPr>
          </a:p>
          <a:p>
            <a:pPr algn="ctr">
              <a:lnSpc>
                <a:spcPct val="100000"/>
              </a:lnSpc>
            </a:pPr>
            <a:endParaRPr lang="en-GB" sz="1350" spc="-1" dirty="0">
              <a:latin typeface="Arial"/>
            </a:endParaRPr>
          </a:p>
          <a:p>
            <a:pPr algn="ctr">
              <a:lnSpc>
                <a:spcPct val="100000"/>
              </a:lnSpc>
            </a:pPr>
            <a:r>
              <a:rPr lang="en-GB" sz="4050" b="1" spc="-1" dirty="0">
                <a:solidFill>
                  <a:srgbClr val="000000"/>
                </a:solidFill>
                <a:latin typeface="Arial"/>
                <a:ea typeface="DejaVu Sans"/>
              </a:rPr>
              <a:t>Welcome to the </a:t>
            </a:r>
            <a:endParaRPr lang="en-GB" sz="4050" spc="-1" dirty="0">
              <a:latin typeface="Arial"/>
            </a:endParaRPr>
          </a:p>
          <a:p>
            <a:pPr algn="ctr">
              <a:lnSpc>
                <a:spcPct val="100000"/>
              </a:lnSpc>
            </a:pPr>
            <a:r>
              <a:rPr lang="en-GB" sz="4050" b="1" spc="-1" dirty="0">
                <a:solidFill>
                  <a:srgbClr val="000000"/>
                </a:solidFill>
                <a:latin typeface="Arial"/>
                <a:ea typeface="DejaVu Sans"/>
              </a:rPr>
              <a:t>Grief and Loss Workshop!</a:t>
            </a:r>
            <a:endParaRPr lang="en-GB" sz="4050" spc="-1" dirty="0">
              <a:latin typeface="Arial"/>
            </a:endParaRPr>
          </a:p>
          <a:p>
            <a:pPr algn="ctr">
              <a:lnSpc>
                <a:spcPct val="100000"/>
              </a:lnSpc>
            </a:pPr>
            <a:endParaRPr lang="en-GB" sz="4050" spc="-1" dirty="0">
              <a:latin typeface="Arial"/>
            </a:endParaRPr>
          </a:p>
          <a:p>
            <a:pPr algn="ctr">
              <a:lnSpc>
                <a:spcPct val="100000"/>
              </a:lnSpc>
            </a:pPr>
            <a:r>
              <a:rPr lang="en-GB" sz="3000" b="1" spc="-1" dirty="0">
                <a:solidFill>
                  <a:srgbClr val="000000"/>
                </a:solidFill>
                <a:latin typeface="Arial"/>
                <a:ea typeface="DejaVu Sans"/>
              </a:rPr>
              <a:t> </a:t>
            </a:r>
            <a:endParaRPr lang="en-GB" sz="3000" spc="-1" dirty="0">
              <a:latin typeface="Arial"/>
            </a:endParaRPr>
          </a:p>
          <a:p>
            <a:pPr algn="ctr">
              <a:lnSpc>
                <a:spcPct val="100000"/>
              </a:lnSpc>
            </a:pPr>
            <a:r>
              <a:rPr lang="en-GB" sz="3300" spc="-1" dirty="0">
                <a:solidFill>
                  <a:srgbClr val="000000"/>
                </a:solidFill>
                <a:latin typeface="Arial"/>
                <a:ea typeface="DejaVu Sans"/>
              </a:rPr>
              <a:t> </a:t>
            </a:r>
            <a:endParaRPr lang="en-GB" sz="3300" spc="-1" dirty="0">
              <a:latin typeface="Arial"/>
            </a:endParaRPr>
          </a:p>
        </p:txBody>
      </p:sp>
    </p:spTree>
    <p:extLst>
      <p:ext uri="{BB962C8B-B14F-4D97-AF65-F5344CB8AC3E}">
        <p14:creationId xmlns:p14="http://schemas.microsoft.com/office/powerpoint/2010/main" val="101262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3AC9B1-8DC7-4449-90AD-3DFF459C6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6" name="CustomShape 5">
            <a:extLst>
              <a:ext uri="{FF2B5EF4-FFF2-40B4-BE49-F238E27FC236}">
                <a16:creationId xmlns:a16="http://schemas.microsoft.com/office/drawing/2014/main" id="{C1E48504-5BAE-4316-BD02-BE084BF0C24B}"/>
              </a:ext>
            </a:extLst>
          </p:cNvPr>
          <p:cNvSpPr/>
          <p:nvPr/>
        </p:nvSpPr>
        <p:spPr>
          <a:xfrm>
            <a:off x="1079583" y="463907"/>
            <a:ext cx="7198200" cy="44931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4000" b="1" strike="noStrike" spc="-1" dirty="0">
                <a:solidFill>
                  <a:srgbClr val="000000"/>
                </a:solidFill>
                <a:latin typeface="Arial"/>
                <a:ea typeface="DejaVu Sans"/>
              </a:rPr>
              <a:t>The Stages of Grief</a:t>
            </a:r>
            <a:endParaRPr lang="en-GB" sz="4000" b="0" strike="noStrike" spc="-1" dirty="0">
              <a:latin typeface="Arial"/>
            </a:endParaRPr>
          </a:p>
          <a:p>
            <a:pPr algn="ctr">
              <a:lnSpc>
                <a:spcPct val="100000"/>
              </a:lnSpc>
            </a:pPr>
            <a:r>
              <a:rPr lang="en-GB" sz="3000" b="0" strike="noStrike" spc="-1" dirty="0">
                <a:solidFill>
                  <a:srgbClr val="000000"/>
                </a:solidFill>
                <a:latin typeface="Arial"/>
                <a:ea typeface="DejaVu Sans"/>
              </a:rPr>
              <a:t>Elisabeth Kubler-Ross</a:t>
            </a:r>
            <a:endParaRPr lang="en-GB" sz="3000" b="0" strike="noStrike" spc="-1" dirty="0">
              <a:latin typeface="Arial"/>
            </a:endParaRPr>
          </a:p>
          <a:p>
            <a:pPr algn="ctr">
              <a:lnSpc>
                <a:spcPct val="100000"/>
              </a:lnSpc>
            </a:pPr>
            <a:r>
              <a:rPr lang="en-GB" sz="3000" b="0" strike="noStrike" spc="-1" dirty="0">
                <a:solidFill>
                  <a:srgbClr val="000000"/>
                </a:solidFill>
                <a:latin typeface="Arial"/>
                <a:ea typeface="DejaVu Sans"/>
              </a:rPr>
              <a:t> </a:t>
            </a:r>
            <a:endParaRPr lang="en-GB" sz="3000" b="0" strike="noStrike" spc="-1" dirty="0">
              <a:latin typeface="Arial"/>
            </a:endParaRPr>
          </a:p>
          <a:p>
            <a:pPr marL="1257480" lvl="2" indent="-340560">
              <a:lnSpc>
                <a:spcPct val="150000"/>
              </a:lnSpc>
              <a:buClr>
                <a:srgbClr val="000000"/>
              </a:buClr>
              <a:buFont typeface="Arial"/>
              <a:buAutoNum type="arabicPeriod"/>
            </a:pPr>
            <a:r>
              <a:rPr lang="en-GB" sz="3200" b="0" strike="noStrike" spc="-1" dirty="0">
                <a:solidFill>
                  <a:srgbClr val="000000"/>
                </a:solidFill>
                <a:latin typeface="Arial"/>
                <a:ea typeface="DejaVu Sans"/>
              </a:rPr>
              <a:t>Denial</a:t>
            </a:r>
          </a:p>
          <a:p>
            <a:pPr marL="1257480" lvl="2" indent="-340560">
              <a:lnSpc>
                <a:spcPct val="150000"/>
              </a:lnSpc>
              <a:buClr>
                <a:srgbClr val="000000"/>
              </a:buClr>
              <a:buFont typeface="Arial"/>
              <a:buAutoNum type="arabicPeriod"/>
            </a:pPr>
            <a:r>
              <a:rPr lang="en-GB" sz="3200" spc="-1" dirty="0">
                <a:solidFill>
                  <a:srgbClr val="000000"/>
                </a:solidFill>
                <a:latin typeface="Arial"/>
              </a:rPr>
              <a:t>Anger</a:t>
            </a:r>
          </a:p>
          <a:p>
            <a:pPr marL="1257480" lvl="2" indent="-340560">
              <a:lnSpc>
                <a:spcPct val="150000"/>
              </a:lnSpc>
              <a:buClr>
                <a:srgbClr val="000000"/>
              </a:buClr>
              <a:buFont typeface="Arial"/>
              <a:buAutoNum type="arabicPeriod"/>
            </a:pPr>
            <a:r>
              <a:rPr lang="en-GB" sz="3200" b="0" strike="noStrike" spc="-1" dirty="0">
                <a:solidFill>
                  <a:srgbClr val="000000"/>
                </a:solidFill>
                <a:latin typeface="Arial"/>
              </a:rPr>
              <a:t>Bargaining</a:t>
            </a:r>
            <a:endParaRPr lang="en-GB" sz="3200" b="0" strike="noStrike" spc="-1" dirty="0">
              <a:latin typeface="Arial"/>
            </a:endParaRPr>
          </a:p>
          <a:p>
            <a:pPr>
              <a:lnSpc>
                <a:spcPct val="150000"/>
              </a:lnSpc>
            </a:pPr>
            <a:endParaRPr lang="en-GB" sz="3200" b="0" strike="noStrike" spc="-1" dirty="0">
              <a:latin typeface="Arial"/>
            </a:endParaRPr>
          </a:p>
        </p:txBody>
      </p:sp>
    </p:spTree>
    <p:extLst>
      <p:ext uri="{BB962C8B-B14F-4D97-AF65-F5344CB8AC3E}">
        <p14:creationId xmlns:p14="http://schemas.microsoft.com/office/powerpoint/2010/main" val="21445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B32B31-EFAD-4B44-B933-A5983C2AA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6" name="CustomShape 5">
            <a:extLst>
              <a:ext uri="{FF2B5EF4-FFF2-40B4-BE49-F238E27FC236}">
                <a16:creationId xmlns:a16="http://schemas.microsoft.com/office/drawing/2014/main" id="{AB40CE25-8924-43A3-8DDF-FE2D27375FD4}"/>
              </a:ext>
            </a:extLst>
          </p:cNvPr>
          <p:cNvSpPr/>
          <p:nvPr/>
        </p:nvSpPr>
        <p:spPr>
          <a:xfrm>
            <a:off x="1079583" y="463907"/>
            <a:ext cx="7198200" cy="52318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4000" b="1" strike="noStrike" spc="-1" dirty="0">
                <a:solidFill>
                  <a:srgbClr val="000000"/>
                </a:solidFill>
                <a:latin typeface="Arial"/>
                <a:ea typeface="DejaVu Sans"/>
              </a:rPr>
              <a:t>The Stages of Grief</a:t>
            </a:r>
            <a:endParaRPr lang="en-GB" sz="4000" b="0" strike="noStrike" spc="-1" dirty="0">
              <a:latin typeface="Arial"/>
            </a:endParaRPr>
          </a:p>
          <a:p>
            <a:pPr algn="ctr">
              <a:lnSpc>
                <a:spcPct val="100000"/>
              </a:lnSpc>
            </a:pPr>
            <a:r>
              <a:rPr lang="en-GB" sz="3000" b="0" strike="noStrike" spc="-1" dirty="0">
                <a:solidFill>
                  <a:srgbClr val="000000"/>
                </a:solidFill>
                <a:latin typeface="Arial"/>
                <a:ea typeface="DejaVu Sans"/>
              </a:rPr>
              <a:t>Elisabeth Kubler-Ross</a:t>
            </a:r>
            <a:endParaRPr lang="en-GB" sz="3000" b="0" strike="noStrike" spc="-1" dirty="0">
              <a:latin typeface="Arial"/>
            </a:endParaRPr>
          </a:p>
          <a:p>
            <a:pPr algn="ctr">
              <a:lnSpc>
                <a:spcPct val="100000"/>
              </a:lnSpc>
            </a:pPr>
            <a:r>
              <a:rPr lang="en-GB" sz="3000" b="0" strike="noStrike" spc="-1" dirty="0">
                <a:solidFill>
                  <a:srgbClr val="000000"/>
                </a:solidFill>
                <a:latin typeface="Arial"/>
                <a:ea typeface="DejaVu Sans"/>
              </a:rPr>
              <a:t> </a:t>
            </a:r>
            <a:endParaRPr lang="en-GB" sz="3000" b="0" strike="noStrike" spc="-1" dirty="0">
              <a:latin typeface="Arial"/>
            </a:endParaRPr>
          </a:p>
          <a:p>
            <a:pPr marL="1257480" lvl="2" indent="-340560">
              <a:lnSpc>
                <a:spcPct val="150000"/>
              </a:lnSpc>
              <a:buClr>
                <a:srgbClr val="000000"/>
              </a:buClr>
              <a:buFont typeface="Arial"/>
              <a:buAutoNum type="arabicPeriod"/>
            </a:pPr>
            <a:r>
              <a:rPr lang="en-GB" sz="3200" b="0" strike="noStrike" spc="-1" dirty="0">
                <a:solidFill>
                  <a:srgbClr val="000000"/>
                </a:solidFill>
                <a:latin typeface="Arial"/>
                <a:ea typeface="DejaVu Sans"/>
              </a:rPr>
              <a:t>Denial</a:t>
            </a:r>
          </a:p>
          <a:p>
            <a:pPr marL="1257480" lvl="2" indent="-340560">
              <a:lnSpc>
                <a:spcPct val="150000"/>
              </a:lnSpc>
              <a:buClr>
                <a:srgbClr val="000000"/>
              </a:buClr>
              <a:buFont typeface="Arial"/>
              <a:buAutoNum type="arabicPeriod"/>
            </a:pPr>
            <a:r>
              <a:rPr lang="en-GB" sz="3200" spc="-1" dirty="0">
                <a:solidFill>
                  <a:srgbClr val="000000"/>
                </a:solidFill>
                <a:latin typeface="Arial"/>
              </a:rPr>
              <a:t>Anger</a:t>
            </a:r>
          </a:p>
          <a:p>
            <a:pPr marL="1257480" lvl="2" indent="-340560">
              <a:lnSpc>
                <a:spcPct val="150000"/>
              </a:lnSpc>
              <a:buClr>
                <a:srgbClr val="000000"/>
              </a:buClr>
              <a:buFont typeface="Arial"/>
              <a:buAutoNum type="arabicPeriod"/>
            </a:pPr>
            <a:r>
              <a:rPr lang="en-GB" sz="3200" b="0" strike="noStrike" spc="-1" dirty="0">
                <a:solidFill>
                  <a:srgbClr val="000000"/>
                </a:solidFill>
                <a:latin typeface="Arial"/>
              </a:rPr>
              <a:t>Bargaining</a:t>
            </a:r>
          </a:p>
          <a:p>
            <a:pPr marL="1257480" lvl="2" indent="-340560">
              <a:lnSpc>
                <a:spcPct val="150000"/>
              </a:lnSpc>
              <a:buClr>
                <a:srgbClr val="000000"/>
              </a:buClr>
              <a:buFont typeface="Arial"/>
              <a:buAutoNum type="arabicPeriod"/>
            </a:pPr>
            <a:r>
              <a:rPr lang="en-GB" sz="3200" spc="-1" dirty="0">
                <a:solidFill>
                  <a:srgbClr val="000000"/>
                </a:solidFill>
                <a:latin typeface="Arial"/>
              </a:rPr>
              <a:t>Depression</a:t>
            </a:r>
            <a:endParaRPr lang="en-GB" sz="3200" b="0" strike="noStrike" spc="-1" dirty="0">
              <a:latin typeface="Arial"/>
            </a:endParaRPr>
          </a:p>
          <a:p>
            <a:pPr>
              <a:lnSpc>
                <a:spcPct val="150000"/>
              </a:lnSpc>
            </a:pPr>
            <a:endParaRPr lang="en-GB" sz="3200" b="0" strike="noStrike" spc="-1" dirty="0">
              <a:latin typeface="Arial"/>
            </a:endParaRPr>
          </a:p>
        </p:txBody>
      </p:sp>
    </p:spTree>
    <p:extLst>
      <p:ext uri="{BB962C8B-B14F-4D97-AF65-F5344CB8AC3E}">
        <p14:creationId xmlns:p14="http://schemas.microsoft.com/office/powerpoint/2010/main" val="61617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08DD3F-0CD6-4BD5-BC3B-9487E4234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5" name="CustomShape 5">
            <a:extLst>
              <a:ext uri="{FF2B5EF4-FFF2-40B4-BE49-F238E27FC236}">
                <a16:creationId xmlns:a16="http://schemas.microsoft.com/office/drawing/2014/main" id="{BF885F21-E111-4B79-8A3C-4423451781C5}"/>
              </a:ext>
            </a:extLst>
          </p:cNvPr>
          <p:cNvSpPr/>
          <p:nvPr/>
        </p:nvSpPr>
        <p:spPr>
          <a:xfrm>
            <a:off x="1079583" y="463907"/>
            <a:ext cx="7198200" cy="59705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4000" b="1" strike="noStrike" spc="-1" dirty="0">
                <a:solidFill>
                  <a:srgbClr val="000000"/>
                </a:solidFill>
                <a:latin typeface="Arial"/>
                <a:ea typeface="DejaVu Sans"/>
              </a:rPr>
              <a:t>The Stages of Grief</a:t>
            </a:r>
            <a:endParaRPr lang="en-GB" sz="4000" b="0" strike="noStrike" spc="-1" dirty="0">
              <a:latin typeface="Arial"/>
            </a:endParaRPr>
          </a:p>
          <a:p>
            <a:pPr algn="ctr">
              <a:lnSpc>
                <a:spcPct val="100000"/>
              </a:lnSpc>
            </a:pPr>
            <a:r>
              <a:rPr lang="en-GB" sz="3000" b="0" strike="noStrike" spc="-1" dirty="0">
                <a:solidFill>
                  <a:srgbClr val="000000"/>
                </a:solidFill>
                <a:latin typeface="Arial"/>
                <a:ea typeface="DejaVu Sans"/>
              </a:rPr>
              <a:t>Elisabeth Kubler-Ross</a:t>
            </a:r>
            <a:endParaRPr lang="en-GB" sz="3000" b="0" strike="noStrike" spc="-1" dirty="0">
              <a:latin typeface="Arial"/>
            </a:endParaRPr>
          </a:p>
          <a:p>
            <a:pPr algn="ctr">
              <a:lnSpc>
                <a:spcPct val="100000"/>
              </a:lnSpc>
            </a:pPr>
            <a:r>
              <a:rPr lang="en-GB" sz="3000" b="0" strike="noStrike" spc="-1" dirty="0">
                <a:solidFill>
                  <a:srgbClr val="000000"/>
                </a:solidFill>
                <a:latin typeface="Arial"/>
                <a:ea typeface="DejaVu Sans"/>
              </a:rPr>
              <a:t> </a:t>
            </a:r>
            <a:endParaRPr lang="en-GB" sz="3000" b="0" strike="noStrike" spc="-1" dirty="0">
              <a:latin typeface="Arial"/>
            </a:endParaRPr>
          </a:p>
          <a:p>
            <a:pPr marL="1257480" lvl="2" indent="-340560">
              <a:lnSpc>
                <a:spcPct val="150000"/>
              </a:lnSpc>
              <a:buClr>
                <a:srgbClr val="000000"/>
              </a:buClr>
              <a:buFont typeface="Arial"/>
              <a:buAutoNum type="arabicPeriod"/>
            </a:pPr>
            <a:r>
              <a:rPr lang="en-GB" sz="3200" b="0" strike="noStrike" spc="-1" dirty="0">
                <a:solidFill>
                  <a:srgbClr val="000000"/>
                </a:solidFill>
                <a:latin typeface="Arial"/>
                <a:ea typeface="DejaVu Sans"/>
              </a:rPr>
              <a:t>Denial</a:t>
            </a:r>
          </a:p>
          <a:p>
            <a:pPr marL="1257480" lvl="2" indent="-340560">
              <a:lnSpc>
                <a:spcPct val="150000"/>
              </a:lnSpc>
              <a:buClr>
                <a:srgbClr val="000000"/>
              </a:buClr>
              <a:buFont typeface="Arial"/>
              <a:buAutoNum type="arabicPeriod"/>
            </a:pPr>
            <a:r>
              <a:rPr lang="en-GB" sz="3200" spc="-1" dirty="0">
                <a:solidFill>
                  <a:srgbClr val="000000"/>
                </a:solidFill>
                <a:latin typeface="Arial"/>
              </a:rPr>
              <a:t>Anger</a:t>
            </a:r>
          </a:p>
          <a:p>
            <a:pPr marL="1257480" lvl="2" indent="-340560">
              <a:lnSpc>
                <a:spcPct val="150000"/>
              </a:lnSpc>
              <a:buClr>
                <a:srgbClr val="000000"/>
              </a:buClr>
              <a:buFont typeface="Arial"/>
              <a:buAutoNum type="arabicPeriod"/>
            </a:pPr>
            <a:r>
              <a:rPr lang="en-GB" sz="3200" b="0" strike="noStrike" spc="-1" dirty="0">
                <a:solidFill>
                  <a:srgbClr val="000000"/>
                </a:solidFill>
                <a:latin typeface="Arial"/>
              </a:rPr>
              <a:t>Bargaining</a:t>
            </a:r>
          </a:p>
          <a:p>
            <a:pPr marL="1257480" lvl="2" indent="-340560">
              <a:lnSpc>
                <a:spcPct val="150000"/>
              </a:lnSpc>
              <a:buClr>
                <a:srgbClr val="000000"/>
              </a:buClr>
              <a:buFont typeface="Arial"/>
              <a:buAutoNum type="arabicPeriod"/>
            </a:pPr>
            <a:r>
              <a:rPr lang="en-GB" sz="3200" spc="-1" dirty="0">
                <a:solidFill>
                  <a:srgbClr val="000000"/>
                </a:solidFill>
                <a:latin typeface="Arial"/>
              </a:rPr>
              <a:t>Depression</a:t>
            </a:r>
          </a:p>
          <a:p>
            <a:pPr marL="1257480" lvl="2" indent="-340560">
              <a:lnSpc>
                <a:spcPct val="150000"/>
              </a:lnSpc>
              <a:buClr>
                <a:srgbClr val="000000"/>
              </a:buClr>
              <a:buFont typeface="Arial"/>
              <a:buAutoNum type="arabicPeriod"/>
            </a:pPr>
            <a:r>
              <a:rPr lang="en-GB" sz="3200" b="0" strike="noStrike" spc="-1" dirty="0">
                <a:solidFill>
                  <a:srgbClr val="000000"/>
                </a:solidFill>
                <a:latin typeface="Arial"/>
              </a:rPr>
              <a:t>Acceptance</a:t>
            </a:r>
            <a:endParaRPr lang="en-GB" sz="3200" b="0" strike="noStrike" spc="-1" dirty="0">
              <a:latin typeface="Arial"/>
            </a:endParaRPr>
          </a:p>
          <a:p>
            <a:pPr>
              <a:lnSpc>
                <a:spcPct val="150000"/>
              </a:lnSpc>
            </a:pPr>
            <a:endParaRPr lang="en-GB" sz="3200" b="0" strike="noStrike" spc="-1" dirty="0">
              <a:latin typeface="Arial"/>
            </a:endParaRPr>
          </a:p>
        </p:txBody>
      </p:sp>
    </p:spTree>
    <p:extLst>
      <p:ext uri="{BB962C8B-B14F-4D97-AF65-F5344CB8AC3E}">
        <p14:creationId xmlns:p14="http://schemas.microsoft.com/office/powerpoint/2010/main" val="242459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6A03EC-6D13-48DA-9B88-AC611DED4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5" name="Picture 2" descr="Kintsugi Art Sale Gallery | Buy Kintsukuroi Gold Repaired Pottery">
            <a:extLst>
              <a:ext uri="{FF2B5EF4-FFF2-40B4-BE49-F238E27FC236}">
                <a16:creationId xmlns:a16="http://schemas.microsoft.com/office/drawing/2014/main" id="{74E5700E-CEF8-47C3-9853-18175D27A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183" y="307453"/>
            <a:ext cx="5715000"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85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EA257B-5965-4A56-8579-863227BFE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5" name="CustomShape 5">
            <a:extLst>
              <a:ext uri="{FF2B5EF4-FFF2-40B4-BE49-F238E27FC236}">
                <a16:creationId xmlns:a16="http://schemas.microsoft.com/office/drawing/2014/main" id="{74DFC775-7462-4F85-9837-1FB0674A4C85}"/>
              </a:ext>
            </a:extLst>
          </p:cNvPr>
          <p:cNvSpPr/>
          <p:nvPr/>
        </p:nvSpPr>
        <p:spPr>
          <a:xfrm>
            <a:off x="1937589" y="2205540"/>
            <a:ext cx="5711040" cy="244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4400" b="1" strike="noStrike" spc="-1" dirty="0">
                <a:solidFill>
                  <a:srgbClr val="000000"/>
                </a:solidFill>
                <a:latin typeface="Arial"/>
                <a:ea typeface="DejaVu Sans"/>
              </a:rPr>
              <a:t>Is this still relevant ?</a:t>
            </a:r>
            <a:endParaRPr lang="en-GB" sz="4400" b="0" strike="noStrike" spc="-1" dirty="0">
              <a:latin typeface="Arial"/>
            </a:endParaRPr>
          </a:p>
          <a:p>
            <a:pPr>
              <a:lnSpc>
                <a:spcPct val="100000"/>
              </a:lnSpc>
            </a:pPr>
            <a:endParaRPr lang="en-GB" sz="4400" b="0" strike="noStrike" spc="-1" dirty="0">
              <a:latin typeface="Arial"/>
            </a:endParaRPr>
          </a:p>
          <a:p>
            <a:pPr algn="ctr">
              <a:lnSpc>
                <a:spcPct val="100000"/>
              </a:lnSpc>
            </a:pPr>
            <a:endParaRPr lang="en-GB" sz="4400" b="0" strike="noStrike" spc="-1" dirty="0">
              <a:latin typeface="Arial"/>
            </a:endParaRPr>
          </a:p>
          <a:p>
            <a:pPr algn="ctr">
              <a:lnSpc>
                <a:spcPct val="100000"/>
              </a:lnSpc>
            </a:pPr>
            <a:endParaRPr lang="en-GB" sz="4400" b="0" strike="noStrike" spc="-1" dirty="0">
              <a:latin typeface="Arial"/>
            </a:endParaRPr>
          </a:p>
        </p:txBody>
      </p:sp>
    </p:spTree>
    <p:extLst>
      <p:ext uri="{BB962C8B-B14F-4D97-AF65-F5344CB8AC3E}">
        <p14:creationId xmlns:p14="http://schemas.microsoft.com/office/powerpoint/2010/main" val="132217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CC5EAA-4E76-4C22-82CC-64D0033E4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5" name="CustomShape 4">
            <a:extLst>
              <a:ext uri="{FF2B5EF4-FFF2-40B4-BE49-F238E27FC236}">
                <a16:creationId xmlns:a16="http://schemas.microsoft.com/office/drawing/2014/main" id="{90195B71-12C4-4135-89C1-A17A2F46BB91}"/>
              </a:ext>
            </a:extLst>
          </p:cNvPr>
          <p:cNvSpPr/>
          <p:nvPr/>
        </p:nvSpPr>
        <p:spPr>
          <a:xfrm>
            <a:off x="895167" y="614599"/>
            <a:ext cx="7126200" cy="86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000" b="1" strike="noStrike" spc="-1" dirty="0">
                <a:solidFill>
                  <a:srgbClr val="000000"/>
                </a:solidFill>
                <a:latin typeface="Arial"/>
                <a:ea typeface="DejaVu Sans"/>
              </a:rPr>
              <a:t>How to be a Good Listener</a:t>
            </a:r>
            <a:endParaRPr lang="en-GB" sz="4000" b="0" strike="noStrike" spc="-1" dirty="0">
              <a:latin typeface="Arial"/>
            </a:endParaRPr>
          </a:p>
        </p:txBody>
      </p:sp>
      <p:pic>
        <p:nvPicPr>
          <p:cNvPr id="6" name="Picture 5" descr="Image result for PEOPLE ARE LISTENED TO">
            <a:extLst>
              <a:ext uri="{FF2B5EF4-FFF2-40B4-BE49-F238E27FC236}">
                <a16:creationId xmlns:a16="http://schemas.microsoft.com/office/drawing/2014/main" id="{CF9564EE-142F-430C-83C9-CE58EC5F6CA5}"/>
              </a:ext>
            </a:extLst>
          </p:cNvPr>
          <p:cNvPicPr/>
          <p:nvPr/>
        </p:nvPicPr>
        <p:blipFill>
          <a:blip r:embed="rId4"/>
          <a:stretch/>
        </p:blipFill>
        <p:spPr>
          <a:xfrm>
            <a:off x="895167" y="1810453"/>
            <a:ext cx="2733840" cy="3741840"/>
          </a:xfrm>
          <a:prstGeom prst="rect">
            <a:avLst/>
          </a:prstGeom>
          <a:ln>
            <a:noFill/>
          </a:ln>
        </p:spPr>
      </p:pic>
      <p:pic>
        <p:nvPicPr>
          <p:cNvPr id="2" name="Picture 1">
            <a:extLst>
              <a:ext uri="{FF2B5EF4-FFF2-40B4-BE49-F238E27FC236}">
                <a16:creationId xmlns:a16="http://schemas.microsoft.com/office/drawing/2014/main" id="{56BF27FB-93EA-4958-9793-41F1BC51B5E5}"/>
              </a:ext>
            </a:extLst>
          </p:cNvPr>
          <p:cNvPicPr>
            <a:picLocks noChangeAspect="1"/>
          </p:cNvPicPr>
          <p:nvPr/>
        </p:nvPicPr>
        <p:blipFill>
          <a:blip r:embed="rId5"/>
          <a:stretch>
            <a:fillRect/>
          </a:stretch>
        </p:blipFill>
        <p:spPr>
          <a:xfrm>
            <a:off x="4572000" y="2359188"/>
            <a:ext cx="3353091" cy="2644369"/>
          </a:xfrm>
          <a:prstGeom prst="rect">
            <a:avLst/>
          </a:prstGeom>
        </p:spPr>
      </p:pic>
    </p:spTree>
    <p:extLst>
      <p:ext uri="{BB962C8B-B14F-4D97-AF65-F5344CB8AC3E}">
        <p14:creationId xmlns:p14="http://schemas.microsoft.com/office/powerpoint/2010/main" val="22003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1E1D87-5FAA-4776-9875-1D4AFCFBF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5" name="CustomShape 1">
            <a:extLst>
              <a:ext uri="{FF2B5EF4-FFF2-40B4-BE49-F238E27FC236}">
                <a16:creationId xmlns:a16="http://schemas.microsoft.com/office/drawing/2014/main" id="{5702CB7D-4C40-4368-ADC6-A9FAB9FAFA21}"/>
              </a:ext>
            </a:extLst>
          </p:cNvPr>
          <p:cNvSpPr/>
          <p:nvPr/>
        </p:nvSpPr>
        <p:spPr>
          <a:xfrm>
            <a:off x="37980" y="1909381"/>
            <a:ext cx="9068040" cy="1919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000" b="1" strike="noStrike" spc="-1" dirty="0">
                <a:solidFill>
                  <a:srgbClr val="000000"/>
                </a:solidFill>
                <a:latin typeface="Arial"/>
                <a:ea typeface="DejaVu Sans"/>
              </a:rPr>
              <a:t>What to say? </a:t>
            </a:r>
            <a:endParaRPr lang="en-GB" sz="4000" b="0" strike="noStrike" spc="-1" dirty="0">
              <a:latin typeface="Arial"/>
            </a:endParaRPr>
          </a:p>
        </p:txBody>
      </p:sp>
    </p:spTree>
    <p:extLst>
      <p:ext uri="{BB962C8B-B14F-4D97-AF65-F5344CB8AC3E}">
        <p14:creationId xmlns:p14="http://schemas.microsoft.com/office/powerpoint/2010/main" val="258971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D3A913-5875-45AB-81FB-7528EE75B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5" name="CustomShape 4">
            <a:extLst>
              <a:ext uri="{FF2B5EF4-FFF2-40B4-BE49-F238E27FC236}">
                <a16:creationId xmlns:a16="http://schemas.microsoft.com/office/drawing/2014/main" id="{D125E20F-DF9F-4983-AB34-3D68E3F3CA82}"/>
              </a:ext>
            </a:extLst>
          </p:cNvPr>
          <p:cNvSpPr/>
          <p:nvPr/>
        </p:nvSpPr>
        <p:spPr>
          <a:xfrm>
            <a:off x="1874520" y="2713860"/>
            <a:ext cx="5394960" cy="143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4000" b="1" strike="noStrike" spc="-1" dirty="0">
                <a:solidFill>
                  <a:srgbClr val="000000"/>
                </a:solidFill>
                <a:latin typeface="Arial"/>
                <a:ea typeface="DejaVu Sans"/>
              </a:rPr>
              <a:t>     What </a:t>
            </a:r>
            <a:r>
              <a:rPr lang="en-GB" sz="4800" b="1" strike="noStrike" spc="-1" dirty="0">
                <a:solidFill>
                  <a:srgbClr val="000000"/>
                </a:solidFill>
                <a:latin typeface="Arial"/>
                <a:ea typeface="DejaVu Sans"/>
              </a:rPr>
              <a:t>not</a:t>
            </a:r>
            <a:r>
              <a:rPr lang="en-GB" sz="4000" b="1" strike="noStrike" spc="-1" dirty="0">
                <a:solidFill>
                  <a:srgbClr val="000000"/>
                </a:solidFill>
                <a:latin typeface="Arial"/>
                <a:ea typeface="DejaVu Sans"/>
              </a:rPr>
              <a:t> to say !!!!  </a:t>
            </a:r>
            <a:endParaRPr lang="en-GB" sz="4000" b="0" strike="noStrike" spc="-1" dirty="0">
              <a:latin typeface="Arial"/>
            </a:endParaRPr>
          </a:p>
        </p:txBody>
      </p:sp>
    </p:spTree>
    <p:extLst>
      <p:ext uri="{BB962C8B-B14F-4D97-AF65-F5344CB8AC3E}">
        <p14:creationId xmlns:p14="http://schemas.microsoft.com/office/powerpoint/2010/main" val="3544801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0F478C-A4B1-4101-9B15-DCC25EE08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5" name="Picture 286">
            <a:extLst>
              <a:ext uri="{FF2B5EF4-FFF2-40B4-BE49-F238E27FC236}">
                <a16:creationId xmlns:a16="http://schemas.microsoft.com/office/drawing/2014/main" id="{98C465AF-C742-4F3C-A940-F60463D67365}"/>
              </a:ext>
            </a:extLst>
          </p:cNvPr>
          <p:cNvPicPr/>
          <p:nvPr/>
        </p:nvPicPr>
        <p:blipFill>
          <a:blip r:embed="rId4"/>
          <a:stretch/>
        </p:blipFill>
        <p:spPr>
          <a:xfrm>
            <a:off x="713463" y="947111"/>
            <a:ext cx="7930440" cy="4131000"/>
          </a:xfrm>
          <a:prstGeom prst="rect">
            <a:avLst/>
          </a:prstGeom>
          <a:ln>
            <a:noFill/>
          </a:ln>
        </p:spPr>
      </p:pic>
    </p:spTree>
    <p:extLst>
      <p:ext uri="{BB962C8B-B14F-4D97-AF65-F5344CB8AC3E}">
        <p14:creationId xmlns:p14="http://schemas.microsoft.com/office/powerpoint/2010/main" val="1521979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494726-3429-41F9-818D-7043FFAD4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5" name="CustomShape 4">
            <a:extLst>
              <a:ext uri="{FF2B5EF4-FFF2-40B4-BE49-F238E27FC236}">
                <a16:creationId xmlns:a16="http://schemas.microsoft.com/office/drawing/2014/main" id="{29EED554-DDC4-4261-8BA7-DA12BE5962EC}"/>
              </a:ext>
            </a:extLst>
          </p:cNvPr>
          <p:cNvSpPr/>
          <p:nvPr/>
        </p:nvSpPr>
        <p:spPr>
          <a:xfrm>
            <a:off x="757479" y="1336846"/>
            <a:ext cx="8134560" cy="418430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3800" b="0" strike="noStrike" spc="-1" dirty="0">
                <a:solidFill>
                  <a:srgbClr val="000000"/>
                </a:solidFill>
                <a:latin typeface="Arial"/>
                <a:ea typeface="DejaVu Sans"/>
              </a:rPr>
              <a:t>You are not there to stop someone’s grief…</a:t>
            </a:r>
            <a:endParaRPr lang="en-GB" sz="3800" b="0" strike="noStrike" spc="-1" dirty="0">
              <a:latin typeface="Arial"/>
            </a:endParaRPr>
          </a:p>
          <a:p>
            <a:pPr>
              <a:lnSpc>
                <a:spcPct val="100000"/>
              </a:lnSpc>
            </a:pPr>
            <a:endParaRPr lang="en-GB" sz="3800" b="0" strike="noStrike" spc="-1" dirty="0">
              <a:latin typeface="Arial"/>
            </a:endParaRPr>
          </a:p>
          <a:p>
            <a:pPr>
              <a:lnSpc>
                <a:spcPct val="100000"/>
              </a:lnSpc>
            </a:pPr>
            <a:r>
              <a:rPr lang="en-GB" sz="3800" b="0" strike="noStrike" spc="-1" dirty="0">
                <a:solidFill>
                  <a:srgbClr val="000000"/>
                </a:solidFill>
                <a:latin typeface="Arial"/>
                <a:ea typeface="DejaVu Sans"/>
              </a:rPr>
              <a:t>But you can help them wherever they are in their grieving process.</a:t>
            </a:r>
            <a:endParaRPr lang="en-GB" sz="3800" b="0" strike="noStrike" spc="-1" dirty="0">
              <a:latin typeface="Arial"/>
            </a:endParaRPr>
          </a:p>
          <a:p>
            <a:pPr>
              <a:lnSpc>
                <a:spcPct val="100000"/>
              </a:lnSpc>
            </a:pPr>
            <a:endParaRPr lang="en-GB" sz="3800" b="0" strike="noStrike" spc="-1" dirty="0">
              <a:latin typeface="Arial"/>
            </a:endParaRPr>
          </a:p>
          <a:p>
            <a:pPr>
              <a:lnSpc>
                <a:spcPct val="100000"/>
              </a:lnSpc>
            </a:pPr>
            <a:endParaRPr lang="en-GB" sz="3800" b="0" strike="noStrike" spc="-1" dirty="0">
              <a:latin typeface="Arial"/>
            </a:endParaRPr>
          </a:p>
        </p:txBody>
      </p:sp>
    </p:spTree>
    <p:extLst>
      <p:ext uri="{BB962C8B-B14F-4D97-AF65-F5344CB8AC3E}">
        <p14:creationId xmlns:p14="http://schemas.microsoft.com/office/powerpoint/2010/main" val="380300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4">
            <a:extLst>
              <a:ext uri="{FF2B5EF4-FFF2-40B4-BE49-F238E27FC236}">
                <a16:creationId xmlns:a16="http://schemas.microsoft.com/office/drawing/2014/main" id="{625E23CB-5337-4BCD-9F44-D25FC217B6A0}"/>
              </a:ext>
            </a:extLst>
          </p:cNvPr>
          <p:cNvSpPr/>
          <p:nvPr/>
        </p:nvSpPr>
        <p:spPr>
          <a:xfrm>
            <a:off x="1372058" y="930202"/>
            <a:ext cx="6748650" cy="433998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oAutofit/>
          </a:bodyPr>
          <a:lstStyle/>
          <a:p>
            <a:pPr algn="ctr">
              <a:lnSpc>
                <a:spcPct val="100000"/>
              </a:lnSpc>
            </a:pPr>
            <a:r>
              <a:rPr lang="en-GB" sz="3000" b="1" spc="-1" dirty="0">
                <a:solidFill>
                  <a:srgbClr val="000000"/>
                </a:solidFill>
                <a:latin typeface="Arial"/>
                <a:ea typeface="DejaVu Sans"/>
              </a:rPr>
              <a:t>Aims for Today</a:t>
            </a:r>
            <a:endParaRPr lang="en-GB" sz="3000" spc="-1" dirty="0">
              <a:latin typeface="Arial"/>
            </a:endParaRPr>
          </a:p>
          <a:p>
            <a:pPr algn="ctr">
              <a:lnSpc>
                <a:spcPct val="100000"/>
              </a:lnSpc>
            </a:pPr>
            <a:endParaRPr lang="en-GB" sz="3000" spc="-1" dirty="0">
              <a:latin typeface="Arial"/>
            </a:endParaRPr>
          </a:p>
          <a:p>
            <a:pPr marL="428760" indent="-426060">
              <a:buClr>
                <a:srgbClr val="000000"/>
              </a:buClr>
              <a:buFont typeface="Arial"/>
              <a:buChar char="•"/>
            </a:pPr>
            <a:r>
              <a:rPr lang="en-GB" sz="2100" spc="-1" dirty="0">
                <a:solidFill>
                  <a:srgbClr val="000000"/>
                </a:solidFill>
                <a:latin typeface="Arial"/>
                <a:ea typeface="DejaVu Sans"/>
              </a:rPr>
              <a:t>To look at why it is important to understand about grief as we care for people within our communities in the coming months</a:t>
            </a:r>
            <a:endParaRPr lang="en-GB" sz="2100" spc="-1" dirty="0">
              <a:latin typeface="Arial"/>
            </a:endParaRPr>
          </a:p>
          <a:p>
            <a:pPr>
              <a:lnSpc>
                <a:spcPct val="100000"/>
              </a:lnSpc>
            </a:pPr>
            <a:endParaRPr lang="en-GB" sz="2100" spc="-1" dirty="0">
              <a:latin typeface="Arial"/>
            </a:endParaRPr>
          </a:p>
          <a:p>
            <a:pPr marL="428760" indent="-426060">
              <a:buClr>
                <a:srgbClr val="000000"/>
              </a:buClr>
              <a:buFont typeface="Arial"/>
              <a:buChar char="•"/>
            </a:pPr>
            <a:r>
              <a:rPr lang="en-GB" sz="2100" spc="-1" dirty="0">
                <a:solidFill>
                  <a:srgbClr val="000000"/>
                </a:solidFill>
                <a:latin typeface="Arial"/>
                <a:ea typeface="DejaVu Sans"/>
              </a:rPr>
              <a:t>To explore what grief/loss looks like</a:t>
            </a:r>
            <a:endParaRPr lang="en-GB" sz="2100" spc="-1" dirty="0">
              <a:latin typeface="Arial"/>
            </a:endParaRPr>
          </a:p>
          <a:p>
            <a:pPr>
              <a:lnSpc>
                <a:spcPct val="100000"/>
              </a:lnSpc>
            </a:pPr>
            <a:endParaRPr lang="en-GB" sz="2100" spc="-1" dirty="0">
              <a:latin typeface="Arial"/>
            </a:endParaRPr>
          </a:p>
          <a:p>
            <a:pPr marL="428760" indent="-426060">
              <a:buClr>
                <a:srgbClr val="000000"/>
              </a:buClr>
              <a:buFont typeface="Arial"/>
              <a:buChar char="•"/>
            </a:pPr>
            <a:r>
              <a:rPr lang="en-GB" sz="2100" spc="-1" dirty="0">
                <a:solidFill>
                  <a:srgbClr val="000000"/>
                </a:solidFill>
                <a:latin typeface="Arial"/>
                <a:ea typeface="DejaVu Sans"/>
              </a:rPr>
              <a:t>To look at ways we can support people who are suffering grief or loss, what to say/not to do and say! </a:t>
            </a:r>
            <a:endParaRPr lang="en-GB" sz="2100" spc="-1" dirty="0">
              <a:latin typeface="Arial"/>
            </a:endParaRPr>
          </a:p>
          <a:p>
            <a:pPr>
              <a:lnSpc>
                <a:spcPct val="100000"/>
              </a:lnSpc>
            </a:pPr>
            <a:endParaRPr lang="en-GB" sz="2100" spc="-1" dirty="0">
              <a:latin typeface="Arial"/>
            </a:endParaRPr>
          </a:p>
          <a:p>
            <a:pPr marL="428760" indent="-426060">
              <a:buClr>
                <a:srgbClr val="000000"/>
              </a:buClr>
              <a:buFont typeface="Arial"/>
              <a:buChar char="•"/>
            </a:pPr>
            <a:r>
              <a:rPr lang="en-GB" sz="2100" spc="-1" dirty="0">
                <a:solidFill>
                  <a:srgbClr val="000000"/>
                </a:solidFill>
                <a:latin typeface="Arial"/>
                <a:ea typeface="DejaVu Sans"/>
              </a:rPr>
              <a:t>To then reflect upon the next steps... the way forward from here</a:t>
            </a:r>
            <a:endParaRPr lang="en-GB" sz="2100" spc="-1" dirty="0">
              <a:latin typeface="Arial"/>
            </a:endParaRPr>
          </a:p>
          <a:p>
            <a:pPr>
              <a:lnSpc>
                <a:spcPct val="100000"/>
              </a:lnSpc>
            </a:pPr>
            <a:r>
              <a:rPr lang="en-GB" sz="2400" spc="-1" dirty="0">
                <a:solidFill>
                  <a:srgbClr val="000000"/>
                </a:solidFill>
                <a:latin typeface="Arial"/>
                <a:ea typeface="DejaVu Sans"/>
              </a:rPr>
              <a:t> </a:t>
            </a:r>
            <a:endParaRPr lang="en-GB" sz="2400" spc="-1" dirty="0">
              <a:latin typeface="Arial"/>
            </a:endParaRPr>
          </a:p>
        </p:txBody>
      </p:sp>
      <p:pic>
        <p:nvPicPr>
          <p:cNvPr id="6" name="Picture 5">
            <a:extLst>
              <a:ext uri="{FF2B5EF4-FFF2-40B4-BE49-F238E27FC236}">
                <a16:creationId xmlns:a16="http://schemas.microsoft.com/office/drawing/2014/main" id="{3768306F-E71E-4A25-905B-32EFC6E57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Tree>
    <p:extLst>
      <p:ext uri="{BB962C8B-B14F-4D97-AF65-F5344CB8AC3E}">
        <p14:creationId xmlns:p14="http://schemas.microsoft.com/office/powerpoint/2010/main" val="62518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38BA65-F68B-400D-A084-F676BEADD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5" name="CustomShape 3">
            <a:extLst>
              <a:ext uri="{FF2B5EF4-FFF2-40B4-BE49-F238E27FC236}">
                <a16:creationId xmlns:a16="http://schemas.microsoft.com/office/drawing/2014/main" id="{53D2D40E-B614-4AD6-9500-B2D7E14F0C19}"/>
              </a:ext>
            </a:extLst>
          </p:cNvPr>
          <p:cNvSpPr/>
          <p:nvPr/>
        </p:nvSpPr>
        <p:spPr>
          <a:xfrm>
            <a:off x="900720" y="425160"/>
            <a:ext cx="8528400" cy="527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2000" b="0" strike="noStrike" spc="-1" dirty="0">
                <a:solidFill>
                  <a:srgbClr val="000000"/>
                </a:solidFill>
                <a:latin typeface="Arial"/>
                <a:ea typeface="DejaVu Sans"/>
              </a:rPr>
              <a:t>The boy, the mole,</a:t>
            </a:r>
            <a:endParaRPr lang="en-GB" sz="2000" b="0" strike="noStrike" spc="-1" dirty="0">
              <a:latin typeface="Arial"/>
            </a:endParaRPr>
          </a:p>
          <a:p>
            <a:pPr>
              <a:lnSpc>
                <a:spcPct val="100000"/>
              </a:lnSpc>
            </a:pPr>
            <a:r>
              <a:rPr lang="en-GB" sz="2000" b="0" strike="noStrike" spc="-1" dirty="0">
                <a:solidFill>
                  <a:srgbClr val="000000"/>
                </a:solidFill>
                <a:latin typeface="Arial"/>
                <a:ea typeface="DejaVu Sans"/>
              </a:rPr>
              <a:t> the fox and the horse</a:t>
            </a:r>
            <a:endParaRPr lang="en-GB" sz="2000" b="0" strike="noStrike" spc="-1" dirty="0">
              <a:latin typeface="Arial"/>
            </a:endParaRPr>
          </a:p>
          <a:p>
            <a:pPr>
              <a:lnSpc>
                <a:spcPct val="100000"/>
              </a:lnSpc>
            </a:pPr>
            <a:r>
              <a:rPr lang="en-GB" sz="2000" b="0" strike="noStrike" spc="-1" dirty="0">
                <a:solidFill>
                  <a:srgbClr val="000000"/>
                </a:solidFill>
                <a:latin typeface="Arial"/>
                <a:ea typeface="DejaVu Sans"/>
              </a:rPr>
              <a:t>Charlie </a:t>
            </a:r>
            <a:r>
              <a:rPr lang="en-GB" sz="2000" b="0" strike="noStrike" spc="-1" dirty="0" err="1">
                <a:solidFill>
                  <a:srgbClr val="000000"/>
                </a:solidFill>
                <a:latin typeface="Arial"/>
                <a:ea typeface="DejaVu Sans"/>
              </a:rPr>
              <a:t>Mackesy</a:t>
            </a:r>
            <a:endParaRPr lang="en-GB" sz="2000" b="0" strike="noStrike" spc="-1" dirty="0">
              <a:latin typeface="Arial"/>
            </a:endParaRPr>
          </a:p>
          <a:p>
            <a:pPr>
              <a:lnSpc>
                <a:spcPct val="100000"/>
              </a:lnSpc>
            </a:pPr>
            <a:endParaRPr lang="en-GB" sz="2000" b="0" strike="noStrike" spc="-1" dirty="0">
              <a:latin typeface="Arial"/>
            </a:endParaRPr>
          </a:p>
          <a:p>
            <a:pPr>
              <a:lnSpc>
                <a:spcPct val="100000"/>
              </a:lnSpc>
            </a:pPr>
            <a:endParaRPr lang="en-GB" sz="2000" b="0" strike="noStrike" spc="-1" dirty="0">
              <a:latin typeface="Arial"/>
            </a:endParaRPr>
          </a:p>
          <a:p>
            <a:pPr>
              <a:lnSpc>
                <a:spcPct val="100000"/>
              </a:lnSpc>
            </a:pPr>
            <a:endParaRPr lang="en-GB" sz="2000" b="0" strike="noStrike" spc="-1" dirty="0">
              <a:latin typeface="Arial"/>
            </a:endParaRPr>
          </a:p>
          <a:p>
            <a:pPr>
              <a:lnSpc>
                <a:spcPct val="100000"/>
              </a:lnSpc>
            </a:pPr>
            <a:endParaRPr lang="en-GB" sz="2000" b="0" strike="noStrike" spc="-1" dirty="0">
              <a:latin typeface="Arial"/>
            </a:endParaRPr>
          </a:p>
          <a:p>
            <a:pPr>
              <a:lnSpc>
                <a:spcPct val="100000"/>
              </a:lnSpc>
            </a:pPr>
            <a:endParaRPr lang="en-GB" sz="2000" b="0" strike="noStrike" spc="-1" dirty="0">
              <a:latin typeface="Arial"/>
            </a:endParaRPr>
          </a:p>
          <a:p>
            <a:pPr>
              <a:lnSpc>
                <a:spcPct val="100000"/>
              </a:lnSpc>
            </a:pPr>
            <a:endParaRPr lang="en-GB" sz="2000" b="0" strike="noStrike" spc="-1" dirty="0">
              <a:latin typeface="Arial"/>
            </a:endParaRPr>
          </a:p>
          <a:p>
            <a:pPr>
              <a:lnSpc>
                <a:spcPct val="100000"/>
              </a:lnSpc>
            </a:pPr>
            <a:endParaRPr lang="en-GB" sz="2000" b="0" strike="noStrike" spc="-1" dirty="0">
              <a:latin typeface="Arial"/>
            </a:endParaRPr>
          </a:p>
          <a:p>
            <a:pPr>
              <a:lnSpc>
                <a:spcPct val="100000"/>
              </a:lnSpc>
            </a:pPr>
            <a:endParaRPr lang="en-GB" sz="2000" b="0" strike="noStrike" spc="-1" dirty="0">
              <a:latin typeface="Arial"/>
            </a:endParaRPr>
          </a:p>
          <a:p>
            <a:pPr>
              <a:lnSpc>
                <a:spcPct val="100000"/>
              </a:lnSpc>
            </a:pPr>
            <a:endParaRPr lang="en-GB" sz="2000" b="0" strike="noStrike" spc="-1" dirty="0">
              <a:latin typeface="Arial"/>
            </a:endParaRPr>
          </a:p>
          <a:p>
            <a:pPr>
              <a:lnSpc>
                <a:spcPct val="100000"/>
              </a:lnSpc>
            </a:pPr>
            <a:endParaRPr lang="en-GB" sz="2000" b="0" strike="noStrike" spc="-1" dirty="0">
              <a:latin typeface="Arial"/>
            </a:endParaRPr>
          </a:p>
          <a:p>
            <a:pPr>
              <a:lnSpc>
                <a:spcPct val="100000"/>
              </a:lnSpc>
            </a:pPr>
            <a:r>
              <a:rPr lang="en-GB" sz="2000" b="0" strike="noStrike" spc="-1" dirty="0">
                <a:solidFill>
                  <a:srgbClr val="000000"/>
                </a:solidFill>
                <a:latin typeface="Arial"/>
                <a:ea typeface="DejaVu Sans"/>
              </a:rPr>
              <a:t>.</a:t>
            </a:r>
            <a:endParaRPr lang="en-GB" sz="2000" b="0" strike="noStrike" spc="-1" dirty="0">
              <a:latin typeface="Arial"/>
            </a:endParaRPr>
          </a:p>
        </p:txBody>
      </p:sp>
      <p:pic>
        <p:nvPicPr>
          <p:cNvPr id="6" name="Picture 2" descr="The Boy, the Mole, the Fox and the Horse by Charlie Mackesy">
            <a:extLst>
              <a:ext uri="{FF2B5EF4-FFF2-40B4-BE49-F238E27FC236}">
                <a16:creationId xmlns:a16="http://schemas.microsoft.com/office/drawing/2014/main" id="{42A962A1-0D4E-42A4-A1D3-857796A4BD71}"/>
              </a:ext>
            </a:extLst>
          </p:cNvPr>
          <p:cNvPicPr/>
          <p:nvPr/>
        </p:nvPicPr>
        <p:blipFill>
          <a:blip r:embed="rId4"/>
          <a:stretch/>
        </p:blipFill>
        <p:spPr>
          <a:xfrm>
            <a:off x="4148640" y="425160"/>
            <a:ext cx="4094640" cy="4838400"/>
          </a:xfrm>
          <a:prstGeom prst="rect">
            <a:avLst/>
          </a:prstGeom>
          <a:ln>
            <a:noFill/>
          </a:ln>
        </p:spPr>
      </p:pic>
    </p:spTree>
    <p:extLst>
      <p:ext uri="{BB962C8B-B14F-4D97-AF65-F5344CB8AC3E}">
        <p14:creationId xmlns:p14="http://schemas.microsoft.com/office/powerpoint/2010/main" val="4321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49F301-B71D-44B3-9559-7B3CE4BCC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5" name="CustomShape 4">
            <a:extLst>
              <a:ext uri="{FF2B5EF4-FFF2-40B4-BE49-F238E27FC236}">
                <a16:creationId xmlns:a16="http://schemas.microsoft.com/office/drawing/2014/main" id="{A401B06A-0D36-47EE-95BA-052048909961}"/>
              </a:ext>
            </a:extLst>
          </p:cNvPr>
          <p:cNvSpPr/>
          <p:nvPr/>
        </p:nvSpPr>
        <p:spPr>
          <a:xfrm>
            <a:off x="1258200" y="726144"/>
            <a:ext cx="6627600" cy="439975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GB" sz="1400" b="0" strike="noStrike" spc="-1" dirty="0">
                <a:solidFill>
                  <a:srgbClr val="000000"/>
                </a:solidFill>
                <a:latin typeface="Arial"/>
                <a:ea typeface="DejaVu Sans"/>
              </a:rPr>
              <a:t>Do not hurry as you walk with grief; it does not help the journey.</a:t>
            </a:r>
            <a:endParaRPr lang="en-GB" sz="1400" b="0" strike="noStrike" spc="-1" dirty="0">
              <a:latin typeface="Arial"/>
            </a:endParaRPr>
          </a:p>
          <a:p>
            <a:pPr algn="ctr">
              <a:lnSpc>
                <a:spcPct val="100000"/>
              </a:lnSpc>
            </a:pPr>
            <a:endParaRPr lang="en-GB" sz="1400" b="0" strike="noStrike" spc="-1" dirty="0">
              <a:latin typeface="Arial"/>
            </a:endParaRPr>
          </a:p>
          <a:p>
            <a:pPr algn="ctr">
              <a:lnSpc>
                <a:spcPct val="100000"/>
              </a:lnSpc>
            </a:pPr>
            <a:r>
              <a:rPr lang="en-GB" sz="1400" b="0" strike="noStrike" spc="-1" dirty="0">
                <a:solidFill>
                  <a:srgbClr val="000000"/>
                </a:solidFill>
                <a:latin typeface="Arial"/>
                <a:ea typeface="DejaVu Sans"/>
              </a:rPr>
              <a:t>Walk slowly, pausing often; do not hurry as you walk with grief.</a:t>
            </a:r>
            <a:endParaRPr lang="en-GB" sz="1400" b="0" strike="noStrike" spc="-1" dirty="0">
              <a:latin typeface="Arial"/>
            </a:endParaRPr>
          </a:p>
          <a:p>
            <a:pPr algn="ctr">
              <a:lnSpc>
                <a:spcPct val="100000"/>
              </a:lnSpc>
            </a:pPr>
            <a:endParaRPr lang="en-GB" sz="1400" b="0" strike="noStrike" spc="-1" dirty="0">
              <a:latin typeface="Arial"/>
            </a:endParaRPr>
          </a:p>
          <a:p>
            <a:pPr algn="ctr">
              <a:lnSpc>
                <a:spcPct val="100000"/>
              </a:lnSpc>
            </a:pPr>
            <a:r>
              <a:rPr lang="en-GB" sz="1400" b="0" strike="noStrike" spc="-1" dirty="0">
                <a:solidFill>
                  <a:srgbClr val="000000"/>
                </a:solidFill>
                <a:latin typeface="Arial"/>
                <a:ea typeface="DejaVu Sans"/>
              </a:rPr>
              <a:t>Do not be disturbed by memories that come unbidden.</a:t>
            </a:r>
            <a:endParaRPr lang="en-GB" sz="1400" b="0" strike="noStrike" spc="-1" dirty="0">
              <a:latin typeface="Arial"/>
            </a:endParaRPr>
          </a:p>
          <a:p>
            <a:pPr algn="ctr">
              <a:lnSpc>
                <a:spcPct val="100000"/>
              </a:lnSpc>
            </a:pPr>
            <a:endParaRPr lang="en-GB" sz="1400" b="0" strike="noStrike" spc="-1" dirty="0">
              <a:latin typeface="Arial"/>
            </a:endParaRPr>
          </a:p>
          <a:p>
            <a:pPr algn="ctr">
              <a:lnSpc>
                <a:spcPct val="100000"/>
              </a:lnSpc>
            </a:pPr>
            <a:r>
              <a:rPr lang="en-GB" sz="1400" b="0" strike="noStrike" spc="-1" dirty="0">
                <a:solidFill>
                  <a:srgbClr val="000000"/>
                </a:solidFill>
                <a:latin typeface="Arial"/>
                <a:ea typeface="DejaVu Sans"/>
              </a:rPr>
              <a:t>Swiftly forgive: and let Christ speak for you unspoken words.</a:t>
            </a:r>
            <a:endParaRPr lang="en-GB" sz="1400" b="0" strike="noStrike" spc="-1" dirty="0">
              <a:latin typeface="Arial"/>
            </a:endParaRPr>
          </a:p>
          <a:p>
            <a:pPr algn="ctr">
              <a:lnSpc>
                <a:spcPct val="100000"/>
              </a:lnSpc>
            </a:pPr>
            <a:endParaRPr lang="en-GB" sz="1400" b="0" strike="noStrike" spc="-1" dirty="0">
              <a:latin typeface="Arial"/>
            </a:endParaRPr>
          </a:p>
          <a:p>
            <a:pPr algn="ctr">
              <a:lnSpc>
                <a:spcPct val="100000"/>
              </a:lnSpc>
            </a:pPr>
            <a:r>
              <a:rPr lang="en-GB" sz="1400" b="0" strike="noStrike" spc="-1" dirty="0">
                <a:solidFill>
                  <a:srgbClr val="000000"/>
                </a:solidFill>
                <a:latin typeface="Arial"/>
                <a:ea typeface="DejaVu Sans"/>
              </a:rPr>
              <a:t>Unfinished conversation will be resolved in Him.</a:t>
            </a:r>
            <a:endParaRPr lang="en-GB" sz="1400" b="0" strike="noStrike" spc="-1" dirty="0">
              <a:latin typeface="Arial"/>
            </a:endParaRPr>
          </a:p>
          <a:p>
            <a:pPr algn="ctr">
              <a:lnSpc>
                <a:spcPct val="100000"/>
              </a:lnSpc>
            </a:pPr>
            <a:endParaRPr lang="en-GB" sz="1400" b="0" strike="noStrike" spc="-1" dirty="0">
              <a:latin typeface="Arial"/>
            </a:endParaRPr>
          </a:p>
          <a:p>
            <a:pPr algn="ctr">
              <a:lnSpc>
                <a:spcPct val="100000"/>
              </a:lnSpc>
            </a:pPr>
            <a:r>
              <a:rPr lang="en-GB" sz="1400" b="0" strike="noStrike" spc="-1" dirty="0">
                <a:solidFill>
                  <a:srgbClr val="000000"/>
                </a:solidFill>
                <a:latin typeface="Arial"/>
                <a:ea typeface="DejaVu Sans"/>
              </a:rPr>
              <a:t>Be not disturbed. Be gentle with the one who walks with grief.</a:t>
            </a:r>
            <a:endParaRPr lang="en-GB" sz="1400" b="0" strike="noStrike" spc="-1" dirty="0">
              <a:latin typeface="Arial"/>
            </a:endParaRPr>
          </a:p>
          <a:p>
            <a:pPr algn="ctr">
              <a:lnSpc>
                <a:spcPct val="100000"/>
              </a:lnSpc>
            </a:pPr>
            <a:endParaRPr lang="en-GB" sz="1400" b="0" strike="noStrike" spc="-1" dirty="0">
              <a:latin typeface="Arial"/>
            </a:endParaRPr>
          </a:p>
          <a:p>
            <a:pPr algn="ctr">
              <a:lnSpc>
                <a:spcPct val="100000"/>
              </a:lnSpc>
            </a:pPr>
            <a:r>
              <a:rPr lang="en-GB" sz="1400" b="0" strike="noStrike" spc="-1" dirty="0">
                <a:solidFill>
                  <a:srgbClr val="000000"/>
                </a:solidFill>
                <a:latin typeface="Arial"/>
                <a:ea typeface="DejaVu Sans"/>
              </a:rPr>
              <a:t>If it is you, be gentle with yourself. </a:t>
            </a:r>
            <a:endParaRPr lang="en-GB" sz="1400" b="0" strike="noStrike" spc="-1" dirty="0">
              <a:latin typeface="Arial"/>
            </a:endParaRPr>
          </a:p>
          <a:p>
            <a:pPr algn="ctr">
              <a:lnSpc>
                <a:spcPct val="100000"/>
              </a:lnSpc>
            </a:pPr>
            <a:endParaRPr lang="en-GB" sz="1400" b="0" strike="noStrike" spc="-1" dirty="0">
              <a:latin typeface="Arial"/>
            </a:endParaRPr>
          </a:p>
          <a:p>
            <a:pPr algn="ctr">
              <a:lnSpc>
                <a:spcPct val="100000"/>
              </a:lnSpc>
            </a:pPr>
            <a:r>
              <a:rPr lang="en-GB" sz="1400" b="0" strike="noStrike" spc="-1" dirty="0">
                <a:solidFill>
                  <a:srgbClr val="000000"/>
                </a:solidFill>
                <a:latin typeface="Arial"/>
                <a:ea typeface="DejaVu Sans"/>
              </a:rPr>
              <a:t>Swiftly forgive; walk slowly, pausing often.</a:t>
            </a:r>
            <a:endParaRPr lang="en-GB" sz="1400" b="0" strike="noStrike" spc="-1" dirty="0">
              <a:latin typeface="Arial"/>
            </a:endParaRPr>
          </a:p>
          <a:p>
            <a:pPr algn="ctr">
              <a:lnSpc>
                <a:spcPct val="100000"/>
              </a:lnSpc>
            </a:pPr>
            <a:endParaRPr lang="en-GB" sz="1400" b="0" strike="noStrike" spc="-1" dirty="0">
              <a:latin typeface="Arial"/>
            </a:endParaRPr>
          </a:p>
          <a:p>
            <a:pPr algn="ctr">
              <a:lnSpc>
                <a:spcPct val="100000"/>
              </a:lnSpc>
            </a:pPr>
            <a:r>
              <a:rPr lang="en-GB" sz="1400" b="0" strike="noStrike" spc="-1" dirty="0">
                <a:solidFill>
                  <a:srgbClr val="000000"/>
                </a:solidFill>
                <a:latin typeface="Arial"/>
                <a:ea typeface="DejaVu Sans"/>
              </a:rPr>
              <a:t>Take time, be gentle as you walk with grief </a:t>
            </a:r>
            <a:endParaRPr lang="en-GB" sz="1400" b="0" strike="noStrike" spc="-1" dirty="0">
              <a:latin typeface="Arial"/>
            </a:endParaRPr>
          </a:p>
          <a:p>
            <a:pPr algn="ctr">
              <a:lnSpc>
                <a:spcPct val="100000"/>
              </a:lnSpc>
            </a:pPr>
            <a:endParaRPr lang="en-GB" sz="1400" b="0" strike="noStrike" spc="-1" dirty="0">
              <a:latin typeface="Arial"/>
            </a:endParaRPr>
          </a:p>
          <a:p>
            <a:pPr algn="ctr">
              <a:lnSpc>
                <a:spcPct val="100000"/>
              </a:lnSpc>
            </a:pPr>
            <a:endParaRPr lang="en-GB" sz="1400" b="0" strike="noStrike" spc="-1" dirty="0">
              <a:latin typeface="Arial"/>
            </a:endParaRPr>
          </a:p>
          <a:p>
            <a:pPr algn="ctr">
              <a:lnSpc>
                <a:spcPct val="100000"/>
              </a:lnSpc>
            </a:pPr>
            <a:r>
              <a:rPr lang="en-GB" sz="1400" b="0" strike="noStrike" spc="-1" dirty="0">
                <a:solidFill>
                  <a:srgbClr val="000000"/>
                </a:solidFill>
                <a:latin typeface="Arial"/>
                <a:ea typeface="DejaVu Sans"/>
              </a:rPr>
              <a:t>A poem from Good Grief by Malcolm Duncan</a:t>
            </a:r>
            <a:endParaRPr lang="en-GB" sz="1400" b="0" strike="noStrike" spc="-1" dirty="0">
              <a:latin typeface="Arial"/>
            </a:endParaRPr>
          </a:p>
        </p:txBody>
      </p:sp>
    </p:spTree>
    <p:extLst>
      <p:ext uri="{BB962C8B-B14F-4D97-AF65-F5344CB8AC3E}">
        <p14:creationId xmlns:p14="http://schemas.microsoft.com/office/powerpoint/2010/main" val="320721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1749EE-B89E-4CA7-8DBE-E4AB950A9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5" name="CustomShape 3">
            <a:extLst>
              <a:ext uri="{FF2B5EF4-FFF2-40B4-BE49-F238E27FC236}">
                <a16:creationId xmlns:a16="http://schemas.microsoft.com/office/drawing/2014/main" id="{8CF4EB58-E6C9-4419-ABA4-90DEB649E2FA}"/>
              </a:ext>
            </a:extLst>
          </p:cNvPr>
          <p:cNvSpPr/>
          <p:nvPr/>
        </p:nvSpPr>
        <p:spPr>
          <a:xfrm>
            <a:off x="2053440" y="2729880"/>
            <a:ext cx="5037120" cy="69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4000" b="1" strike="noStrike" spc="-1" dirty="0">
                <a:solidFill>
                  <a:srgbClr val="000000"/>
                </a:solidFill>
                <a:latin typeface="Arial"/>
                <a:ea typeface="DejaVu Sans"/>
              </a:rPr>
              <a:t>Break for coffee! </a:t>
            </a:r>
            <a:endParaRPr lang="en-GB" sz="4000" b="0" strike="noStrike" spc="-1" dirty="0">
              <a:latin typeface="Arial"/>
            </a:endParaRPr>
          </a:p>
        </p:txBody>
      </p:sp>
    </p:spTree>
    <p:extLst>
      <p:ext uri="{BB962C8B-B14F-4D97-AF65-F5344CB8AC3E}">
        <p14:creationId xmlns:p14="http://schemas.microsoft.com/office/powerpoint/2010/main" val="343261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4">
            <a:extLst>
              <a:ext uri="{FF2B5EF4-FFF2-40B4-BE49-F238E27FC236}">
                <a16:creationId xmlns:a16="http://schemas.microsoft.com/office/drawing/2014/main" id="{D8B26F27-10B6-4015-8CF8-1217717190AA}"/>
              </a:ext>
            </a:extLst>
          </p:cNvPr>
          <p:cNvSpPr/>
          <p:nvPr/>
        </p:nvSpPr>
        <p:spPr>
          <a:xfrm>
            <a:off x="1170675" y="1537380"/>
            <a:ext cx="6802650" cy="378324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oAutofit/>
          </a:bodyPr>
          <a:lstStyle/>
          <a:p>
            <a:pPr algn="ctr">
              <a:lnSpc>
                <a:spcPct val="100000"/>
              </a:lnSpc>
            </a:pPr>
            <a:r>
              <a:rPr lang="en-GB" sz="2250" spc="-1" dirty="0">
                <a:solidFill>
                  <a:srgbClr val="000000"/>
                </a:solidFill>
                <a:latin typeface="Arial"/>
                <a:ea typeface="DejaVu Sans"/>
              </a:rPr>
              <a:t> </a:t>
            </a:r>
            <a:endParaRPr lang="en-GB" sz="2250" spc="-1" dirty="0">
              <a:latin typeface="Arial"/>
            </a:endParaRPr>
          </a:p>
          <a:p>
            <a:pPr algn="ctr">
              <a:lnSpc>
                <a:spcPct val="100000"/>
              </a:lnSpc>
            </a:pPr>
            <a:endParaRPr lang="en-GB" sz="2250" spc="-1" dirty="0">
              <a:latin typeface="Arial"/>
            </a:endParaRPr>
          </a:p>
          <a:p>
            <a:pPr algn="ctr">
              <a:lnSpc>
                <a:spcPct val="100000"/>
              </a:lnSpc>
            </a:pPr>
            <a:r>
              <a:rPr lang="en-GB" sz="2250" spc="-1" dirty="0">
                <a:solidFill>
                  <a:srgbClr val="000000"/>
                </a:solidFill>
                <a:latin typeface="Arial"/>
                <a:ea typeface="DejaVu Sans"/>
              </a:rPr>
              <a:t>So today is all about how we can provide support for  people in our communities </a:t>
            </a:r>
            <a:endParaRPr lang="en-GB" sz="2250" spc="-1" dirty="0">
              <a:latin typeface="Arial"/>
            </a:endParaRPr>
          </a:p>
          <a:p>
            <a:pPr algn="ctr">
              <a:lnSpc>
                <a:spcPct val="100000"/>
              </a:lnSpc>
            </a:pPr>
            <a:endParaRPr lang="en-GB" sz="2250" spc="-1" dirty="0">
              <a:latin typeface="Arial"/>
            </a:endParaRPr>
          </a:p>
          <a:p>
            <a:pPr algn="ctr">
              <a:lnSpc>
                <a:spcPct val="100000"/>
              </a:lnSpc>
            </a:pPr>
            <a:endParaRPr lang="en-GB" sz="2250" spc="-1" dirty="0">
              <a:latin typeface="Arial"/>
            </a:endParaRPr>
          </a:p>
          <a:p>
            <a:pPr algn="ctr">
              <a:lnSpc>
                <a:spcPct val="100000"/>
              </a:lnSpc>
            </a:pPr>
            <a:r>
              <a:rPr lang="en-GB" sz="2250" spc="-1" dirty="0">
                <a:solidFill>
                  <a:srgbClr val="000000"/>
                </a:solidFill>
                <a:latin typeface="Arial"/>
                <a:ea typeface="DejaVu Sans"/>
              </a:rPr>
              <a:t> But how do we/ did we, manage our  own grief, or  loss?</a:t>
            </a:r>
            <a:endParaRPr lang="en-GB" sz="2250" spc="-1" dirty="0">
              <a:latin typeface="Arial"/>
            </a:endParaRPr>
          </a:p>
          <a:p>
            <a:pPr algn="ctr">
              <a:lnSpc>
                <a:spcPct val="100000"/>
              </a:lnSpc>
            </a:pPr>
            <a:endParaRPr lang="en-GB" sz="2250" spc="-1" dirty="0">
              <a:latin typeface="Arial"/>
            </a:endParaRPr>
          </a:p>
        </p:txBody>
      </p:sp>
      <p:pic>
        <p:nvPicPr>
          <p:cNvPr id="5" name="Picture 4">
            <a:extLst>
              <a:ext uri="{FF2B5EF4-FFF2-40B4-BE49-F238E27FC236}">
                <a16:creationId xmlns:a16="http://schemas.microsoft.com/office/drawing/2014/main" id="{FB49DE06-0068-4871-B024-775820AAE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Tree>
    <p:extLst>
      <p:ext uri="{BB962C8B-B14F-4D97-AF65-F5344CB8AC3E}">
        <p14:creationId xmlns:p14="http://schemas.microsoft.com/office/powerpoint/2010/main" val="2248397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D90BE3-8333-4781-8FBA-6578BF6CB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5" name="CustomShape 1">
            <a:extLst>
              <a:ext uri="{FF2B5EF4-FFF2-40B4-BE49-F238E27FC236}">
                <a16:creationId xmlns:a16="http://schemas.microsoft.com/office/drawing/2014/main" id="{B80CB0CC-62F4-47B3-9F06-64071B64C047}"/>
              </a:ext>
            </a:extLst>
          </p:cNvPr>
          <p:cNvSpPr/>
          <p:nvPr/>
        </p:nvSpPr>
        <p:spPr>
          <a:xfrm>
            <a:off x="0" y="392859"/>
            <a:ext cx="9068040" cy="12582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000" b="1" strike="noStrike" spc="-1" dirty="0">
                <a:solidFill>
                  <a:srgbClr val="000000"/>
                </a:solidFill>
                <a:latin typeface="Arial"/>
                <a:ea typeface="DejaVu Sans"/>
              </a:rPr>
              <a:t> Feelings?</a:t>
            </a:r>
            <a:endParaRPr lang="en-GB" sz="4000" b="0" strike="noStrike" spc="-1" dirty="0">
              <a:latin typeface="Arial"/>
            </a:endParaRPr>
          </a:p>
        </p:txBody>
      </p:sp>
      <p:sp>
        <p:nvSpPr>
          <p:cNvPr id="6" name="CustomShape 4">
            <a:extLst>
              <a:ext uri="{FF2B5EF4-FFF2-40B4-BE49-F238E27FC236}">
                <a16:creationId xmlns:a16="http://schemas.microsoft.com/office/drawing/2014/main" id="{281794FA-35ED-4912-8F3A-E3DAD228B943}"/>
              </a:ext>
            </a:extLst>
          </p:cNvPr>
          <p:cNvSpPr/>
          <p:nvPr/>
        </p:nvSpPr>
        <p:spPr>
          <a:xfrm>
            <a:off x="-363240" y="2338299"/>
            <a:ext cx="10081440" cy="136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2400" b="0" strike="noStrike" spc="-1" dirty="0">
                <a:solidFill>
                  <a:srgbClr val="000000"/>
                </a:solidFill>
                <a:latin typeface="Arial"/>
                <a:ea typeface="DejaVu Sans"/>
              </a:rPr>
              <a:t> Numb     Confused     Guilty    Jealous     Worried  </a:t>
            </a:r>
            <a:endParaRPr lang="en-GB" sz="2400" b="0" strike="noStrike" spc="-1" dirty="0">
              <a:latin typeface="Arial"/>
            </a:endParaRPr>
          </a:p>
          <a:p>
            <a:pPr algn="ctr">
              <a:lnSpc>
                <a:spcPct val="100000"/>
              </a:lnSpc>
            </a:pPr>
            <a:endParaRPr lang="en-GB" sz="2400" b="0" strike="noStrike" spc="-1" dirty="0">
              <a:latin typeface="Arial"/>
            </a:endParaRPr>
          </a:p>
          <a:p>
            <a:pPr algn="ctr">
              <a:lnSpc>
                <a:spcPct val="100000"/>
              </a:lnSpc>
            </a:pPr>
            <a:r>
              <a:rPr lang="en-GB" sz="2400" b="0" strike="noStrike" spc="-1" dirty="0">
                <a:solidFill>
                  <a:srgbClr val="000000"/>
                </a:solidFill>
                <a:latin typeface="Arial"/>
                <a:ea typeface="DejaVu Sans"/>
              </a:rPr>
              <a:t>Lonely     Regretful    Relieved    Disbelieving    Fearful</a:t>
            </a:r>
            <a:endParaRPr lang="en-GB" sz="2400" b="0" strike="noStrike" spc="-1" dirty="0">
              <a:latin typeface="Arial"/>
            </a:endParaRPr>
          </a:p>
          <a:p>
            <a:pPr algn="ctr">
              <a:lnSpc>
                <a:spcPct val="100000"/>
              </a:lnSpc>
            </a:pPr>
            <a:endParaRPr lang="en-GB" sz="2400" b="0" strike="noStrike" spc="-1" dirty="0">
              <a:latin typeface="Arial"/>
            </a:endParaRPr>
          </a:p>
          <a:p>
            <a:pPr algn="ctr">
              <a:lnSpc>
                <a:spcPct val="100000"/>
              </a:lnSpc>
            </a:pPr>
            <a:r>
              <a:rPr lang="en-GB" sz="2400" b="0" strike="noStrike" spc="-1" dirty="0">
                <a:solidFill>
                  <a:srgbClr val="000000"/>
                </a:solidFill>
                <a:latin typeface="Arial"/>
                <a:ea typeface="DejaVu Sans"/>
              </a:rPr>
              <a:t>Responsible     Overwhelmed     Angry      Lost     </a:t>
            </a:r>
            <a:endParaRPr lang="en-GB" sz="2400" b="0" strike="noStrike" spc="-1" dirty="0">
              <a:latin typeface="Arial"/>
            </a:endParaRPr>
          </a:p>
          <a:p>
            <a:pPr algn="ctr">
              <a:lnSpc>
                <a:spcPct val="100000"/>
              </a:lnSpc>
            </a:pPr>
            <a:endParaRPr lang="en-GB" sz="2400" b="0" strike="noStrike" spc="-1" dirty="0">
              <a:latin typeface="Arial"/>
            </a:endParaRPr>
          </a:p>
          <a:p>
            <a:pPr algn="ctr">
              <a:lnSpc>
                <a:spcPct val="100000"/>
              </a:lnSpc>
            </a:pPr>
            <a:r>
              <a:rPr lang="en-GB" sz="2400" b="0" strike="noStrike" spc="-1" dirty="0">
                <a:solidFill>
                  <a:srgbClr val="000000"/>
                </a:solidFill>
                <a:latin typeface="Arial"/>
                <a:ea typeface="DejaVu Sans"/>
              </a:rPr>
              <a:t>Devalued     Deskilled  </a:t>
            </a:r>
            <a:endParaRPr lang="en-GB" sz="2400" b="0" strike="noStrike" spc="-1" dirty="0">
              <a:latin typeface="Arial"/>
            </a:endParaRPr>
          </a:p>
        </p:txBody>
      </p:sp>
    </p:spTree>
    <p:extLst>
      <p:ext uri="{BB962C8B-B14F-4D97-AF65-F5344CB8AC3E}">
        <p14:creationId xmlns:p14="http://schemas.microsoft.com/office/powerpoint/2010/main" val="3728778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AD8E27-A6ED-4E2A-9A03-42001BDA9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5" name="Picture 4">
            <a:extLst>
              <a:ext uri="{FF2B5EF4-FFF2-40B4-BE49-F238E27FC236}">
                <a16:creationId xmlns:a16="http://schemas.microsoft.com/office/drawing/2014/main" id="{B5DF875D-CEC6-470E-97EE-9847C935B178}"/>
              </a:ext>
            </a:extLst>
          </p:cNvPr>
          <p:cNvPicPr/>
          <p:nvPr/>
        </p:nvPicPr>
        <p:blipFill>
          <a:blip r:embed="rId4"/>
          <a:stretch/>
        </p:blipFill>
        <p:spPr>
          <a:xfrm>
            <a:off x="4932241" y="3005783"/>
            <a:ext cx="3781080" cy="2395440"/>
          </a:xfrm>
          <a:prstGeom prst="rect">
            <a:avLst/>
          </a:prstGeom>
          <a:ln>
            <a:noFill/>
          </a:ln>
        </p:spPr>
      </p:pic>
      <p:pic>
        <p:nvPicPr>
          <p:cNvPr id="6" name="Picture 5">
            <a:extLst>
              <a:ext uri="{FF2B5EF4-FFF2-40B4-BE49-F238E27FC236}">
                <a16:creationId xmlns:a16="http://schemas.microsoft.com/office/drawing/2014/main" id="{3512717C-2620-4B12-9B52-7C90877E69C1}"/>
              </a:ext>
            </a:extLst>
          </p:cNvPr>
          <p:cNvPicPr/>
          <p:nvPr/>
        </p:nvPicPr>
        <p:blipFill>
          <a:blip r:embed="rId5"/>
          <a:stretch/>
        </p:blipFill>
        <p:spPr>
          <a:xfrm>
            <a:off x="263160" y="720000"/>
            <a:ext cx="4991400" cy="3022560"/>
          </a:xfrm>
          <a:prstGeom prst="rect">
            <a:avLst/>
          </a:prstGeom>
          <a:ln>
            <a:noFill/>
          </a:ln>
        </p:spPr>
      </p:pic>
      <p:sp>
        <p:nvSpPr>
          <p:cNvPr id="7" name="CustomShape 6">
            <a:extLst>
              <a:ext uri="{FF2B5EF4-FFF2-40B4-BE49-F238E27FC236}">
                <a16:creationId xmlns:a16="http://schemas.microsoft.com/office/drawing/2014/main" id="{7DC7E0D4-E8EE-448B-8EB8-9DA6E1105797}"/>
              </a:ext>
            </a:extLst>
          </p:cNvPr>
          <p:cNvSpPr/>
          <p:nvPr/>
        </p:nvSpPr>
        <p:spPr>
          <a:xfrm>
            <a:off x="3024000" y="4331520"/>
            <a:ext cx="1798560" cy="128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5400" b="0" strike="noStrike" spc="-1" dirty="0">
                <a:solidFill>
                  <a:srgbClr val="000000"/>
                </a:solidFill>
                <a:latin typeface="Arial"/>
                <a:ea typeface="DejaVu Sans"/>
              </a:rPr>
              <a:t>Or?</a:t>
            </a:r>
            <a:endParaRPr lang="en-GB" sz="5400" b="0" strike="noStrike" spc="-1" dirty="0">
              <a:latin typeface="Arial"/>
            </a:endParaRPr>
          </a:p>
        </p:txBody>
      </p:sp>
    </p:spTree>
    <p:extLst>
      <p:ext uri="{BB962C8B-B14F-4D97-AF65-F5344CB8AC3E}">
        <p14:creationId xmlns:p14="http://schemas.microsoft.com/office/powerpoint/2010/main" val="334388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B30E26-6172-4D0E-94F5-8CAFD9D03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5" name="CustomShape 5">
            <a:extLst>
              <a:ext uri="{FF2B5EF4-FFF2-40B4-BE49-F238E27FC236}">
                <a16:creationId xmlns:a16="http://schemas.microsoft.com/office/drawing/2014/main" id="{F336EAEB-EB51-4D4B-B931-7B063F66EB8C}"/>
              </a:ext>
            </a:extLst>
          </p:cNvPr>
          <p:cNvSpPr/>
          <p:nvPr/>
        </p:nvSpPr>
        <p:spPr>
          <a:xfrm>
            <a:off x="540899" y="194270"/>
            <a:ext cx="8062200" cy="219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4000" b="0" strike="noStrike" spc="-1" dirty="0">
                <a:solidFill>
                  <a:srgbClr val="000000"/>
                </a:solidFill>
                <a:latin typeface="Arial"/>
                <a:ea typeface="DejaVu Sans"/>
              </a:rPr>
              <a:t>Different people grieve in different ways.</a:t>
            </a:r>
            <a:endParaRPr lang="en-GB" sz="4000" b="0" strike="noStrike" spc="-1" dirty="0">
              <a:latin typeface="Arial"/>
            </a:endParaRPr>
          </a:p>
          <a:p>
            <a:pPr>
              <a:lnSpc>
                <a:spcPct val="100000"/>
              </a:lnSpc>
            </a:pPr>
            <a:br>
              <a:rPr dirty="0"/>
            </a:br>
            <a:r>
              <a:rPr lang="en-GB" sz="4000" b="0" strike="noStrike" spc="-1" dirty="0">
                <a:solidFill>
                  <a:srgbClr val="000000"/>
                </a:solidFill>
                <a:latin typeface="Arial"/>
                <a:ea typeface="DejaVu Sans"/>
              </a:rPr>
              <a:t> </a:t>
            </a:r>
            <a:endParaRPr lang="en-GB" sz="4000" b="0" strike="noStrike" spc="-1" dirty="0">
              <a:latin typeface="Arial"/>
            </a:endParaRPr>
          </a:p>
        </p:txBody>
      </p:sp>
      <p:pic>
        <p:nvPicPr>
          <p:cNvPr id="6" name="Picture 5">
            <a:extLst>
              <a:ext uri="{FF2B5EF4-FFF2-40B4-BE49-F238E27FC236}">
                <a16:creationId xmlns:a16="http://schemas.microsoft.com/office/drawing/2014/main" id="{9EB1935A-36F4-4DDE-8BF3-F8497FD3B1F6}"/>
              </a:ext>
            </a:extLst>
          </p:cNvPr>
          <p:cNvPicPr/>
          <p:nvPr/>
        </p:nvPicPr>
        <p:blipFill>
          <a:blip r:embed="rId4"/>
          <a:stretch/>
        </p:blipFill>
        <p:spPr>
          <a:xfrm>
            <a:off x="1014581" y="1821698"/>
            <a:ext cx="7114837" cy="3534822"/>
          </a:xfrm>
          <a:prstGeom prst="rect">
            <a:avLst/>
          </a:prstGeom>
          <a:ln>
            <a:noFill/>
          </a:ln>
        </p:spPr>
      </p:pic>
    </p:spTree>
    <p:extLst>
      <p:ext uri="{BB962C8B-B14F-4D97-AF65-F5344CB8AC3E}">
        <p14:creationId xmlns:p14="http://schemas.microsoft.com/office/powerpoint/2010/main" val="115969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4C96A6-7176-45F3-99A7-8E3640A83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5" name="CustomShape 5">
            <a:extLst>
              <a:ext uri="{FF2B5EF4-FFF2-40B4-BE49-F238E27FC236}">
                <a16:creationId xmlns:a16="http://schemas.microsoft.com/office/drawing/2014/main" id="{027AD9DC-CA02-4F1B-B6B8-63828EDEFA77}"/>
              </a:ext>
            </a:extLst>
          </p:cNvPr>
          <p:cNvSpPr/>
          <p:nvPr/>
        </p:nvSpPr>
        <p:spPr>
          <a:xfrm>
            <a:off x="1079583" y="1465989"/>
            <a:ext cx="7198200" cy="243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en-GB" sz="1800" b="0" strike="noStrike" spc="-1" dirty="0">
              <a:latin typeface="Arial"/>
            </a:endParaRPr>
          </a:p>
          <a:p>
            <a:pPr algn="ctr">
              <a:lnSpc>
                <a:spcPct val="100000"/>
              </a:lnSpc>
            </a:pPr>
            <a:endParaRPr lang="en-GB" sz="1800" b="0" strike="noStrike" spc="-1" dirty="0">
              <a:latin typeface="Arial"/>
            </a:endParaRPr>
          </a:p>
          <a:p>
            <a:pPr algn="ctr">
              <a:lnSpc>
                <a:spcPct val="100000"/>
              </a:lnSpc>
            </a:pPr>
            <a:endParaRPr lang="en-GB" sz="1800" b="0" strike="noStrike" spc="-1" dirty="0">
              <a:latin typeface="Arial"/>
            </a:endParaRPr>
          </a:p>
          <a:p>
            <a:pPr algn="ctr">
              <a:lnSpc>
                <a:spcPct val="100000"/>
              </a:lnSpc>
            </a:pPr>
            <a:r>
              <a:rPr lang="en-GB" sz="4000" b="1" strike="noStrike" spc="-1" dirty="0">
                <a:solidFill>
                  <a:srgbClr val="000000"/>
                </a:solidFill>
                <a:latin typeface="Arial"/>
                <a:ea typeface="DejaVu Sans"/>
              </a:rPr>
              <a:t>The Stages of Grief</a:t>
            </a:r>
            <a:endParaRPr lang="en-GB" sz="4000" b="0" strike="noStrike" spc="-1" dirty="0">
              <a:latin typeface="Arial"/>
            </a:endParaRPr>
          </a:p>
          <a:p>
            <a:pPr algn="ctr">
              <a:lnSpc>
                <a:spcPct val="100000"/>
              </a:lnSpc>
            </a:pPr>
            <a:r>
              <a:rPr lang="en-GB" sz="3000" b="0" strike="noStrike" spc="-1" dirty="0">
                <a:solidFill>
                  <a:srgbClr val="000000"/>
                </a:solidFill>
                <a:latin typeface="Arial"/>
                <a:ea typeface="DejaVu Sans"/>
              </a:rPr>
              <a:t>Elisabeth Kubler-Ross</a:t>
            </a:r>
            <a:endParaRPr lang="en-GB" sz="3000" b="0" strike="noStrike" spc="-1" dirty="0">
              <a:latin typeface="Arial"/>
            </a:endParaRPr>
          </a:p>
          <a:p>
            <a:pPr algn="ctr">
              <a:lnSpc>
                <a:spcPct val="100000"/>
              </a:lnSpc>
            </a:pPr>
            <a:r>
              <a:rPr lang="en-GB" sz="3000" b="0" strike="noStrike" spc="-1" dirty="0">
                <a:solidFill>
                  <a:srgbClr val="000000"/>
                </a:solidFill>
                <a:latin typeface="Arial"/>
                <a:ea typeface="DejaVu Sans"/>
              </a:rPr>
              <a:t> </a:t>
            </a:r>
            <a:endParaRPr lang="en-GB" sz="3000" b="0" strike="noStrike" spc="-1" dirty="0">
              <a:latin typeface="Arial"/>
            </a:endParaRPr>
          </a:p>
        </p:txBody>
      </p:sp>
    </p:spTree>
    <p:extLst>
      <p:ext uri="{BB962C8B-B14F-4D97-AF65-F5344CB8AC3E}">
        <p14:creationId xmlns:p14="http://schemas.microsoft.com/office/powerpoint/2010/main" val="97538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1BFA32-A424-4819-AAD5-96EC45187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5" name="CustomShape 5">
            <a:extLst>
              <a:ext uri="{FF2B5EF4-FFF2-40B4-BE49-F238E27FC236}">
                <a16:creationId xmlns:a16="http://schemas.microsoft.com/office/drawing/2014/main" id="{68ED2E17-A3E5-4BCE-9712-84D15BAE0535}"/>
              </a:ext>
            </a:extLst>
          </p:cNvPr>
          <p:cNvSpPr/>
          <p:nvPr/>
        </p:nvSpPr>
        <p:spPr>
          <a:xfrm>
            <a:off x="1079583" y="463907"/>
            <a:ext cx="7198200" cy="307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4000" b="1" strike="noStrike" spc="-1" dirty="0">
                <a:solidFill>
                  <a:srgbClr val="000000"/>
                </a:solidFill>
                <a:latin typeface="Arial"/>
                <a:ea typeface="DejaVu Sans"/>
              </a:rPr>
              <a:t>The Stages of Grief</a:t>
            </a:r>
            <a:endParaRPr lang="en-GB" sz="4000" b="0" strike="noStrike" spc="-1" dirty="0">
              <a:latin typeface="Arial"/>
            </a:endParaRPr>
          </a:p>
          <a:p>
            <a:pPr algn="ctr">
              <a:lnSpc>
                <a:spcPct val="100000"/>
              </a:lnSpc>
            </a:pPr>
            <a:r>
              <a:rPr lang="en-GB" sz="3000" b="0" strike="noStrike" spc="-1" dirty="0">
                <a:solidFill>
                  <a:srgbClr val="000000"/>
                </a:solidFill>
                <a:latin typeface="Arial"/>
                <a:ea typeface="DejaVu Sans"/>
              </a:rPr>
              <a:t>Elisabeth Kubler-Ross</a:t>
            </a:r>
            <a:endParaRPr lang="en-GB" sz="3000" b="0" strike="noStrike" spc="-1" dirty="0">
              <a:latin typeface="Arial"/>
            </a:endParaRPr>
          </a:p>
          <a:p>
            <a:pPr algn="ctr">
              <a:lnSpc>
                <a:spcPct val="100000"/>
              </a:lnSpc>
            </a:pPr>
            <a:r>
              <a:rPr lang="en-GB" sz="3000" b="0" strike="noStrike" spc="-1" dirty="0">
                <a:solidFill>
                  <a:srgbClr val="000000"/>
                </a:solidFill>
                <a:latin typeface="Arial"/>
                <a:ea typeface="DejaVu Sans"/>
              </a:rPr>
              <a:t> </a:t>
            </a:r>
            <a:endParaRPr lang="en-GB" sz="3000" b="0" strike="noStrike" spc="-1" dirty="0">
              <a:latin typeface="Arial"/>
            </a:endParaRPr>
          </a:p>
          <a:p>
            <a:pPr marL="1257480" lvl="2" indent="-340560">
              <a:lnSpc>
                <a:spcPct val="150000"/>
              </a:lnSpc>
              <a:buClr>
                <a:srgbClr val="000000"/>
              </a:buClr>
              <a:buFont typeface="Arial"/>
              <a:buAutoNum type="arabicPeriod"/>
            </a:pPr>
            <a:r>
              <a:rPr lang="en-GB" sz="3200" b="0" strike="noStrike" spc="-1" dirty="0">
                <a:solidFill>
                  <a:srgbClr val="000000"/>
                </a:solidFill>
                <a:latin typeface="Arial"/>
                <a:ea typeface="DejaVu Sans"/>
              </a:rPr>
              <a:t>Denial</a:t>
            </a:r>
            <a:endParaRPr lang="en-GB" sz="3200" b="0" strike="noStrike" spc="-1" dirty="0">
              <a:latin typeface="Arial"/>
            </a:endParaRPr>
          </a:p>
          <a:p>
            <a:pPr>
              <a:lnSpc>
                <a:spcPct val="150000"/>
              </a:lnSpc>
            </a:pPr>
            <a:endParaRPr lang="en-GB" sz="3200" b="0" strike="noStrike" spc="-1" dirty="0">
              <a:latin typeface="Arial"/>
            </a:endParaRPr>
          </a:p>
        </p:txBody>
      </p:sp>
    </p:spTree>
    <p:extLst>
      <p:ext uri="{BB962C8B-B14F-4D97-AF65-F5344CB8AC3E}">
        <p14:creationId xmlns:p14="http://schemas.microsoft.com/office/powerpoint/2010/main" val="212441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5CEB7E-8922-4F7A-A9C2-406307C78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7" name="CustomShape 5">
            <a:extLst>
              <a:ext uri="{FF2B5EF4-FFF2-40B4-BE49-F238E27FC236}">
                <a16:creationId xmlns:a16="http://schemas.microsoft.com/office/drawing/2014/main" id="{B3150DC0-25A9-40FC-9565-55DE8489C59C}"/>
              </a:ext>
            </a:extLst>
          </p:cNvPr>
          <p:cNvSpPr/>
          <p:nvPr/>
        </p:nvSpPr>
        <p:spPr>
          <a:xfrm>
            <a:off x="1079583" y="463907"/>
            <a:ext cx="7198200" cy="37545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4000" b="1" strike="noStrike" spc="-1" dirty="0">
                <a:solidFill>
                  <a:srgbClr val="000000"/>
                </a:solidFill>
                <a:latin typeface="Arial"/>
                <a:ea typeface="DejaVu Sans"/>
              </a:rPr>
              <a:t>The Stages of Grief</a:t>
            </a:r>
            <a:endParaRPr lang="en-GB" sz="4000" b="0" strike="noStrike" spc="-1" dirty="0">
              <a:latin typeface="Arial"/>
            </a:endParaRPr>
          </a:p>
          <a:p>
            <a:pPr algn="ctr">
              <a:lnSpc>
                <a:spcPct val="100000"/>
              </a:lnSpc>
            </a:pPr>
            <a:r>
              <a:rPr lang="en-GB" sz="3000" b="0" strike="noStrike" spc="-1" dirty="0">
                <a:solidFill>
                  <a:srgbClr val="000000"/>
                </a:solidFill>
                <a:latin typeface="Arial"/>
                <a:ea typeface="DejaVu Sans"/>
              </a:rPr>
              <a:t>Elisabeth Kubler-Ross</a:t>
            </a:r>
            <a:endParaRPr lang="en-GB" sz="3000" b="0" strike="noStrike" spc="-1" dirty="0">
              <a:latin typeface="Arial"/>
            </a:endParaRPr>
          </a:p>
          <a:p>
            <a:pPr algn="ctr">
              <a:lnSpc>
                <a:spcPct val="100000"/>
              </a:lnSpc>
            </a:pPr>
            <a:r>
              <a:rPr lang="en-GB" sz="3000" b="0" strike="noStrike" spc="-1" dirty="0">
                <a:solidFill>
                  <a:srgbClr val="000000"/>
                </a:solidFill>
                <a:latin typeface="Arial"/>
                <a:ea typeface="DejaVu Sans"/>
              </a:rPr>
              <a:t> </a:t>
            </a:r>
            <a:endParaRPr lang="en-GB" sz="3000" b="0" strike="noStrike" spc="-1" dirty="0">
              <a:latin typeface="Arial"/>
            </a:endParaRPr>
          </a:p>
          <a:p>
            <a:pPr marL="1257480" lvl="2" indent="-340560">
              <a:lnSpc>
                <a:spcPct val="150000"/>
              </a:lnSpc>
              <a:buClr>
                <a:srgbClr val="000000"/>
              </a:buClr>
              <a:buFont typeface="Arial"/>
              <a:buAutoNum type="arabicPeriod"/>
            </a:pPr>
            <a:r>
              <a:rPr lang="en-GB" sz="3200" b="0" strike="noStrike" spc="-1" dirty="0">
                <a:solidFill>
                  <a:srgbClr val="000000"/>
                </a:solidFill>
                <a:latin typeface="Arial"/>
                <a:ea typeface="DejaVu Sans"/>
              </a:rPr>
              <a:t>Denial</a:t>
            </a:r>
          </a:p>
          <a:p>
            <a:pPr marL="1257480" lvl="2" indent="-340560">
              <a:lnSpc>
                <a:spcPct val="150000"/>
              </a:lnSpc>
              <a:buClr>
                <a:srgbClr val="000000"/>
              </a:buClr>
              <a:buFont typeface="Arial"/>
              <a:buAutoNum type="arabicPeriod"/>
            </a:pPr>
            <a:r>
              <a:rPr lang="en-GB" sz="3200" spc="-1" dirty="0">
                <a:solidFill>
                  <a:srgbClr val="000000"/>
                </a:solidFill>
                <a:latin typeface="Arial"/>
              </a:rPr>
              <a:t>Anger</a:t>
            </a:r>
            <a:endParaRPr lang="en-GB" sz="3200" b="0" strike="noStrike" spc="-1" dirty="0">
              <a:latin typeface="Arial"/>
            </a:endParaRPr>
          </a:p>
          <a:p>
            <a:pPr>
              <a:lnSpc>
                <a:spcPct val="150000"/>
              </a:lnSpc>
            </a:pPr>
            <a:endParaRPr lang="en-GB" sz="3200" b="0" strike="noStrike" spc="-1" dirty="0">
              <a:latin typeface="Arial"/>
            </a:endParaRPr>
          </a:p>
        </p:txBody>
      </p:sp>
    </p:spTree>
    <p:extLst>
      <p:ext uri="{BB962C8B-B14F-4D97-AF65-F5344CB8AC3E}">
        <p14:creationId xmlns:p14="http://schemas.microsoft.com/office/powerpoint/2010/main" val="4854306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3449</Words>
  <Application>Microsoft Office PowerPoint</Application>
  <PresentationFormat>On-screen Show (4:3)</PresentationFormat>
  <Paragraphs>346</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Microsoft YaHei</vt:lpstr>
      <vt:lpstr>Arial</vt:lpstr>
      <vt:lpstr>Calibri</vt:lpstr>
      <vt:lpstr>Calibri Light</vt:lpstr>
      <vt:lpstr>DejaVu Sans</vt:lpstr>
      <vt:lpstr>StarSymbol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Page</dc:creator>
  <cp:lastModifiedBy>Julia Terry</cp:lastModifiedBy>
  <cp:revision>7</cp:revision>
  <dcterms:created xsi:type="dcterms:W3CDTF">2021-02-16T12:10:45Z</dcterms:created>
  <dcterms:modified xsi:type="dcterms:W3CDTF">2021-03-22T15:14:28Z</dcterms:modified>
</cp:coreProperties>
</file>