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28" autoAdjust="0"/>
  </p:normalViewPr>
  <p:slideViewPr>
    <p:cSldViewPr snapToGrid="0">
      <p:cViewPr varScale="1">
        <p:scale>
          <a:sx n="33" d="100"/>
          <a:sy n="33" d="100"/>
        </p:scale>
        <p:origin x="1627"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B1019-FF32-488E-AEEC-CE40D1AAC300}" type="datetimeFigureOut">
              <a:rPr lang="en-GB" smtClean="0"/>
              <a:t>09/03/2021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9026-904C-45EC-B877-840977102DF1}" type="slidenum">
              <a:rPr lang="en-GB" smtClean="0"/>
              <a:t>‹#›</a:t>
            </a:fld>
            <a:endParaRPr lang="en-GB"/>
          </a:p>
        </p:txBody>
      </p:sp>
    </p:spTree>
    <p:extLst>
      <p:ext uri="{BB962C8B-B14F-4D97-AF65-F5344CB8AC3E}">
        <p14:creationId xmlns:p14="http://schemas.microsoft.com/office/powerpoint/2010/main" val="10045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mn-lt"/>
              </a:rPr>
              <a:t>I don’t know if you saw this, the </a:t>
            </a:r>
            <a:r>
              <a:rPr lang="en-GB" sz="1200" b="0" strike="noStrike" spc="-1" dirty="0" err="1">
                <a:latin typeface="+mn-lt"/>
              </a:rPr>
              <a:t>bbc</a:t>
            </a:r>
            <a:r>
              <a:rPr lang="en-GB" sz="1200" b="0" strike="noStrike" spc="-1" dirty="0">
                <a:latin typeface="+mn-lt"/>
              </a:rPr>
              <a:t> interviewed the Archbishop of Canterbury and the Chief Rabbi, …WATCH….. Grief impacts you whoever you are…and reminds me of how important a safe place of support is…</a:t>
            </a:r>
          </a:p>
          <a:p>
            <a:pPr marL="216000" indent="-210240">
              <a:lnSpc>
                <a:spcPct val="100000"/>
              </a:lnSpc>
            </a:pPr>
            <a:endParaRPr lang="en-GB" sz="1200" b="0" strike="noStrike" spc="-1" dirty="0">
              <a:latin typeface="+mn-lt"/>
            </a:endParaRPr>
          </a:p>
          <a:p>
            <a:pPr marL="216000" indent="-210240">
              <a:lnSpc>
                <a:spcPct val="100000"/>
              </a:lnSpc>
            </a:pPr>
            <a:r>
              <a:rPr lang="en-GB" sz="1200" b="0" strike="noStrike" spc="-1" dirty="0">
                <a:latin typeface="+mn-lt"/>
              </a:rPr>
              <a:t> so we will be looking more at ideas of how your church, workplace, your organisation might start something to actively support those who are grieving in your communities.</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a:t>
            </a:fld>
            <a:endParaRPr lang="en-GB"/>
          </a:p>
        </p:txBody>
      </p:sp>
    </p:spTree>
    <p:extLst>
      <p:ext uri="{BB962C8B-B14F-4D97-AF65-F5344CB8AC3E}">
        <p14:creationId xmlns:p14="http://schemas.microsoft.com/office/powerpoint/2010/main" val="92137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1680">
              <a:lnSpc>
                <a:spcPct val="100000"/>
              </a:lnSpc>
            </a:pPr>
            <a:r>
              <a:rPr lang="en-GB" sz="1200" b="0" strike="noStrike" spc="-1" dirty="0">
                <a:latin typeface="Arial"/>
              </a:rPr>
              <a:t>..this is Pat From St Marys Eastwood</a:t>
            </a:r>
          </a:p>
          <a:p>
            <a:pPr marL="216000" indent="-211680">
              <a:lnSpc>
                <a:spcPct val="100000"/>
              </a:lnSpc>
            </a:pPr>
            <a:r>
              <a:rPr lang="en-GB" sz="1200" b="0" strike="noStrike" spc="-1" dirty="0">
                <a:latin typeface="Arial"/>
              </a:rPr>
              <a:t>.how she runs a </a:t>
            </a:r>
            <a:r>
              <a:rPr lang="en-GB" sz="1200" b="0" strike="noStrike" spc="-1" dirty="0" err="1">
                <a:latin typeface="Arial"/>
              </a:rPr>
              <a:t>group,,,sits</a:t>
            </a:r>
            <a:r>
              <a:rPr lang="en-GB" sz="1200" b="0" strike="noStrike" spc="-1" dirty="0">
                <a:latin typeface="Arial"/>
              </a:rPr>
              <a:t> in a circle and go round and everyone say this is where I am this week, this is happening or that nor not, they can say exactly how they feel, what they </a:t>
            </a:r>
            <a:r>
              <a:rPr lang="en-GB" sz="1200" b="0" strike="noStrike" spc="-1" dirty="0" err="1">
                <a:latin typeface="Arial"/>
              </a:rPr>
              <a:t>want..and</a:t>
            </a:r>
            <a:r>
              <a:rPr lang="en-GB" sz="1200" b="0" strike="noStrike" spc="-1" dirty="0">
                <a:latin typeface="Arial"/>
              </a:rPr>
              <a:t> how they are coping at the moment….she shares about 2 other groups….8.31</a:t>
            </a:r>
          </a:p>
        </p:txBody>
      </p:sp>
      <p:sp>
        <p:nvSpPr>
          <p:cNvPr id="4" name="Slide Number Placeholder 3"/>
          <p:cNvSpPr>
            <a:spLocks noGrp="1"/>
          </p:cNvSpPr>
          <p:nvPr>
            <p:ph type="sldNum" sz="quarter" idx="5"/>
          </p:nvPr>
        </p:nvSpPr>
        <p:spPr/>
        <p:txBody>
          <a:bodyPr/>
          <a:lstStyle/>
          <a:p>
            <a:fld id="{8C309026-904C-45EC-B877-840977102DF1}" type="slidenum">
              <a:rPr lang="en-GB" smtClean="0"/>
              <a:t>10</a:t>
            </a:fld>
            <a:endParaRPr lang="en-GB"/>
          </a:p>
        </p:txBody>
      </p:sp>
    </p:spTree>
    <p:extLst>
      <p:ext uri="{BB962C8B-B14F-4D97-AF65-F5344CB8AC3E}">
        <p14:creationId xmlns:p14="http://schemas.microsoft.com/office/powerpoint/2010/main" val="234829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This is  a bit like Alpha, its a series of videos that you watch together and discuss, there is a leaders pack with help and advice</a:t>
            </a:r>
          </a:p>
          <a:p>
            <a:pPr marL="216000" indent="-210240">
              <a:lnSpc>
                <a:spcPct val="100000"/>
              </a:lnSpc>
            </a:pPr>
            <a:r>
              <a:rPr lang="en-GB" sz="1200" b="0" strike="noStrike" spc="-1" dirty="0">
                <a:latin typeface="Arial"/>
              </a:rPr>
              <a:t>And is being done online and like alpha online working well , people in comfort of own home , removes travel and need to go and actively meet people….</a:t>
            </a:r>
          </a:p>
        </p:txBody>
      </p:sp>
      <p:sp>
        <p:nvSpPr>
          <p:cNvPr id="4" name="Slide Number Placeholder 3"/>
          <p:cNvSpPr>
            <a:spLocks noGrp="1"/>
          </p:cNvSpPr>
          <p:nvPr>
            <p:ph type="sldNum" sz="quarter" idx="5"/>
          </p:nvPr>
        </p:nvSpPr>
        <p:spPr/>
        <p:txBody>
          <a:bodyPr/>
          <a:lstStyle/>
          <a:p>
            <a:fld id="{8C309026-904C-45EC-B877-840977102DF1}" type="slidenum">
              <a:rPr lang="en-GB" smtClean="0"/>
              <a:t>11</a:t>
            </a:fld>
            <a:endParaRPr lang="en-GB"/>
          </a:p>
        </p:txBody>
      </p:sp>
    </p:spTree>
    <p:extLst>
      <p:ext uri="{BB962C8B-B14F-4D97-AF65-F5344CB8AC3E}">
        <p14:creationId xmlns:p14="http://schemas.microsoft.com/office/powerpoint/2010/main" val="24743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ea typeface="Microsoft YaHei"/>
              </a:rPr>
              <a:t>As Christians  we can often over  spiritualise grief and fail to recognise the role that professional psychologists and counsellors play in helping individuals to process their grief…worth making sure you have list of people who can offer more support if needed.</a:t>
            </a: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12</a:t>
            </a:fld>
            <a:endParaRPr lang="en-GB"/>
          </a:p>
        </p:txBody>
      </p:sp>
    </p:spTree>
    <p:extLst>
      <p:ext uri="{BB962C8B-B14F-4D97-AF65-F5344CB8AC3E}">
        <p14:creationId xmlns:p14="http://schemas.microsoft.com/office/powerpoint/2010/main" val="201736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Continuing..….</a:t>
            </a:r>
          </a:p>
          <a:p>
            <a:pPr marL="216000" indent="-210240">
              <a:lnSpc>
                <a:spcPct val="100000"/>
              </a:lnSpc>
            </a:pPr>
            <a:endParaRPr lang="en-GB" sz="1200" b="0" strike="noStrike" spc="-1" dirty="0">
              <a:latin typeface="Arial"/>
            </a:endParaRPr>
          </a:p>
          <a:p>
            <a:pPr marL="216000" indent="-210240">
              <a:lnSpc>
                <a:spcPct val="100000"/>
              </a:lnSpc>
            </a:pPr>
            <a:r>
              <a:rPr lang="en-GB" sz="1200" b="0" strike="noStrike" spc="-1" dirty="0">
                <a:latin typeface="Arial"/>
              </a:rPr>
              <a:t>While everyone can play their part in supporting those who are experiencing loss its important to have individuals who are trained to </a:t>
            </a:r>
            <a:r>
              <a:rPr lang="en-GB" sz="1200" b="0" strike="noStrike" spc="-1" dirty="0" err="1">
                <a:latin typeface="Arial"/>
              </a:rPr>
              <a:t>respond..just</a:t>
            </a:r>
            <a:r>
              <a:rPr lang="en-GB" sz="1200" b="0" strike="noStrike" spc="-1" dirty="0">
                <a:latin typeface="Arial"/>
              </a:rPr>
              <a:t> got a couple of suggestions….</a:t>
            </a:r>
          </a:p>
        </p:txBody>
      </p:sp>
      <p:sp>
        <p:nvSpPr>
          <p:cNvPr id="4" name="Slide Number Placeholder 3"/>
          <p:cNvSpPr>
            <a:spLocks noGrp="1"/>
          </p:cNvSpPr>
          <p:nvPr>
            <p:ph type="sldNum" sz="quarter" idx="5"/>
          </p:nvPr>
        </p:nvSpPr>
        <p:spPr/>
        <p:txBody>
          <a:bodyPr/>
          <a:lstStyle/>
          <a:p>
            <a:fld id="{8C309026-904C-45EC-B877-840977102DF1}" type="slidenum">
              <a:rPr lang="en-GB" smtClean="0"/>
              <a:t>13</a:t>
            </a:fld>
            <a:endParaRPr lang="en-GB"/>
          </a:p>
        </p:txBody>
      </p:sp>
    </p:spTree>
    <p:extLst>
      <p:ext uri="{BB962C8B-B14F-4D97-AF65-F5344CB8AC3E}">
        <p14:creationId xmlns:p14="http://schemas.microsoft.com/office/powerpoint/2010/main" val="200522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14</a:t>
            </a:fld>
            <a:endParaRPr lang="en-GB"/>
          </a:p>
        </p:txBody>
      </p:sp>
    </p:spTree>
    <p:extLst>
      <p:ext uri="{BB962C8B-B14F-4D97-AF65-F5344CB8AC3E}">
        <p14:creationId xmlns:p14="http://schemas.microsoft.com/office/powerpoint/2010/main" val="3897257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marR="0" lvl="0" indent="-197280" algn="l" defTabSz="914400" rtl="0" eaLnBrk="1" fontAlgn="auto" latinLnBrk="0" hangingPunct="1">
              <a:lnSpc>
                <a:spcPct val="100000"/>
              </a:lnSpc>
              <a:spcBef>
                <a:spcPts val="0"/>
              </a:spcBef>
              <a:spcAft>
                <a:spcPts val="0"/>
              </a:spcAft>
              <a:buClrTx/>
              <a:buSzTx/>
              <a:buFontTx/>
              <a:buNone/>
              <a:tabLst/>
              <a:defRPr/>
            </a:pPr>
            <a:r>
              <a:rPr lang="en-GB" sz="1200" b="0" strike="noStrike" spc="-1" dirty="0">
                <a:latin typeface="Arial"/>
              </a:rPr>
              <a:t>This is a great resource for small groups looking at how as Christians we process grief , has good resources based on 4 different people talking about it from their experience….also have a lot of excellent mental health resources..</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15</a:t>
            </a:fld>
            <a:endParaRPr lang="en-GB"/>
          </a:p>
        </p:txBody>
      </p:sp>
    </p:spTree>
    <p:extLst>
      <p:ext uri="{BB962C8B-B14F-4D97-AF65-F5344CB8AC3E}">
        <p14:creationId xmlns:p14="http://schemas.microsoft.com/office/powerpoint/2010/main" val="232309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Typically men don't reach our for bereavement support as readily as women so its worth developing initiatives that reach out specifically to engage men.</a:t>
            </a:r>
          </a:p>
          <a:p>
            <a:pPr marL="216000" indent="-210240">
              <a:lnSpc>
                <a:spcPct val="100000"/>
              </a:lnSpc>
            </a:pPr>
            <a:endParaRPr lang="en-GB" sz="1200" b="0" strike="noStrike" spc="-1" dirty="0">
              <a:latin typeface="Arial"/>
            </a:endParaRPr>
          </a:p>
          <a:p>
            <a:pPr marL="216000" indent="-21024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16</a:t>
            </a:fld>
            <a:endParaRPr lang="en-GB"/>
          </a:p>
        </p:txBody>
      </p:sp>
    </p:spTree>
    <p:extLst>
      <p:ext uri="{BB962C8B-B14F-4D97-AF65-F5344CB8AC3E}">
        <p14:creationId xmlns:p14="http://schemas.microsoft.com/office/powerpoint/2010/main" val="230709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Talk about men in Sheds</a:t>
            </a:r>
          </a:p>
        </p:txBody>
      </p:sp>
      <p:sp>
        <p:nvSpPr>
          <p:cNvPr id="4" name="Slide Number Placeholder 3"/>
          <p:cNvSpPr>
            <a:spLocks noGrp="1"/>
          </p:cNvSpPr>
          <p:nvPr>
            <p:ph type="sldNum" sz="quarter" idx="5"/>
          </p:nvPr>
        </p:nvSpPr>
        <p:spPr/>
        <p:txBody>
          <a:bodyPr/>
          <a:lstStyle/>
          <a:p>
            <a:fld id="{8C309026-904C-45EC-B877-840977102DF1}" type="slidenum">
              <a:rPr lang="en-GB" smtClean="0"/>
              <a:t>17</a:t>
            </a:fld>
            <a:endParaRPr lang="en-GB"/>
          </a:p>
        </p:txBody>
      </p:sp>
    </p:spTree>
    <p:extLst>
      <p:ext uri="{BB962C8B-B14F-4D97-AF65-F5344CB8AC3E}">
        <p14:creationId xmlns:p14="http://schemas.microsoft.com/office/powerpoint/2010/main" val="273875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Young people also process grief in a different way,  children can often appear resilient but experiences make a lasting impact so its important they receive specific support</a:t>
            </a:r>
          </a:p>
        </p:txBody>
      </p:sp>
      <p:sp>
        <p:nvSpPr>
          <p:cNvPr id="4" name="Slide Number Placeholder 3"/>
          <p:cNvSpPr>
            <a:spLocks noGrp="1"/>
          </p:cNvSpPr>
          <p:nvPr>
            <p:ph type="sldNum" sz="quarter" idx="5"/>
          </p:nvPr>
        </p:nvSpPr>
        <p:spPr/>
        <p:txBody>
          <a:bodyPr/>
          <a:lstStyle/>
          <a:p>
            <a:fld id="{8C309026-904C-45EC-B877-840977102DF1}" type="slidenum">
              <a:rPr lang="en-GB" smtClean="0"/>
              <a:t>18</a:t>
            </a:fld>
            <a:endParaRPr lang="en-GB"/>
          </a:p>
        </p:txBody>
      </p:sp>
    </p:spTree>
    <p:extLst>
      <p:ext uri="{BB962C8B-B14F-4D97-AF65-F5344CB8AC3E}">
        <p14:creationId xmlns:p14="http://schemas.microsoft.com/office/powerpoint/2010/main" val="388487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marR="0" lvl="0" indent="-197280" algn="l" defTabSz="914400" rtl="0" eaLnBrk="1" fontAlgn="auto" latinLnBrk="0" hangingPunct="1">
              <a:lnSpc>
                <a:spcPct val="100000"/>
              </a:lnSpc>
              <a:spcBef>
                <a:spcPts val="0"/>
              </a:spcBef>
              <a:spcAft>
                <a:spcPts val="0"/>
              </a:spcAft>
              <a:buClrTx/>
              <a:buSzTx/>
              <a:buFontTx/>
              <a:buNone/>
              <a:tabLst/>
              <a:defRPr/>
            </a:pPr>
            <a:r>
              <a:rPr lang="en-GB" sz="1200" b="0" strike="noStrike" spc="-1" dirty="0">
                <a:latin typeface="Arial"/>
              </a:rPr>
              <a:t>Talk though ideas...can share grief support group workshops….</a:t>
            </a:r>
          </a:p>
        </p:txBody>
      </p:sp>
      <p:sp>
        <p:nvSpPr>
          <p:cNvPr id="4" name="Slide Number Placeholder 3"/>
          <p:cNvSpPr>
            <a:spLocks noGrp="1"/>
          </p:cNvSpPr>
          <p:nvPr>
            <p:ph type="sldNum" sz="quarter" idx="5"/>
          </p:nvPr>
        </p:nvSpPr>
        <p:spPr/>
        <p:txBody>
          <a:bodyPr/>
          <a:lstStyle/>
          <a:p>
            <a:fld id="{8C309026-904C-45EC-B877-840977102DF1}" type="slidenum">
              <a:rPr lang="en-GB" smtClean="0"/>
              <a:t>19</a:t>
            </a:fld>
            <a:endParaRPr lang="en-GB"/>
          </a:p>
        </p:txBody>
      </p:sp>
    </p:spTree>
    <p:extLst>
      <p:ext uri="{BB962C8B-B14F-4D97-AF65-F5344CB8AC3E}">
        <p14:creationId xmlns:p14="http://schemas.microsoft.com/office/powerpoint/2010/main" val="42078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mn-lt"/>
              </a:rPr>
              <a:t>I don’t know if you saw this, the </a:t>
            </a:r>
            <a:r>
              <a:rPr lang="en-GB" sz="1200" b="0" strike="noStrike" spc="-1" dirty="0" err="1">
                <a:latin typeface="+mn-lt"/>
              </a:rPr>
              <a:t>bbc</a:t>
            </a:r>
            <a:r>
              <a:rPr lang="en-GB" sz="1200" b="0" strike="noStrike" spc="-1" dirty="0">
                <a:latin typeface="+mn-lt"/>
              </a:rPr>
              <a:t> interviewed the Archbishop of Canterbury and the Chief Rabbi, …WATCH….. Grief impacts you whoever you are…and reminds me of how important a safe place of support is…</a:t>
            </a:r>
          </a:p>
          <a:p>
            <a:pPr marL="216000" indent="-210240">
              <a:lnSpc>
                <a:spcPct val="100000"/>
              </a:lnSpc>
            </a:pPr>
            <a:endParaRPr lang="en-GB" sz="1200" b="0" strike="noStrike" spc="-1" dirty="0">
              <a:latin typeface="+mn-lt"/>
            </a:endParaRPr>
          </a:p>
          <a:p>
            <a:pPr marL="216000" indent="-210240">
              <a:lnSpc>
                <a:spcPct val="100000"/>
              </a:lnSpc>
            </a:pPr>
            <a:r>
              <a:rPr lang="en-GB" sz="1200" b="0" strike="noStrike" spc="-1" dirty="0">
                <a:latin typeface="+mn-lt"/>
              </a:rPr>
              <a:t> so we will be looking more at ideas of how your church, workplace, your organisation might start something to actively support those who are grieving in your communities. </a:t>
            </a:r>
            <a:endParaRPr lang="en-GB" sz="1200" b="0" strike="noStrike" spc="-1" dirty="0">
              <a:latin typeface="Arial"/>
            </a:endParaRP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a:t>
            </a:fld>
            <a:endParaRPr lang="en-GB"/>
          </a:p>
        </p:txBody>
      </p:sp>
    </p:spTree>
    <p:extLst>
      <p:ext uri="{BB962C8B-B14F-4D97-AF65-F5344CB8AC3E}">
        <p14:creationId xmlns:p14="http://schemas.microsoft.com/office/powerpoint/2010/main" val="409500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Aware that we signposted the </a:t>
            </a:r>
            <a:r>
              <a:rPr lang="en-GB" sz="1200" b="0" strike="noStrike" spc="-1" dirty="0" err="1">
                <a:latin typeface="Arial"/>
              </a:rPr>
              <a:t>ataloss</a:t>
            </a:r>
            <a:r>
              <a:rPr lang="en-GB" sz="1200" b="0" strike="noStrike" spc="-1" dirty="0">
                <a:latin typeface="Arial"/>
              </a:rPr>
              <a:t> website but just wanted to encourage you with a small glimpse at the resources that are out there that will help you to support others and if you have experience of any and want to add that  please do give us your suggestions</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20</a:t>
            </a:fld>
            <a:endParaRPr lang="en-GB"/>
          </a:p>
        </p:txBody>
      </p:sp>
    </p:spTree>
    <p:extLst>
      <p:ext uri="{BB962C8B-B14F-4D97-AF65-F5344CB8AC3E}">
        <p14:creationId xmlns:p14="http://schemas.microsoft.com/office/powerpoint/2010/main" val="3451412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21</a:t>
            </a:fld>
            <a:endParaRPr lang="en-GB"/>
          </a:p>
        </p:txBody>
      </p:sp>
    </p:spTree>
    <p:extLst>
      <p:ext uri="{BB962C8B-B14F-4D97-AF65-F5344CB8AC3E}">
        <p14:creationId xmlns:p14="http://schemas.microsoft.com/office/powerpoint/2010/main" val="145338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22</a:t>
            </a:fld>
            <a:endParaRPr lang="en-GB"/>
          </a:p>
        </p:txBody>
      </p:sp>
    </p:spTree>
    <p:extLst>
      <p:ext uri="{BB962C8B-B14F-4D97-AF65-F5344CB8AC3E}">
        <p14:creationId xmlns:p14="http://schemas.microsoft.com/office/powerpoint/2010/main" val="120180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23</a:t>
            </a:fld>
            <a:endParaRPr lang="en-GB"/>
          </a:p>
        </p:txBody>
      </p:sp>
    </p:spTree>
    <p:extLst>
      <p:ext uri="{BB962C8B-B14F-4D97-AF65-F5344CB8AC3E}">
        <p14:creationId xmlns:p14="http://schemas.microsoft.com/office/powerpoint/2010/main" val="169175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24</a:t>
            </a:fld>
            <a:endParaRPr lang="en-GB"/>
          </a:p>
        </p:txBody>
      </p:sp>
    </p:spTree>
    <p:extLst>
      <p:ext uri="{BB962C8B-B14F-4D97-AF65-F5344CB8AC3E}">
        <p14:creationId xmlns:p14="http://schemas.microsoft.com/office/powerpoint/2010/main" val="109828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25</a:t>
            </a:fld>
            <a:endParaRPr lang="en-GB"/>
          </a:p>
        </p:txBody>
      </p:sp>
    </p:spTree>
    <p:extLst>
      <p:ext uri="{BB962C8B-B14F-4D97-AF65-F5344CB8AC3E}">
        <p14:creationId xmlns:p14="http://schemas.microsoft.com/office/powerpoint/2010/main" val="2282128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26</a:t>
            </a:fld>
            <a:endParaRPr lang="en-GB"/>
          </a:p>
        </p:txBody>
      </p:sp>
    </p:spTree>
    <p:extLst>
      <p:ext uri="{BB962C8B-B14F-4D97-AF65-F5344CB8AC3E}">
        <p14:creationId xmlns:p14="http://schemas.microsoft.com/office/powerpoint/2010/main" val="221548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27</a:t>
            </a:fld>
            <a:endParaRPr lang="en-GB"/>
          </a:p>
        </p:txBody>
      </p:sp>
    </p:spTree>
    <p:extLst>
      <p:ext uri="{BB962C8B-B14F-4D97-AF65-F5344CB8AC3E}">
        <p14:creationId xmlns:p14="http://schemas.microsoft.com/office/powerpoint/2010/main" val="1702969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marR="0" lvl="0" indent="-197280" algn="l" defTabSz="914400" rtl="0" eaLnBrk="1" fontAlgn="auto" latinLnBrk="0" hangingPunct="1">
              <a:lnSpc>
                <a:spcPct val="100000"/>
              </a:lnSpc>
              <a:spcBef>
                <a:spcPts val="0"/>
              </a:spcBef>
              <a:spcAft>
                <a:spcPts val="0"/>
              </a:spcAft>
              <a:buClrTx/>
              <a:buSzTx/>
              <a:buFontTx/>
              <a:buNone/>
              <a:tabLst/>
              <a:defRPr/>
            </a:pPr>
            <a:r>
              <a:rPr lang="en-GB" sz="1200" b="0" strike="noStrike" spc="-1" dirty="0">
                <a:latin typeface="Arial"/>
              </a:rPr>
              <a:t>In the notes are websites with ideas for questions to ask people before they die, how to introduce dying, what people want ,end of life issues….</a:t>
            </a:r>
          </a:p>
        </p:txBody>
      </p:sp>
      <p:sp>
        <p:nvSpPr>
          <p:cNvPr id="4" name="Slide Number Placeholder 3"/>
          <p:cNvSpPr>
            <a:spLocks noGrp="1"/>
          </p:cNvSpPr>
          <p:nvPr>
            <p:ph type="sldNum" sz="quarter" idx="5"/>
          </p:nvPr>
        </p:nvSpPr>
        <p:spPr/>
        <p:txBody>
          <a:bodyPr/>
          <a:lstStyle/>
          <a:p>
            <a:fld id="{8C309026-904C-45EC-B877-840977102DF1}" type="slidenum">
              <a:rPr lang="en-GB" smtClean="0"/>
              <a:t>28</a:t>
            </a:fld>
            <a:endParaRPr lang="en-GB"/>
          </a:p>
        </p:txBody>
      </p:sp>
    </p:spTree>
    <p:extLst>
      <p:ext uri="{BB962C8B-B14F-4D97-AF65-F5344CB8AC3E}">
        <p14:creationId xmlns:p14="http://schemas.microsoft.com/office/powerpoint/2010/main" val="230810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29</a:t>
            </a:fld>
            <a:endParaRPr lang="en-GB"/>
          </a:p>
        </p:txBody>
      </p:sp>
    </p:spTree>
    <p:extLst>
      <p:ext uri="{BB962C8B-B14F-4D97-AF65-F5344CB8AC3E}">
        <p14:creationId xmlns:p14="http://schemas.microsoft.com/office/powerpoint/2010/main" val="87739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strike="noStrike" spc="-1" dirty="0">
                <a:latin typeface="Arial"/>
              </a:rPr>
              <a:t>I really like this painting, reminds we have a God who does care for the broken hearted, he wants us to comfort those who mourn…not to try and convert…but to walk alongside and help them remember those they have died with more love than pain and to live fully in the face of the loss</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a:t>
            </a:fld>
            <a:endParaRPr lang="en-GB"/>
          </a:p>
        </p:txBody>
      </p:sp>
    </p:spTree>
    <p:extLst>
      <p:ext uri="{BB962C8B-B14F-4D97-AF65-F5344CB8AC3E}">
        <p14:creationId xmlns:p14="http://schemas.microsoft.com/office/powerpoint/2010/main" val="1139576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marR="0" lvl="0" indent="-197280" algn="l" defTabSz="914400" rtl="0" eaLnBrk="1" fontAlgn="auto" latinLnBrk="0" hangingPunct="1">
              <a:lnSpc>
                <a:spcPct val="100000"/>
              </a:lnSpc>
              <a:spcBef>
                <a:spcPts val="0"/>
              </a:spcBef>
              <a:spcAft>
                <a:spcPts val="0"/>
              </a:spcAft>
              <a:buClrTx/>
              <a:buSzTx/>
              <a:buFontTx/>
              <a:buNone/>
              <a:tabLst/>
              <a:defRPr/>
            </a:pPr>
            <a:r>
              <a:rPr lang="en-GB" sz="1200" b="0" strike="noStrike" spc="-1" dirty="0">
                <a:latin typeface="Arial"/>
              </a:rPr>
              <a:t>Done quite a bit of reading...always more...please let me know your recommendations...</a:t>
            </a:r>
          </a:p>
        </p:txBody>
      </p:sp>
      <p:sp>
        <p:nvSpPr>
          <p:cNvPr id="4" name="Slide Number Placeholder 3"/>
          <p:cNvSpPr>
            <a:spLocks noGrp="1"/>
          </p:cNvSpPr>
          <p:nvPr>
            <p:ph type="sldNum" sz="quarter" idx="5"/>
          </p:nvPr>
        </p:nvSpPr>
        <p:spPr/>
        <p:txBody>
          <a:bodyPr/>
          <a:lstStyle/>
          <a:p>
            <a:fld id="{8C309026-904C-45EC-B877-840977102DF1}" type="slidenum">
              <a:rPr lang="en-GB" smtClean="0"/>
              <a:t>30</a:t>
            </a:fld>
            <a:endParaRPr lang="en-GB"/>
          </a:p>
        </p:txBody>
      </p:sp>
    </p:spTree>
    <p:extLst>
      <p:ext uri="{BB962C8B-B14F-4D97-AF65-F5344CB8AC3E}">
        <p14:creationId xmlns:p14="http://schemas.microsoft.com/office/powerpoint/2010/main" val="3825873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31</a:t>
            </a:fld>
            <a:endParaRPr lang="en-GB"/>
          </a:p>
        </p:txBody>
      </p:sp>
    </p:spTree>
    <p:extLst>
      <p:ext uri="{BB962C8B-B14F-4D97-AF65-F5344CB8AC3E}">
        <p14:creationId xmlns:p14="http://schemas.microsoft.com/office/powerpoint/2010/main" val="1191341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32</a:t>
            </a:fld>
            <a:endParaRPr lang="en-GB"/>
          </a:p>
        </p:txBody>
      </p:sp>
    </p:spTree>
    <p:extLst>
      <p:ext uri="{BB962C8B-B14F-4D97-AF65-F5344CB8AC3E}">
        <p14:creationId xmlns:p14="http://schemas.microsoft.com/office/powerpoint/2010/main" val="235431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33</a:t>
            </a:fld>
            <a:endParaRPr lang="en-GB"/>
          </a:p>
        </p:txBody>
      </p:sp>
    </p:spTree>
    <p:extLst>
      <p:ext uri="{BB962C8B-B14F-4D97-AF65-F5344CB8AC3E}">
        <p14:creationId xmlns:p14="http://schemas.microsoft.com/office/powerpoint/2010/main" val="3921637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34</a:t>
            </a:fld>
            <a:endParaRPr lang="en-GB"/>
          </a:p>
        </p:txBody>
      </p:sp>
    </p:spTree>
    <p:extLst>
      <p:ext uri="{BB962C8B-B14F-4D97-AF65-F5344CB8AC3E}">
        <p14:creationId xmlns:p14="http://schemas.microsoft.com/office/powerpoint/2010/main" val="3105133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35</a:t>
            </a:fld>
            <a:endParaRPr lang="en-GB"/>
          </a:p>
        </p:txBody>
      </p:sp>
    </p:spTree>
    <p:extLst>
      <p:ext uri="{BB962C8B-B14F-4D97-AF65-F5344CB8AC3E}">
        <p14:creationId xmlns:p14="http://schemas.microsoft.com/office/powerpoint/2010/main" val="2525062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1320">
              <a:lnSpc>
                <a:spcPct val="100000"/>
              </a:lnSpc>
            </a:pPr>
            <a:r>
              <a:rPr lang="en-GB" sz="1200" b="0" strike="noStrike" spc="-1" dirty="0">
                <a:latin typeface="Arial"/>
              </a:rPr>
              <a:t>Thankyou so much for attending/contributing and sharing in the discussions and giving examples and suggestions which we will add to the resources….will send you out a word document which hopefully if technology works will have all the correct hyperlinks so will take you directly to the </a:t>
            </a:r>
            <a:r>
              <a:rPr lang="en-GB" sz="1200" b="0" strike="noStrike" spc="-1" dirty="0" err="1">
                <a:latin typeface="Arial"/>
              </a:rPr>
              <a:t>websites..will</a:t>
            </a:r>
            <a:r>
              <a:rPr lang="en-GB" sz="1200" b="0" strike="noStrike" spc="-1" dirty="0">
                <a:latin typeface="Arial"/>
              </a:rPr>
              <a:t> also be sending out a </a:t>
            </a:r>
            <a:r>
              <a:rPr lang="en-GB" sz="1200" b="0" strike="noStrike" spc="-1" dirty="0" err="1">
                <a:latin typeface="Arial"/>
              </a:rPr>
              <a:t>survey..takes</a:t>
            </a:r>
            <a:r>
              <a:rPr lang="en-GB" sz="1200" b="0" strike="noStrike" spc="-1" dirty="0">
                <a:latin typeface="Arial"/>
              </a:rPr>
              <a:t> a few minutes would be so helpful if you would complete that its anonymous…!! any other comments  please do get in touch </a:t>
            </a:r>
          </a:p>
        </p:txBody>
      </p:sp>
      <p:sp>
        <p:nvSpPr>
          <p:cNvPr id="4" name="Slide Number Placeholder 3"/>
          <p:cNvSpPr>
            <a:spLocks noGrp="1"/>
          </p:cNvSpPr>
          <p:nvPr>
            <p:ph type="sldNum" sz="quarter" idx="5"/>
          </p:nvPr>
        </p:nvSpPr>
        <p:spPr/>
        <p:txBody>
          <a:bodyPr/>
          <a:lstStyle/>
          <a:p>
            <a:fld id="{8C309026-904C-45EC-B877-840977102DF1}" type="slidenum">
              <a:rPr lang="en-GB" smtClean="0"/>
              <a:t>36</a:t>
            </a:fld>
            <a:endParaRPr lang="en-GB"/>
          </a:p>
        </p:txBody>
      </p:sp>
    </p:spTree>
    <p:extLst>
      <p:ext uri="{BB962C8B-B14F-4D97-AF65-F5344CB8AC3E}">
        <p14:creationId xmlns:p14="http://schemas.microsoft.com/office/powerpoint/2010/main" val="218959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ea typeface="Microsoft YaHei"/>
              </a:rPr>
              <a:t>Just want to highlight a couple of really great websites, that have a wealth of information and support both for those who are grieving and those providing support…, one stop place and has  information which is area by area.</a:t>
            </a:r>
            <a:endParaRPr lang="en-GB" sz="1200" b="0" strike="noStrike" spc="-1" dirty="0">
              <a:latin typeface="Arial"/>
            </a:endParaRPr>
          </a:p>
          <a:p>
            <a:pPr marL="216000" indent="-210240">
              <a:lnSpc>
                <a:spcPct val="100000"/>
              </a:lnSpc>
            </a:pPr>
            <a:endParaRPr lang="en-GB" sz="1200" b="0" strike="noStrike" spc="-1" dirty="0">
              <a:latin typeface="Arial"/>
            </a:endParaRPr>
          </a:p>
          <a:p>
            <a:pPr marL="216000" indent="-210240">
              <a:lnSpc>
                <a:spcPct val="100000"/>
              </a:lnSpc>
            </a:pPr>
            <a:endParaRPr lang="en-GB" sz="1200" b="0" strike="noStrike" spc="-1" dirty="0">
              <a:latin typeface="Arial"/>
            </a:endParaRPr>
          </a:p>
          <a:p>
            <a:pPr marL="216000" indent="-210240">
              <a:lnSpc>
                <a:spcPct val="100000"/>
              </a:lnSpc>
            </a:pPr>
            <a:r>
              <a:rPr lang="en-GB" sz="1200" b="0" strike="noStrike" spc="-1" dirty="0">
                <a:latin typeface="Arial"/>
                <a:ea typeface="Microsoft YaHei"/>
              </a:rPr>
              <a:t>They have a live grief support chat </a:t>
            </a:r>
            <a:r>
              <a:rPr lang="en-GB" sz="1200" b="0" strike="noStrike" spc="-1" dirty="0" err="1">
                <a:latin typeface="Arial"/>
                <a:ea typeface="Microsoft YaHei"/>
              </a:rPr>
              <a:t>monday-friday</a:t>
            </a:r>
            <a:r>
              <a:rPr lang="en-GB" sz="1200" b="0" strike="noStrike" spc="-1" dirty="0">
                <a:latin typeface="Arial"/>
                <a:ea typeface="Microsoft YaHei"/>
              </a:rPr>
              <a:t> 9am -9pm and list other similar places offering this service.</a:t>
            </a:r>
            <a:endParaRPr lang="en-GB" sz="1200" b="0" strike="noStrike" spc="-1" dirty="0">
              <a:latin typeface="Arial"/>
            </a:endParaRPr>
          </a:p>
          <a:p>
            <a:pPr marL="216000" indent="-210240">
              <a:lnSpc>
                <a:spcPct val="100000"/>
              </a:lnSpc>
            </a:pPr>
            <a:endParaRPr lang="en-GB" sz="1200" b="0" strike="noStrike" spc="-1" dirty="0">
              <a:latin typeface="Arial"/>
            </a:endParaRPr>
          </a:p>
          <a:p>
            <a:pPr marL="216000" indent="-210240">
              <a:lnSpc>
                <a:spcPct val="100000"/>
              </a:lnSpc>
            </a:pPr>
            <a:endParaRPr lang="en-GB" sz="1200" b="0" strike="noStrike" spc="-1" dirty="0">
              <a:latin typeface="Arial"/>
            </a:endParaRP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4</a:t>
            </a:fld>
            <a:endParaRPr lang="en-GB"/>
          </a:p>
        </p:txBody>
      </p:sp>
    </p:spTree>
    <p:extLst>
      <p:ext uri="{BB962C8B-B14F-4D97-AF65-F5344CB8AC3E}">
        <p14:creationId xmlns:p14="http://schemas.microsoft.com/office/powerpoint/2010/main" val="151634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Very similar to </a:t>
            </a:r>
            <a:r>
              <a:rPr lang="en-GB" sz="1200" b="0" strike="noStrike" spc="-1" dirty="0" err="1">
                <a:latin typeface="Arial"/>
              </a:rPr>
              <a:t>ataloss</a:t>
            </a:r>
            <a:r>
              <a:rPr lang="en-GB" sz="1200" b="0" strike="noStrike" spc="-1" dirty="0">
                <a:latin typeface="Arial"/>
              </a:rPr>
              <a:t> main exception is that is run by people who have been bereaved for the bereaved ...and they organised National Grief Awareness week ..lots of information and resources…</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5</a:t>
            </a:fld>
            <a:endParaRPr lang="en-GB"/>
          </a:p>
        </p:txBody>
      </p:sp>
    </p:spTree>
    <p:extLst>
      <p:ext uri="{BB962C8B-B14F-4D97-AF65-F5344CB8AC3E}">
        <p14:creationId xmlns:p14="http://schemas.microsoft.com/office/powerpoint/2010/main" val="268102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This is a very time specific charity …sudden unexpected death….particularly difficult, they and you might need extra support.</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6</a:t>
            </a:fld>
            <a:endParaRPr lang="en-GB"/>
          </a:p>
        </p:txBody>
      </p:sp>
    </p:spTree>
    <p:extLst>
      <p:ext uri="{BB962C8B-B14F-4D97-AF65-F5344CB8AC3E}">
        <p14:creationId xmlns:p14="http://schemas.microsoft.com/office/powerpoint/2010/main" val="166985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So if you are thinking what can we do, where do we start…….I think you would agree particularly here in the west we do live in a death defying society….so</a:t>
            </a:r>
          </a:p>
          <a:p>
            <a:pPr marL="216000" indent="-210240">
              <a:lnSpc>
                <a:spcPct val="100000"/>
              </a:lnSpc>
            </a:pPr>
            <a:r>
              <a:rPr lang="en-GB" sz="1200" b="0" strike="noStrike" spc="-1" dirty="0">
                <a:latin typeface="Arial"/>
              </a:rPr>
              <a:t>how  could make death and dying less of a taboo subject?</a:t>
            </a:r>
          </a:p>
          <a:p>
            <a:pPr marL="216000" indent="-210240">
              <a:lnSpc>
                <a:spcPct val="100000"/>
              </a:lnSpc>
            </a:pPr>
            <a:endParaRPr lang="en-GB" sz="1200" b="0" strike="noStrike" spc="-1" dirty="0">
              <a:latin typeface="Arial"/>
            </a:endParaRPr>
          </a:p>
          <a:p>
            <a:pPr marL="216000" indent="-210240">
              <a:lnSpc>
                <a:spcPct val="100000"/>
              </a:lnSpc>
            </a:pPr>
            <a:r>
              <a:rPr lang="en-GB" sz="1200" b="0" strike="noStrike" spc="-1" dirty="0">
                <a:latin typeface="Arial"/>
              </a:rPr>
              <a:t>Its a challenging issue but we all  need to become better at talking about </a:t>
            </a:r>
            <a:r>
              <a:rPr lang="en-GB" sz="1200" b="0" strike="noStrike" spc="-1" dirty="0" err="1">
                <a:latin typeface="Arial"/>
              </a:rPr>
              <a:t>grief,..one</a:t>
            </a:r>
            <a:r>
              <a:rPr lang="en-GB" sz="1200" b="0" strike="noStrike" spc="-1" dirty="0">
                <a:latin typeface="Arial"/>
              </a:rPr>
              <a:t> way you could do this is by holding a death cafe.</a:t>
            </a:r>
          </a:p>
        </p:txBody>
      </p:sp>
      <p:sp>
        <p:nvSpPr>
          <p:cNvPr id="4" name="Slide Number Placeholder 3"/>
          <p:cNvSpPr>
            <a:spLocks noGrp="1"/>
          </p:cNvSpPr>
          <p:nvPr>
            <p:ph type="sldNum" sz="quarter" idx="5"/>
          </p:nvPr>
        </p:nvSpPr>
        <p:spPr/>
        <p:txBody>
          <a:bodyPr/>
          <a:lstStyle/>
          <a:p>
            <a:fld id="{8C309026-904C-45EC-B877-840977102DF1}" type="slidenum">
              <a:rPr lang="en-GB" smtClean="0"/>
              <a:t>7</a:t>
            </a:fld>
            <a:endParaRPr lang="en-GB"/>
          </a:p>
        </p:txBody>
      </p:sp>
    </p:spTree>
    <p:extLst>
      <p:ext uri="{BB962C8B-B14F-4D97-AF65-F5344CB8AC3E}">
        <p14:creationId xmlns:p14="http://schemas.microsoft.com/office/powerpoint/2010/main" val="146184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8</a:t>
            </a:fld>
            <a:endParaRPr lang="en-GB"/>
          </a:p>
        </p:txBody>
      </p:sp>
    </p:spTree>
    <p:extLst>
      <p:ext uri="{BB962C8B-B14F-4D97-AF65-F5344CB8AC3E}">
        <p14:creationId xmlns:p14="http://schemas.microsoft.com/office/powerpoint/2010/main" val="277665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16000" indent="-210240">
              <a:lnSpc>
                <a:spcPct val="100000"/>
              </a:lnSpc>
            </a:pPr>
            <a:r>
              <a:rPr lang="en-GB" sz="1200" b="0" strike="noStrike" spc="-1" dirty="0">
                <a:latin typeface="Arial"/>
              </a:rPr>
              <a:t>Another idea might be to start a Grief support </a:t>
            </a:r>
            <a:r>
              <a:rPr lang="en-GB" sz="1200" b="0" strike="noStrike" spc="-1" dirty="0" err="1">
                <a:latin typeface="Arial"/>
              </a:rPr>
              <a:t>Group,its</a:t>
            </a:r>
            <a:r>
              <a:rPr lang="en-GB" sz="1200" b="0" strike="noStrike" spc="-1" dirty="0">
                <a:latin typeface="Arial"/>
              </a:rPr>
              <a:t> so helpful for folks to know that they are not alone, not going mad, and just being able to others hare similar experiences and be in a place with others who understand can be so precious.</a:t>
            </a:r>
          </a:p>
          <a:p>
            <a:pPr marL="216000" indent="-210240">
              <a:lnSpc>
                <a:spcPct val="100000"/>
              </a:lnSpc>
            </a:pPr>
            <a:endParaRPr lang="en-GB" sz="1200" b="0" strike="noStrike" spc="-1" dirty="0">
              <a:latin typeface="Arial"/>
            </a:endParaRPr>
          </a:p>
          <a:p>
            <a:pPr marL="216000" indent="-210240">
              <a:lnSpc>
                <a:spcPct val="100000"/>
              </a:lnSpc>
            </a:pPr>
            <a:r>
              <a:rPr lang="en-GB" sz="1050" b="0" strike="noStrike" spc="-1" dirty="0">
                <a:latin typeface="Arial"/>
              </a:rPr>
              <a:t>Loss and hope lot of good ideas, and they also have a lot of resources for supporting young people ..who often get overlooked as not children or adults…</a:t>
            </a:r>
          </a:p>
          <a:p>
            <a:pPr marL="200160" indent="-197280">
              <a:lnSpc>
                <a:spcPct val="100000"/>
              </a:lnSpc>
            </a:pPr>
            <a:endParaRPr lang="en-GB" sz="1200" b="0" strike="noStrike" spc="-1" dirty="0">
              <a:latin typeface="Arial"/>
            </a:endParaRPr>
          </a:p>
        </p:txBody>
      </p:sp>
      <p:sp>
        <p:nvSpPr>
          <p:cNvPr id="4" name="Slide Number Placeholder 3"/>
          <p:cNvSpPr>
            <a:spLocks noGrp="1"/>
          </p:cNvSpPr>
          <p:nvPr>
            <p:ph type="sldNum" sz="quarter" idx="5"/>
          </p:nvPr>
        </p:nvSpPr>
        <p:spPr/>
        <p:txBody>
          <a:bodyPr/>
          <a:lstStyle/>
          <a:p>
            <a:fld id="{8C309026-904C-45EC-B877-840977102DF1}" type="slidenum">
              <a:rPr lang="en-GB" smtClean="0"/>
              <a:t>9</a:t>
            </a:fld>
            <a:endParaRPr lang="en-GB"/>
          </a:p>
        </p:txBody>
      </p:sp>
    </p:spTree>
    <p:extLst>
      <p:ext uri="{BB962C8B-B14F-4D97-AF65-F5344CB8AC3E}">
        <p14:creationId xmlns:p14="http://schemas.microsoft.com/office/powerpoint/2010/main" val="243776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91110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38769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6045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628E5-1A24-43C2-9D13-F4A2817DD70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52732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628E5-1A24-43C2-9D13-F4A2817DD708}"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44168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2628E5-1A24-43C2-9D13-F4A2817DD70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03517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628E5-1A24-43C2-9D13-F4A2817DD708}"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48255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2628E5-1A24-43C2-9D13-F4A2817DD708}"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31438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628E5-1A24-43C2-9D13-F4A2817DD708}"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208432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628E5-1A24-43C2-9D13-F4A2817DD70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32554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628E5-1A24-43C2-9D13-F4A2817DD708}"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388EB-1CD0-4002-8D0E-A8E140F1A361}" type="slidenum">
              <a:rPr lang="en-GB" smtClean="0"/>
              <a:t>‹#›</a:t>
            </a:fld>
            <a:endParaRPr lang="en-GB"/>
          </a:p>
        </p:txBody>
      </p:sp>
    </p:spTree>
    <p:extLst>
      <p:ext uri="{BB962C8B-B14F-4D97-AF65-F5344CB8AC3E}">
        <p14:creationId xmlns:p14="http://schemas.microsoft.com/office/powerpoint/2010/main" val="71097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628E5-1A24-43C2-9D13-F4A2817DD708}" type="datetimeFigureOut">
              <a:rPr lang="en-GB" smtClean="0"/>
              <a:t>09/03/2021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88EB-1CD0-4002-8D0E-A8E140F1A361}" type="slidenum">
              <a:rPr lang="en-GB" smtClean="0"/>
              <a:t>‹#›</a:t>
            </a:fld>
            <a:endParaRPr lang="en-GB"/>
          </a:p>
        </p:txBody>
      </p:sp>
    </p:spTree>
    <p:extLst>
      <p:ext uri="{BB962C8B-B14F-4D97-AF65-F5344CB8AC3E}">
        <p14:creationId xmlns:p14="http://schemas.microsoft.com/office/powerpoint/2010/main" val="2200689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wBXzi8JzlOE" TargetMode="External"/><Relationship Id="rId5" Type="http://schemas.openxmlformats.org/officeDocument/2006/relationships/image" Target="../media/image11.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4TkF8IMlvnI" TargetMode="External"/><Relationship Id="rId5" Type="http://schemas.openxmlformats.org/officeDocument/2006/relationships/image" Target="../media/image13.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sanctuarymentalhealth.org/uk/" TargetMode="External"/><Relationship Id="rId5" Type="http://schemas.openxmlformats.org/officeDocument/2006/relationships/image" Target="../media/image14.png"/><Relationship Id="rId4" Type="http://schemas.openxmlformats.org/officeDocument/2006/relationships/hyperlink" Target="https://vimeo.com/414817836/9cb92669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4dHcTyNhHRo"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sueryder.org/online-bereavement-counselling"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thegoodgrieftrust.org/"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4" name="CustomShape 4">
            <a:extLst>
              <a:ext uri="{FF2B5EF4-FFF2-40B4-BE49-F238E27FC236}">
                <a16:creationId xmlns:a16="http://schemas.microsoft.com/office/drawing/2014/main" id="{737964BC-36D0-40BA-BCDD-BBE0E6936DD5}"/>
              </a:ext>
            </a:extLst>
          </p:cNvPr>
          <p:cNvSpPr/>
          <p:nvPr/>
        </p:nvSpPr>
        <p:spPr>
          <a:xfrm>
            <a:off x="149760" y="344885"/>
            <a:ext cx="8844480" cy="570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4000" b="1" strike="noStrike" spc="-1" dirty="0">
                <a:solidFill>
                  <a:srgbClr val="000000"/>
                </a:solidFill>
                <a:latin typeface="Calibri"/>
                <a:ea typeface="DejaVu Sans"/>
              </a:rPr>
              <a:t> </a:t>
            </a:r>
            <a:endParaRPr lang="en-GB" sz="4000" b="0" strike="noStrike" spc="-1" dirty="0">
              <a:latin typeface="Arial"/>
            </a:endParaRPr>
          </a:p>
          <a:p>
            <a:pPr>
              <a:lnSpc>
                <a:spcPct val="100000"/>
              </a:lnSpc>
            </a:pPr>
            <a:endParaRPr lang="en-GB" sz="4000" b="0" strike="noStrike" spc="-1" dirty="0">
              <a:latin typeface="Arial"/>
            </a:endParaRPr>
          </a:p>
          <a:p>
            <a:pPr>
              <a:lnSpc>
                <a:spcPct val="100000"/>
              </a:lnSpc>
            </a:pP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Welcome Back! </a:t>
            </a: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Now Part 2...</a:t>
            </a:r>
            <a:endParaRPr lang="en-GB" sz="4000" b="0" strike="noStrike" spc="-1" dirty="0">
              <a:latin typeface="Arial"/>
            </a:endParaRPr>
          </a:p>
        </p:txBody>
      </p:sp>
    </p:spTree>
    <p:extLst>
      <p:ext uri="{BB962C8B-B14F-4D97-AF65-F5344CB8AC3E}">
        <p14:creationId xmlns:p14="http://schemas.microsoft.com/office/powerpoint/2010/main" val="10126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2">
            <a:extLst>
              <a:ext uri="{FF2B5EF4-FFF2-40B4-BE49-F238E27FC236}">
                <a16:creationId xmlns:a16="http://schemas.microsoft.com/office/drawing/2014/main" id="{FE1C0119-AE90-45AA-9B4D-472182F26273}"/>
              </a:ext>
            </a:extLst>
          </p:cNvPr>
          <p:cNvSpPr/>
          <p:nvPr/>
        </p:nvSpPr>
        <p:spPr>
          <a:xfrm>
            <a:off x="504000" y="2448000"/>
            <a:ext cx="9060120" cy="4372920"/>
          </a:xfrm>
          <a:prstGeom prst="rect">
            <a:avLst/>
          </a:prstGeom>
          <a:noFill/>
          <a:ln>
            <a:noFill/>
          </a:ln>
        </p:spPr>
        <p:style>
          <a:lnRef idx="0">
            <a:scrgbClr r="0" g="0" b="0"/>
          </a:lnRef>
          <a:fillRef idx="0">
            <a:scrgbClr r="0" g="0" b="0"/>
          </a:fillRef>
          <a:effectRef idx="0">
            <a:scrgbClr r="0" g="0" b="0"/>
          </a:effectRef>
          <a:fontRef idx="minor"/>
        </p:style>
        <p:txBody>
          <a:bodyPr/>
          <a:lstStyle/>
          <a:p>
            <a:r>
              <a:rPr lang="en-GB" dirty="0"/>
              <a:t>Interview with someone already running a grief support group…what they do…</a:t>
            </a:r>
          </a:p>
        </p:txBody>
      </p:sp>
    </p:spTree>
    <p:extLst>
      <p:ext uri="{BB962C8B-B14F-4D97-AF65-F5344CB8AC3E}">
        <p14:creationId xmlns:p14="http://schemas.microsoft.com/office/powerpoint/2010/main" val="341362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Online Media 1" title="The Bereavement Journey">
            <a:hlinkClick r:id="" action="ppaction://media"/>
            <a:extLst>
              <a:ext uri="{FF2B5EF4-FFF2-40B4-BE49-F238E27FC236}">
                <a16:creationId xmlns:a16="http://schemas.microsoft.com/office/drawing/2014/main" id="{F40F6E48-878F-4C11-BE89-5BB7AD66D598}"/>
              </a:ext>
            </a:extLst>
          </p:cNvPr>
          <p:cNvPicPr>
            <a:picLocks noRot="1" noChangeAspect="1"/>
          </p:cNvPicPr>
          <p:nvPr>
            <a:videoFile r:link="rId1"/>
          </p:nvPr>
        </p:nvPicPr>
        <p:blipFill>
          <a:blip r:embed="rId5"/>
          <a:stretch>
            <a:fillRect/>
          </a:stretch>
        </p:blipFill>
        <p:spPr>
          <a:xfrm>
            <a:off x="1082489" y="443856"/>
            <a:ext cx="6979021" cy="4896467"/>
          </a:xfrm>
          <a:prstGeom prst="rect">
            <a:avLst/>
          </a:prstGeom>
        </p:spPr>
      </p:pic>
    </p:spTree>
    <p:extLst>
      <p:ext uri="{BB962C8B-B14F-4D97-AF65-F5344CB8AC3E}">
        <p14:creationId xmlns:p14="http://schemas.microsoft.com/office/powerpoint/2010/main" val="89135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5">
            <a:extLst>
              <a:ext uri="{FF2B5EF4-FFF2-40B4-BE49-F238E27FC236}">
                <a16:creationId xmlns:a16="http://schemas.microsoft.com/office/drawing/2014/main" id="{6DE849E2-0FF5-46A4-8815-1139858DA891}"/>
              </a:ext>
            </a:extLst>
          </p:cNvPr>
          <p:cNvSpPr/>
          <p:nvPr/>
        </p:nvSpPr>
        <p:spPr>
          <a:xfrm>
            <a:off x="1086312" y="-80332"/>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endParaRPr lang="en-GB" sz="4000" b="0" strike="noStrike" spc="-1" dirty="0">
              <a:latin typeface="Arial"/>
            </a:endParaRPr>
          </a:p>
          <a:p>
            <a:pPr>
              <a:lnSpc>
                <a:spcPct val="150000"/>
              </a:lnSpc>
            </a:pPr>
            <a:r>
              <a:rPr lang="en-GB" sz="2800" b="0" strike="noStrike" spc="-1" dirty="0">
                <a:solidFill>
                  <a:srgbClr val="000000"/>
                </a:solidFill>
                <a:latin typeface="Arial"/>
                <a:ea typeface="DejaVu Sans"/>
              </a:rPr>
              <a:t>• 	Don’t over spiritualise grief</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pic>
        <p:nvPicPr>
          <p:cNvPr id="4" name="Picture 3">
            <a:extLst>
              <a:ext uri="{FF2B5EF4-FFF2-40B4-BE49-F238E27FC236}">
                <a16:creationId xmlns:a16="http://schemas.microsoft.com/office/drawing/2014/main" id="{BB5F50DD-C50A-4F2D-A45E-F157DD1BDE76}"/>
              </a:ext>
            </a:extLst>
          </p:cNvPr>
          <p:cNvPicPr/>
          <p:nvPr/>
        </p:nvPicPr>
        <p:blipFill>
          <a:blip r:embed="rId4"/>
          <a:stretch/>
        </p:blipFill>
        <p:spPr>
          <a:xfrm>
            <a:off x="2008132" y="1371977"/>
            <a:ext cx="5127735" cy="4114046"/>
          </a:xfrm>
          <a:prstGeom prst="rect">
            <a:avLst/>
          </a:prstGeom>
          <a:ln>
            <a:noFill/>
          </a:ln>
        </p:spPr>
      </p:pic>
    </p:spTree>
    <p:extLst>
      <p:ext uri="{BB962C8B-B14F-4D97-AF65-F5344CB8AC3E}">
        <p14:creationId xmlns:p14="http://schemas.microsoft.com/office/powerpoint/2010/main" val="76483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5">
            <a:extLst>
              <a:ext uri="{FF2B5EF4-FFF2-40B4-BE49-F238E27FC236}">
                <a16:creationId xmlns:a16="http://schemas.microsoft.com/office/drawing/2014/main" id="{768B904A-FB1D-48F5-A40A-F75B5C1260AF}"/>
              </a:ext>
            </a:extLst>
          </p:cNvPr>
          <p:cNvSpPr/>
          <p:nvPr/>
        </p:nvSpPr>
        <p:spPr>
          <a:xfrm>
            <a:off x="648000" y="-72000"/>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endParaRPr lang="en-GB" sz="4000" b="0" strike="noStrike" spc="-1" dirty="0">
              <a:latin typeface="Arial"/>
            </a:endParaRPr>
          </a:p>
          <a:p>
            <a:pPr>
              <a:lnSpc>
                <a:spcPct val="150000"/>
              </a:lnSpc>
            </a:pPr>
            <a:endParaRPr lang="en-GB" sz="4000" b="0" strike="noStrike" spc="-1" dirty="0">
              <a:latin typeface="Arial"/>
            </a:endParaRPr>
          </a:p>
          <a:p>
            <a:pPr>
              <a:lnSpc>
                <a:spcPct val="150000"/>
              </a:lnSpc>
            </a:pPr>
            <a:endParaRPr lang="en-GB" sz="4000" b="0" strike="noStrike" spc="-1" dirty="0">
              <a:latin typeface="Arial"/>
            </a:endParaRPr>
          </a:p>
          <a:p>
            <a:pPr>
              <a:lnSpc>
                <a:spcPct val="150000"/>
              </a:lnSpc>
            </a:pPr>
            <a:endParaRPr lang="en-GB" sz="4000" b="0" strike="noStrike" spc="-1" dirty="0">
              <a:latin typeface="Arial"/>
            </a:endParaRPr>
          </a:p>
          <a:p>
            <a:pPr marL="216000" indent="-213840">
              <a:lnSpc>
                <a:spcPct val="150000"/>
              </a:lnSpc>
              <a:buClr>
                <a:srgbClr val="000000"/>
              </a:buClr>
              <a:buFont typeface="Wingdings" charset="2"/>
              <a:buChar char=""/>
            </a:pPr>
            <a:r>
              <a:rPr lang="en-GB" sz="1500" b="0" strike="noStrike" spc="-1" dirty="0">
                <a:solidFill>
                  <a:srgbClr val="000000"/>
                </a:solidFill>
                <a:latin typeface="Arial"/>
                <a:ea typeface="DejaVu Sans"/>
              </a:rPr>
              <a:t>     </a:t>
            </a:r>
            <a:r>
              <a:rPr lang="en-GB" sz="2800" b="0" strike="noStrike" spc="-1" dirty="0">
                <a:solidFill>
                  <a:srgbClr val="000000"/>
                </a:solidFill>
                <a:latin typeface="Arial"/>
                <a:ea typeface="DejaVu Sans"/>
              </a:rPr>
              <a:t>Train Facilitators</a:t>
            </a:r>
            <a:endParaRPr lang="en-GB" sz="2800" b="0" strike="noStrike" spc="-1" dirty="0">
              <a:latin typeface="Arial"/>
            </a:endParaRPr>
          </a:p>
          <a:p>
            <a:pPr>
              <a:lnSpc>
                <a:spcPct val="150000"/>
              </a:lnSpc>
            </a:pPr>
            <a:r>
              <a:rPr lang="en-GB" sz="2800" b="0" strike="noStrike" spc="-1" dirty="0">
                <a:solidFill>
                  <a:srgbClr val="000000"/>
                </a:solidFill>
                <a:latin typeface="Arial"/>
                <a:ea typeface="DejaVu Sans"/>
              </a:rPr>
              <a:t> </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spTree>
    <p:extLst>
      <p:ext uri="{BB962C8B-B14F-4D97-AF65-F5344CB8AC3E}">
        <p14:creationId xmlns:p14="http://schemas.microsoft.com/office/powerpoint/2010/main" val="146752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Online Media 1" title="Bereavement Care Awareness">
            <a:hlinkClick r:id="" action="ppaction://media"/>
            <a:extLst>
              <a:ext uri="{FF2B5EF4-FFF2-40B4-BE49-F238E27FC236}">
                <a16:creationId xmlns:a16="http://schemas.microsoft.com/office/drawing/2014/main" id="{2CA0CD0D-0F55-49E1-B4AF-679DFD2B6B40}"/>
              </a:ext>
            </a:extLst>
          </p:cNvPr>
          <p:cNvPicPr>
            <a:picLocks noRot="1" noChangeAspect="1"/>
          </p:cNvPicPr>
          <p:nvPr>
            <a:videoFile r:link="rId1"/>
          </p:nvPr>
        </p:nvPicPr>
        <p:blipFill>
          <a:blip r:embed="rId5"/>
          <a:stretch>
            <a:fillRect/>
          </a:stretch>
        </p:blipFill>
        <p:spPr>
          <a:xfrm>
            <a:off x="1299820" y="539436"/>
            <a:ext cx="6544360" cy="4796651"/>
          </a:xfrm>
          <a:prstGeom prst="rect">
            <a:avLst/>
          </a:prstGeom>
        </p:spPr>
      </p:pic>
    </p:spTree>
    <p:extLst>
      <p:ext uri="{BB962C8B-B14F-4D97-AF65-F5344CB8AC3E}">
        <p14:creationId xmlns:p14="http://schemas.microsoft.com/office/powerpoint/2010/main" val="419479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A51F7591-B28B-4A99-9975-A7FFED92F061}"/>
              </a:ext>
            </a:extLst>
          </p:cNvPr>
          <p:cNvSpPr/>
          <p:nvPr/>
        </p:nvSpPr>
        <p:spPr>
          <a:xfrm>
            <a:off x="659520" y="357864"/>
            <a:ext cx="7916040" cy="4603680"/>
          </a:xfrm>
          <a:prstGeom prst="rect">
            <a:avLst/>
          </a:prstGeom>
          <a:ln/>
          <a:effectLst>
            <a:outerShdw blurRad="50800" dist="37674" dir="8100000" algn="tr" rotWithShape="0">
              <a:srgbClr val="000000">
                <a:alpha val="40000"/>
              </a:srgbClr>
            </a:outerShdw>
          </a:effectLst>
        </p:spPr>
        <p:style>
          <a:lnRef idx="2">
            <a:schemeClr val="accent6"/>
          </a:lnRef>
          <a:fillRef idx="1">
            <a:schemeClr val="lt1"/>
          </a:fillRef>
          <a:effectRef idx="0">
            <a:schemeClr val="accent6"/>
          </a:effectRef>
          <a:fontRef idx="minor"/>
        </p:style>
      </p:sp>
      <p:sp>
        <p:nvSpPr>
          <p:cNvPr id="4" name="CustomShape 2">
            <a:extLst>
              <a:ext uri="{FF2B5EF4-FFF2-40B4-BE49-F238E27FC236}">
                <a16:creationId xmlns:a16="http://schemas.microsoft.com/office/drawing/2014/main" id="{806C6489-4088-4A11-B10C-2466AA2BAF6B}"/>
              </a:ext>
            </a:extLst>
          </p:cNvPr>
          <p:cNvSpPr/>
          <p:nvPr/>
        </p:nvSpPr>
        <p:spPr>
          <a:xfrm>
            <a:off x="-60480" y="428424"/>
            <a:ext cx="9060120" cy="1250280"/>
          </a:xfrm>
          <a:prstGeom prst="rect">
            <a:avLst/>
          </a:prstGeom>
          <a:noFill/>
          <a:ln>
            <a:noFill/>
          </a:ln>
        </p:spPr>
        <p:style>
          <a:lnRef idx="0">
            <a:scrgbClr r="0" g="0" b="0"/>
          </a:lnRef>
          <a:fillRef idx="0">
            <a:scrgbClr r="0" g="0" b="0"/>
          </a:fillRef>
          <a:effectRef idx="0">
            <a:scrgbClr r="0" g="0" b="0"/>
          </a:effectRef>
          <a:fontRef idx="minor"/>
        </p:style>
      </p:sp>
      <p:sp>
        <p:nvSpPr>
          <p:cNvPr id="6" name="CustomShape 3">
            <a:extLst>
              <a:ext uri="{FF2B5EF4-FFF2-40B4-BE49-F238E27FC236}">
                <a16:creationId xmlns:a16="http://schemas.microsoft.com/office/drawing/2014/main" id="{45DAB444-3A7F-4F64-A415-3F3D6D643B67}"/>
              </a:ext>
            </a:extLst>
          </p:cNvPr>
          <p:cNvSpPr/>
          <p:nvPr/>
        </p:nvSpPr>
        <p:spPr>
          <a:xfrm>
            <a:off x="83520" y="1834224"/>
            <a:ext cx="9060120" cy="4372920"/>
          </a:xfrm>
          <a:prstGeom prst="rect">
            <a:avLst/>
          </a:prstGeom>
          <a:noFill/>
          <a:ln>
            <a:noFill/>
          </a:ln>
        </p:spPr>
        <p:style>
          <a:lnRef idx="0">
            <a:scrgbClr r="0" g="0" b="0"/>
          </a:lnRef>
          <a:fillRef idx="0">
            <a:scrgbClr r="0" g="0" b="0"/>
          </a:fillRef>
          <a:effectRef idx="0">
            <a:scrgbClr r="0" g="0" b="0"/>
          </a:effectRef>
          <a:fontRef idx="minor"/>
        </p:style>
      </p:sp>
      <p:sp>
        <p:nvSpPr>
          <p:cNvPr id="7" name="CustomShape 5">
            <a:extLst>
              <a:ext uri="{FF2B5EF4-FFF2-40B4-BE49-F238E27FC236}">
                <a16:creationId xmlns:a16="http://schemas.microsoft.com/office/drawing/2014/main" id="{19C5ECED-2D3E-490C-94A1-C6DD23E19F31}"/>
              </a:ext>
            </a:extLst>
          </p:cNvPr>
          <p:cNvSpPr/>
          <p:nvPr/>
        </p:nvSpPr>
        <p:spPr>
          <a:xfrm>
            <a:off x="83880" y="1834584"/>
            <a:ext cx="9060120" cy="4372920"/>
          </a:xfrm>
          <a:prstGeom prst="rect">
            <a:avLst/>
          </a:prstGeom>
          <a:noFill/>
          <a:ln>
            <a:noFill/>
          </a:ln>
        </p:spPr>
        <p:style>
          <a:lnRef idx="0">
            <a:scrgbClr r="0" g="0" b="0"/>
          </a:lnRef>
          <a:fillRef idx="0">
            <a:scrgbClr r="0" g="0" b="0"/>
          </a:fillRef>
          <a:effectRef idx="0">
            <a:scrgbClr r="0" g="0" b="0"/>
          </a:effectRef>
          <a:fontRef idx="minor"/>
        </p:style>
      </p:sp>
      <p:sp>
        <p:nvSpPr>
          <p:cNvPr id="8" name="CustomShape 6">
            <a:extLst>
              <a:ext uri="{FF2B5EF4-FFF2-40B4-BE49-F238E27FC236}">
                <a16:creationId xmlns:a16="http://schemas.microsoft.com/office/drawing/2014/main" id="{AF1E6636-9205-48DC-8253-3324E08DAC7D}"/>
              </a:ext>
            </a:extLst>
          </p:cNvPr>
          <p:cNvSpPr/>
          <p:nvPr/>
        </p:nvSpPr>
        <p:spPr>
          <a:xfrm>
            <a:off x="443520" y="2266224"/>
            <a:ext cx="4466880" cy="335160"/>
          </a:xfrm>
          <a:prstGeom prst="rect">
            <a:avLst/>
          </a:prstGeom>
          <a:noFill/>
          <a:ln>
            <a:noFill/>
          </a:ln>
        </p:spPr>
        <p:style>
          <a:lnRef idx="0">
            <a:scrgbClr r="0" g="0" b="0"/>
          </a:lnRef>
          <a:fillRef idx="0">
            <a:scrgbClr r="0" g="0" b="0"/>
          </a:fillRef>
          <a:effectRef idx="0">
            <a:scrgbClr r="0" g="0" b="0"/>
          </a:effectRef>
          <a:fontRef idx="minor"/>
        </p:style>
      </p:sp>
      <p:sp>
        <p:nvSpPr>
          <p:cNvPr id="9" name="CustomShape 7">
            <a:extLst>
              <a:ext uri="{FF2B5EF4-FFF2-40B4-BE49-F238E27FC236}">
                <a16:creationId xmlns:a16="http://schemas.microsoft.com/office/drawing/2014/main" id="{75FAED74-CE2A-4BF8-939A-197EEA726445}"/>
              </a:ext>
            </a:extLst>
          </p:cNvPr>
          <p:cNvSpPr/>
          <p:nvPr/>
        </p:nvSpPr>
        <p:spPr>
          <a:xfrm>
            <a:off x="2675520" y="5326224"/>
            <a:ext cx="3739680" cy="42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400" b="0" u="sng" strike="noStrike" spc="-1">
                <a:solidFill>
                  <a:srgbClr val="0000FF"/>
                </a:solidFill>
                <a:uFillTx/>
                <a:latin typeface="Arial"/>
                <a:ea typeface="DejaVu Sans"/>
                <a:hlinkClick r:id="rId4"/>
              </a:rPr>
              <a:t>https://vimeo.com/414817836/9cb92669ca</a:t>
            </a:r>
            <a:endParaRPr lang="en-GB" sz="1400" b="0" strike="noStrike" spc="-1">
              <a:latin typeface="Arial"/>
            </a:endParaRPr>
          </a:p>
        </p:txBody>
      </p:sp>
      <p:sp>
        <p:nvSpPr>
          <p:cNvPr id="10" name="CustomShape 8">
            <a:extLst>
              <a:ext uri="{FF2B5EF4-FFF2-40B4-BE49-F238E27FC236}">
                <a16:creationId xmlns:a16="http://schemas.microsoft.com/office/drawing/2014/main" id="{361419DD-140B-4D16-BF83-A80946EF26EC}"/>
              </a:ext>
            </a:extLst>
          </p:cNvPr>
          <p:cNvSpPr/>
          <p:nvPr/>
        </p:nvSpPr>
        <p:spPr>
          <a:xfrm>
            <a:off x="768600" y="4390224"/>
            <a:ext cx="77601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GB" sz="1800" b="1" strike="noStrike" spc="-1" dirty="0">
                <a:solidFill>
                  <a:srgbClr val="000000"/>
                </a:solidFill>
                <a:latin typeface="Arial"/>
                <a:ea typeface="DejaVu Sans"/>
              </a:rPr>
              <a:t>Faith, Grief, and COVID-19: A Conversation – Sanctuary Mental Health</a:t>
            </a:r>
            <a:endParaRPr lang="en-GB" sz="1800" b="0" strike="noStrike" spc="-1" dirty="0">
              <a:latin typeface="Arial"/>
            </a:endParaRPr>
          </a:p>
        </p:txBody>
      </p:sp>
      <p:pic>
        <p:nvPicPr>
          <p:cNvPr id="11" name="Picture 11" descr="Screenshot_2020-08-18 Faith, Grief, and COVID-19 A Conversation.png">
            <a:extLst>
              <a:ext uri="{FF2B5EF4-FFF2-40B4-BE49-F238E27FC236}">
                <a16:creationId xmlns:a16="http://schemas.microsoft.com/office/drawing/2014/main" id="{1F0A3071-F433-431F-8587-F7A7AFCDA730}"/>
              </a:ext>
            </a:extLst>
          </p:cNvPr>
          <p:cNvPicPr/>
          <p:nvPr/>
        </p:nvPicPr>
        <p:blipFill>
          <a:blip r:embed="rId5"/>
          <a:stretch/>
        </p:blipFill>
        <p:spPr>
          <a:xfrm>
            <a:off x="1307520" y="573864"/>
            <a:ext cx="6652080" cy="3739680"/>
          </a:xfrm>
          <a:prstGeom prst="rect">
            <a:avLst/>
          </a:prstGeom>
          <a:ln>
            <a:noFill/>
          </a:ln>
        </p:spPr>
      </p:pic>
      <p:sp>
        <p:nvSpPr>
          <p:cNvPr id="12" name="CustomShape 9">
            <a:extLst>
              <a:ext uri="{FF2B5EF4-FFF2-40B4-BE49-F238E27FC236}">
                <a16:creationId xmlns:a16="http://schemas.microsoft.com/office/drawing/2014/main" id="{E22FF337-FA31-410D-B07A-7054A178912F}"/>
              </a:ext>
            </a:extLst>
          </p:cNvPr>
          <p:cNvSpPr/>
          <p:nvPr/>
        </p:nvSpPr>
        <p:spPr>
          <a:xfrm>
            <a:off x="2196000" y="4966224"/>
            <a:ext cx="446832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1800" b="0" u="sng" strike="noStrike" spc="-1">
                <a:solidFill>
                  <a:srgbClr val="0000FF"/>
                </a:solidFill>
                <a:uFillTx/>
                <a:latin typeface="Arial"/>
                <a:ea typeface="DejaVu Sans"/>
                <a:hlinkClick r:id="rId6"/>
              </a:rPr>
              <a:t>https://www.sanctuarymentalhealth.org/uk/</a:t>
            </a:r>
            <a:endParaRPr lang="en-GB" sz="1800" b="0" strike="noStrike" spc="-1">
              <a:latin typeface="Arial"/>
            </a:endParaRPr>
          </a:p>
          <a:p>
            <a:pPr>
              <a:lnSpc>
                <a:spcPct val="100000"/>
              </a:lnSpc>
            </a:pPr>
            <a:endParaRPr lang="en-GB" sz="1800" b="0" strike="noStrike" spc="-1">
              <a:latin typeface="Arial"/>
            </a:endParaRPr>
          </a:p>
        </p:txBody>
      </p:sp>
    </p:spTree>
    <p:extLst>
      <p:ext uri="{BB962C8B-B14F-4D97-AF65-F5344CB8AC3E}">
        <p14:creationId xmlns:p14="http://schemas.microsoft.com/office/powerpoint/2010/main" val="226522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5">
            <a:extLst>
              <a:ext uri="{FF2B5EF4-FFF2-40B4-BE49-F238E27FC236}">
                <a16:creationId xmlns:a16="http://schemas.microsoft.com/office/drawing/2014/main" id="{76BFF2F8-B75C-4645-90FE-7D59149A42AF}"/>
              </a:ext>
            </a:extLst>
          </p:cNvPr>
          <p:cNvSpPr/>
          <p:nvPr/>
        </p:nvSpPr>
        <p:spPr>
          <a:xfrm>
            <a:off x="936000" y="720000"/>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endParaRPr lang="en-GB" sz="4000" b="0" strike="noStrike" spc="-1" dirty="0">
              <a:latin typeface="Arial"/>
            </a:endParaRPr>
          </a:p>
          <a:p>
            <a:pPr>
              <a:lnSpc>
                <a:spcPct val="150000"/>
              </a:lnSpc>
            </a:pPr>
            <a:r>
              <a:rPr lang="en-GB" sz="2800" b="0" strike="noStrike" spc="-1" dirty="0">
                <a:solidFill>
                  <a:srgbClr val="000000"/>
                </a:solidFill>
                <a:latin typeface="Arial"/>
                <a:ea typeface="DejaVu Sans"/>
              </a:rPr>
              <a:t>• 	Support for men  </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spTree>
    <p:extLst>
      <p:ext uri="{BB962C8B-B14F-4D97-AF65-F5344CB8AC3E}">
        <p14:creationId xmlns:p14="http://schemas.microsoft.com/office/powerpoint/2010/main" val="222386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5">
            <a:extLst>
              <a:ext uri="{FF2B5EF4-FFF2-40B4-BE49-F238E27FC236}">
                <a16:creationId xmlns:a16="http://schemas.microsoft.com/office/drawing/2014/main" id="{50CD52B7-6D2C-40A8-BB81-6D6F79D08951}"/>
              </a:ext>
            </a:extLst>
          </p:cNvPr>
          <p:cNvSpPr/>
          <p:nvPr/>
        </p:nvSpPr>
        <p:spPr>
          <a:xfrm>
            <a:off x="936000" y="720000"/>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endParaRPr lang="en-GB" sz="4000" b="0" strike="noStrike" spc="-1" dirty="0">
              <a:latin typeface="Arial"/>
            </a:endParaRPr>
          </a:p>
          <a:p>
            <a:pPr>
              <a:lnSpc>
                <a:spcPct val="150000"/>
              </a:lnSpc>
            </a:pPr>
            <a:r>
              <a:rPr lang="en-GB" sz="2800" spc="-1" dirty="0">
                <a:solidFill>
                  <a:srgbClr val="000000"/>
                </a:solidFill>
                <a:latin typeface="Arial"/>
              </a:rPr>
              <a:t>Example of group working just with men….men in sheds</a:t>
            </a:r>
          </a:p>
          <a:p>
            <a:pPr>
              <a:lnSpc>
                <a:spcPct val="150000"/>
              </a:lnSpc>
            </a:pPr>
            <a:r>
              <a:rPr lang="en-GB" sz="2800" b="0" strike="noStrike" spc="-1" dirty="0">
                <a:solidFill>
                  <a:srgbClr val="000000"/>
                </a:solidFill>
                <a:latin typeface="Arial"/>
              </a:rPr>
              <a:t>Gardening group</a:t>
            </a:r>
          </a:p>
          <a:p>
            <a:pPr>
              <a:lnSpc>
                <a:spcPct val="150000"/>
              </a:lnSpc>
            </a:pPr>
            <a:r>
              <a:rPr lang="en-GB" sz="2800" spc="-1" dirty="0">
                <a:solidFill>
                  <a:srgbClr val="000000"/>
                </a:solidFill>
                <a:latin typeface="Arial"/>
              </a:rPr>
              <a:t>Men and pies</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spTree>
    <p:extLst>
      <p:ext uri="{BB962C8B-B14F-4D97-AF65-F5344CB8AC3E}">
        <p14:creationId xmlns:p14="http://schemas.microsoft.com/office/powerpoint/2010/main" val="47051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1398B2-DD82-43A1-8A95-9A9EF604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667" y="1296128"/>
            <a:ext cx="7142333" cy="2518948"/>
          </a:xfrm>
          <a:prstGeom prst="rect">
            <a:avLst/>
          </a:prstGeom>
        </p:spPr>
      </p:pic>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3">
            <a:extLst>
              <a:ext uri="{FF2B5EF4-FFF2-40B4-BE49-F238E27FC236}">
                <a16:creationId xmlns:a16="http://schemas.microsoft.com/office/drawing/2014/main" id="{2899FA1A-D2E3-41EC-8183-0A05AB617D0D}"/>
              </a:ext>
            </a:extLst>
          </p:cNvPr>
          <p:cNvSpPr/>
          <p:nvPr/>
        </p:nvSpPr>
        <p:spPr>
          <a:xfrm>
            <a:off x="72000" y="3096000"/>
            <a:ext cx="10162080" cy="135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Arial"/>
                <a:ea typeface="DejaVu Sans"/>
              </a:rPr>
              <a:t> </a:t>
            </a:r>
            <a:endParaRPr lang="en-GB" sz="1800" b="0" strike="noStrike" spc="-1">
              <a:latin typeface="Arial"/>
            </a:endParaRPr>
          </a:p>
        </p:txBody>
      </p:sp>
      <p:sp>
        <p:nvSpPr>
          <p:cNvPr id="4" name="CustomShape 5">
            <a:extLst>
              <a:ext uri="{FF2B5EF4-FFF2-40B4-BE49-F238E27FC236}">
                <a16:creationId xmlns:a16="http://schemas.microsoft.com/office/drawing/2014/main" id="{75CCD18F-8BA0-4C23-9537-358CC7D0998B}"/>
              </a:ext>
            </a:extLst>
          </p:cNvPr>
          <p:cNvSpPr/>
          <p:nvPr/>
        </p:nvSpPr>
        <p:spPr>
          <a:xfrm>
            <a:off x="812880" y="111960"/>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r>
              <a:rPr lang="en-GB" sz="2800" b="0" strike="noStrike" spc="-1" dirty="0">
                <a:solidFill>
                  <a:srgbClr val="000000"/>
                </a:solidFill>
                <a:latin typeface="Arial"/>
                <a:ea typeface="DejaVu Sans"/>
              </a:rPr>
              <a:t>Support for young people </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pic>
        <p:nvPicPr>
          <p:cNvPr id="6" name="Picture 5">
            <a:extLst>
              <a:ext uri="{FF2B5EF4-FFF2-40B4-BE49-F238E27FC236}">
                <a16:creationId xmlns:a16="http://schemas.microsoft.com/office/drawing/2014/main" id="{0E373DB3-E7F9-46AD-A2B9-A787A18AA448}"/>
              </a:ext>
            </a:extLst>
          </p:cNvPr>
          <p:cNvPicPr/>
          <p:nvPr/>
        </p:nvPicPr>
        <p:blipFill>
          <a:blip r:embed="rId5"/>
          <a:stretch/>
        </p:blipFill>
        <p:spPr>
          <a:xfrm>
            <a:off x="435812" y="3159848"/>
            <a:ext cx="5617779" cy="2346558"/>
          </a:xfrm>
          <a:prstGeom prst="rect">
            <a:avLst/>
          </a:prstGeom>
          <a:ln>
            <a:noFill/>
          </a:ln>
        </p:spPr>
      </p:pic>
    </p:spTree>
    <p:extLst>
      <p:ext uri="{BB962C8B-B14F-4D97-AF65-F5344CB8AC3E}">
        <p14:creationId xmlns:p14="http://schemas.microsoft.com/office/powerpoint/2010/main" val="203755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DD6C6A60-87DA-4E46-9207-EAC45D3F8F96}"/>
              </a:ext>
            </a:extLst>
          </p:cNvPr>
          <p:cNvSpPr/>
          <p:nvPr/>
        </p:nvSpPr>
        <p:spPr>
          <a:xfrm>
            <a:off x="-123234" y="2867538"/>
            <a:ext cx="9480600" cy="1622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000" b="1" strike="noStrike" spc="-1" dirty="0">
                <a:solidFill>
                  <a:srgbClr val="000000"/>
                </a:solidFill>
                <a:latin typeface="Arial"/>
                <a:ea typeface="DejaVu Sans"/>
              </a:rPr>
              <a:t>Questions? </a:t>
            </a: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Thoughts?</a:t>
            </a: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Concerns?</a:t>
            </a:r>
            <a:endParaRPr lang="en-GB" sz="4000" b="0" strike="noStrike" spc="-1" dirty="0">
              <a:latin typeface="Arial"/>
            </a:endParaRPr>
          </a:p>
          <a:p>
            <a:pPr algn="ctr">
              <a:lnSpc>
                <a:spcPct val="100000"/>
              </a:lnSpc>
            </a:pPr>
            <a:endParaRPr lang="en-GB" sz="4000" b="0" strike="noStrike" spc="-1" dirty="0">
              <a:latin typeface="Arial"/>
            </a:endParaRPr>
          </a:p>
          <a:p>
            <a:pPr algn="ctr">
              <a:lnSpc>
                <a:spcPct val="100000"/>
              </a:lnSpc>
            </a:pPr>
            <a:endParaRPr lang="en-GB" sz="4000" b="0" strike="noStrike" spc="-1" dirty="0">
              <a:latin typeface="Arial"/>
            </a:endParaRPr>
          </a:p>
        </p:txBody>
      </p:sp>
    </p:spTree>
    <p:extLst>
      <p:ext uri="{BB962C8B-B14F-4D97-AF65-F5344CB8AC3E}">
        <p14:creationId xmlns:p14="http://schemas.microsoft.com/office/powerpoint/2010/main" val="276831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Online Media 2" title="Justin Welby and Ephraim Mirvis reflect on personal grief">
            <a:hlinkClick r:id="" action="ppaction://media"/>
            <a:extLst>
              <a:ext uri="{FF2B5EF4-FFF2-40B4-BE49-F238E27FC236}">
                <a16:creationId xmlns:a16="http://schemas.microsoft.com/office/drawing/2014/main" id="{34A5AE6A-692B-4F84-B47C-307430635522}"/>
              </a:ext>
            </a:extLst>
          </p:cNvPr>
          <p:cNvPicPr>
            <a:picLocks noRot="1" noChangeAspect="1"/>
          </p:cNvPicPr>
          <p:nvPr>
            <a:videoFile r:link="rId1"/>
          </p:nvPr>
        </p:nvPicPr>
        <p:blipFill>
          <a:blip r:embed="rId5"/>
          <a:stretch>
            <a:fillRect/>
          </a:stretch>
        </p:blipFill>
        <p:spPr>
          <a:xfrm>
            <a:off x="941968" y="214649"/>
            <a:ext cx="7260063" cy="5271751"/>
          </a:xfrm>
          <a:prstGeom prst="rect">
            <a:avLst/>
          </a:prstGeom>
        </p:spPr>
      </p:pic>
    </p:spTree>
    <p:extLst>
      <p:ext uri="{BB962C8B-B14F-4D97-AF65-F5344CB8AC3E}">
        <p14:creationId xmlns:p14="http://schemas.microsoft.com/office/powerpoint/2010/main" val="346989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002DBC85-148C-469B-BED9-B96F24284504}"/>
              </a:ext>
            </a:extLst>
          </p:cNvPr>
          <p:cNvSpPr/>
          <p:nvPr/>
        </p:nvSpPr>
        <p:spPr>
          <a:xfrm>
            <a:off x="0" y="2241237"/>
            <a:ext cx="9480600" cy="1622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000" b="1" strike="noStrike" spc="-1" dirty="0">
                <a:solidFill>
                  <a:srgbClr val="000000"/>
                </a:solidFill>
                <a:latin typeface="Arial"/>
                <a:ea typeface="DejaVu Sans"/>
              </a:rPr>
              <a:t>Great Resources</a:t>
            </a:r>
            <a:endParaRPr lang="en-GB" sz="4000" b="0" strike="noStrike" spc="-1" dirty="0">
              <a:latin typeface="Arial"/>
            </a:endParaRPr>
          </a:p>
        </p:txBody>
      </p:sp>
    </p:spTree>
    <p:extLst>
      <p:ext uri="{BB962C8B-B14F-4D97-AF65-F5344CB8AC3E}">
        <p14:creationId xmlns:p14="http://schemas.microsoft.com/office/powerpoint/2010/main" val="336179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366">
            <a:extLst>
              <a:ext uri="{FF2B5EF4-FFF2-40B4-BE49-F238E27FC236}">
                <a16:creationId xmlns:a16="http://schemas.microsoft.com/office/drawing/2014/main" id="{059FC1EB-2063-4623-A313-E5741981385A}"/>
              </a:ext>
            </a:extLst>
          </p:cNvPr>
          <p:cNvPicPr/>
          <p:nvPr/>
        </p:nvPicPr>
        <p:blipFill>
          <a:blip r:embed="rId4"/>
          <a:stretch/>
        </p:blipFill>
        <p:spPr>
          <a:xfrm>
            <a:off x="2845980" y="3510641"/>
            <a:ext cx="3148560" cy="1972800"/>
          </a:xfrm>
          <a:prstGeom prst="rect">
            <a:avLst/>
          </a:prstGeom>
          <a:ln>
            <a:noFill/>
          </a:ln>
        </p:spPr>
      </p:pic>
      <p:sp>
        <p:nvSpPr>
          <p:cNvPr id="4" name="CustomShape 1">
            <a:extLst>
              <a:ext uri="{FF2B5EF4-FFF2-40B4-BE49-F238E27FC236}">
                <a16:creationId xmlns:a16="http://schemas.microsoft.com/office/drawing/2014/main" id="{78E9A618-371A-4D6E-A5D3-7B15D7DDBCC7}"/>
              </a:ext>
            </a:extLst>
          </p:cNvPr>
          <p:cNvSpPr/>
          <p:nvPr/>
        </p:nvSpPr>
        <p:spPr>
          <a:xfrm>
            <a:off x="613980" y="421121"/>
            <a:ext cx="7916040" cy="99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a:solidFill>
                  <a:srgbClr val="000000"/>
                </a:solidFill>
                <a:latin typeface="Arial"/>
                <a:ea typeface="DejaVu Sans"/>
              </a:rPr>
              <a:t>For Older folk</a:t>
            </a:r>
            <a:endParaRPr lang="en-GB" sz="4000" b="0" strike="noStrike" spc="-1">
              <a:latin typeface="Arial"/>
            </a:endParaRPr>
          </a:p>
        </p:txBody>
      </p:sp>
      <p:sp>
        <p:nvSpPr>
          <p:cNvPr id="6" name="CustomShape 2">
            <a:extLst>
              <a:ext uri="{FF2B5EF4-FFF2-40B4-BE49-F238E27FC236}">
                <a16:creationId xmlns:a16="http://schemas.microsoft.com/office/drawing/2014/main" id="{6A342353-D8AC-44F2-BC7C-E0E37CC34F02}"/>
              </a:ext>
            </a:extLst>
          </p:cNvPr>
          <p:cNvSpPr/>
          <p:nvPr/>
        </p:nvSpPr>
        <p:spPr>
          <a:xfrm>
            <a:off x="2845980" y="4806641"/>
            <a:ext cx="3804480" cy="59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600" b="0" u="sng" strike="noStrike" spc="-1">
                <a:solidFill>
                  <a:srgbClr val="0000FF"/>
                </a:solidFill>
                <a:uFillTx/>
                <a:latin typeface="Arial"/>
                <a:ea typeface="DejaVu Sans"/>
                <a:hlinkClick r:id="rId5"/>
              </a:rPr>
              <a:t>https://www.sueryder.org/online-bereavement-counselling</a:t>
            </a:r>
            <a:endParaRPr lang="en-GB" sz="1600" b="0" strike="noStrike" spc="-1">
              <a:latin typeface="Arial"/>
            </a:endParaRPr>
          </a:p>
          <a:p>
            <a:pPr>
              <a:lnSpc>
                <a:spcPct val="100000"/>
              </a:lnSpc>
            </a:pPr>
            <a:endParaRPr lang="en-GB" sz="1600" b="0" strike="noStrike" spc="-1">
              <a:latin typeface="Arial"/>
            </a:endParaRPr>
          </a:p>
        </p:txBody>
      </p:sp>
      <p:pic>
        <p:nvPicPr>
          <p:cNvPr id="7" name="Picture 369">
            <a:extLst>
              <a:ext uri="{FF2B5EF4-FFF2-40B4-BE49-F238E27FC236}">
                <a16:creationId xmlns:a16="http://schemas.microsoft.com/office/drawing/2014/main" id="{53702129-55D1-4D5B-AD5D-DD254607919A}"/>
              </a:ext>
            </a:extLst>
          </p:cNvPr>
          <p:cNvPicPr/>
          <p:nvPr/>
        </p:nvPicPr>
        <p:blipFill>
          <a:blip r:embed="rId6"/>
          <a:stretch/>
        </p:blipFill>
        <p:spPr>
          <a:xfrm>
            <a:off x="1189980" y="1854281"/>
            <a:ext cx="2947680" cy="1795680"/>
          </a:xfrm>
          <a:prstGeom prst="rect">
            <a:avLst/>
          </a:prstGeom>
          <a:ln>
            <a:noFill/>
          </a:ln>
        </p:spPr>
      </p:pic>
      <p:pic>
        <p:nvPicPr>
          <p:cNvPr id="8" name="Picture 370">
            <a:extLst>
              <a:ext uri="{FF2B5EF4-FFF2-40B4-BE49-F238E27FC236}">
                <a16:creationId xmlns:a16="http://schemas.microsoft.com/office/drawing/2014/main" id="{7D8AB28B-1F14-4C77-82AE-6E88DAE6CD99}"/>
              </a:ext>
            </a:extLst>
          </p:cNvPr>
          <p:cNvPicPr/>
          <p:nvPr/>
        </p:nvPicPr>
        <p:blipFill>
          <a:blip r:embed="rId7"/>
          <a:stretch/>
        </p:blipFill>
        <p:spPr>
          <a:xfrm>
            <a:off x="5150340" y="1854281"/>
            <a:ext cx="2996640" cy="1723680"/>
          </a:xfrm>
          <a:prstGeom prst="rect">
            <a:avLst/>
          </a:prstGeom>
          <a:ln>
            <a:noFill/>
          </a:ln>
        </p:spPr>
      </p:pic>
    </p:spTree>
    <p:extLst>
      <p:ext uri="{BB962C8B-B14F-4D97-AF65-F5344CB8AC3E}">
        <p14:creationId xmlns:p14="http://schemas.microsoft.com/office/powerpoint/2010/main" val="45287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2">
            <a:extLst>
              <a:ext uri="{FF2B5EF4-FFF2-40B4-BE49-F238E27FC236}">
                <a16:creationId xmlns:a16="http://schemas.microsoft.com/office/drawing/2014/main" id="{4C773C63-300A-46AD-A537-8A5B260D0952}"/>
              </a:ext>
            </a:extLst>
          </p:cNvPr>
          <p:cNvSpPr/>
          <p:nvPr/>
        </p:nvSpPr>
        <p:spPr>
          <a:xfrm>
            <a:off x="829980" y="489437"/>
            <a:ext cx="7484040" cy="64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a:solidFill>
                  <a:srgbClr val="000000"/>
                </a:solidFill>
                <a:latin typeface="Arial"/>
                <a:ea typeface="DejaVu Sans"/>
              </a:rPr>
              <a:t>Mental Health </a:t>
            </a:r>
            <a:endParaRPr lang="en-GB" sz="4000" b="0" strike="noStrike" spc="-1">
              <a:latin typeface="Arial"/>
            </a:endParaRPr>
          </a:p>
        </p:txBody>
      </p:sp>
      <p:pic>
        <p:nvPicPr>
          <p:cNvPr id="4" name="Picture 375">
            <a:extLst>
              <a:ext uri="{FF2B5EF4-FFF2-40B4-BE49-F238E27FC236}">
                <a16:creationId xmlns:a16="http://schemas.microsoft.com/office/drawing/2014/main" id="{BF1D0079-75FA-4846-9074-67374D85AB83}"/>
              </a:ext>
            </a:extLst>
          </p:cNvPr>
          <p:cNvPicPr/>
          <p:nvPr/>
        </p:nvPicPr>
        <p:blipFill>
          <a:blip r:embed="rId4"/>
          <a:srcRect r="24921" b="12481"/>
          <a:stretch/>
        </p:blipFill>
        <p:spPr>
          <a:xfrm>
            <a:off x="829980" y="1785437"/>
            <a:ext cx="3235680" cy="1003320"/>
          </a:xfrm>
          <a:prstGeom prst="rect">
            <a:avLst/>
          </a:prstGeom>
          <a:ln>
            <a:noFill/>
          </a:ln>
        </p:spPr>
      </p:pic>
      <p:pic>
        <p:nvPicPr>
          <p:cNvPr id="6" name="Picture 2" descr="Mind (charity) - Wikipedia">
            <a:extLst>
              <a:ext uri="{FF2B5EF4-FFF2-40B4-BE49-F238E27FC236}">
                <a16:creationId xmlns:a16="http://schemas.microsoft.com/office/drawing/2014/main" id="{03CC7C20-DF8F-41BD-8594-C64D4BA35191}"/>
              </a:ext>
            </a:extLst>
          </p:cNvPr>
          <p:cNvPicPr/>
          <p:nvPr/>
        </p:nvPicPr>
        <p:blipFill>
          <a:blip r:embed="rId5"/>
          <a:stretch/>
        </p:blipFill>
        <p:spPr>
          <a:xfrm>
            <a:off x="5582340" y="1569437"/>
            <a:ext cx="2777400" cy="1219320"/>
          </a:xfrm>
          <a:prstGeom prst="rect">
            <a:avLst/>
          </a:prstGeom>
          <a:ln>
            <a:noFill/>
          </a:ln>
        </p:spPr>
      </p:pic>
      <p:pic>
        <p:nvPicPr>
          <p:cNvPr id="7" name="Picture 6" descr="https://www.strongmen.org.uk/assets/images/StrongMen-logos-FINAL_REV_inline.png">
            <a:extLst>
              <a:ext uri="{FF2B5EF4-FFF2-40B4-BE49-F238E27FC236}">
                <a16:creationId xmlns:a16="http://schemas.microsoft.com/office/drawing/2014/main" id="{266F6F01-244B-4A09-A252-701FB4C241BA}"/>
              </a:ext>
            </a:extLst>
          </p:cNvPr>
          <p:cNvPicPr/>
          <p:nvPr/>
        </p:nvPicPr>
        <p:blipFill>
          <a:blip r:embed="rId6"/>
          <a:stretch/>
        </p:blipFill>
        <p:spPr>
          <a:xfrm>
            <a:off x="5222340" y="4017797"/>
            <a:ext cx="3410640" cy="603360"/>
          </a:xfrm>
          <a:prstGeom prst="rect">
            <a:avLst/>
          </a:prstGeom>
          <a:ln>
            <a:noFill/>
          </a:ln>
        </p:spPr>
      </p:pic>
      <p:pic>
        <p:nvPicPr>
          <p:cNvPr id="8" name="Picture 11" descr="Screenshot_2020-08-18 Nottingham City County.png">
            <a:extLst>
              <a:ext uri="{FF2B5EF4-FFF2-40B4-BE49-F238E27FC236}">
                <a16:creationId xmlns:a16="http://schemas.microsoft.com/office/drawing/2014/main" id="{7C2AA260-DAF3-44F2-89EF-6EBF0675C4EA}"/>
              </a:ext>
            </a:extLst>
          </p:cNvPr>
          <p:cNvPicPr/>
          <p:nvPr/>
        </p:nvPicPr>
        <p:blipFill>
          <a:blip r:embed="rId7"/>
          <a:stretch/>
        </p:blipFill>
        <p:spPr>
          <a:xfrm>
            <a:off x="829980" y="3513797"/>
            <a:ext cx="3523680" cy="1724400"/>
          </a:xfrm>
          <a:prstGeom prst="rect">
            <a:avLst/>
          </a:prstGeom>
          <a:ln>
            <a:noFill/>
          </a:ln>
        </p:spPr>
      </p:pic>
    </p:spTree>
    <p:extLst>
      <p:ext uri="{BB962C8B-B14F-4D97-AF65-F5344CB8AC3E}">
        <p14:creationId xmlns:p14="http://schemas.microsoft.com/office/powerpoint/2010/main" val="72323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379">
            <a:extLst>
              <a:ext uri="{FF2B5EF4-FFF2-40B4-BE49-F238E27FC236}">
                <a16:creationId xmlns:a16="http://schemas.microsoft.com/office/drawing/2014/main" id="{4B062174-CB19-489E-9AAA-1F22FA258D7A}"/>
              </a:ext>
            </a:extLst>
          </p:cNvPr>
          <p:cNvPicPr/>
          <p:nvPr/>
        </p:nvPicPr>
        <p:blipFill>
          <a:blip r:embed="rId4"/>
          <a:srcRect r="64370"/>
          <a:stretch/>
        </p:blipFill>
        <p:spPr>
          <a:xfrm>
            <a:off x="937800" y="1860593"/>
            <a:ext cx="3263040" cy="1435320"/>
          </a:xfrm>
          <a:prstGeom prst="rect">
            <a:avLst/>
          </a:prstGeom>
          <a:ln>
            <a:noFill/>
          </a:ln>
        </p:spPr>
      </p:pic>
      <p:sp>
        <p:nvSpPr>
          <p:cNvPr id="4" name="CustomShape 2">
            <a:extLst>
              <a:ext uri="{FF2B5EF4-FFF2-40B4-BE49-F238E27FC236}">
                <a16:creationId xmlns:a16="http://schemas.microsoft.com/office/drawing/2014/main" id="{27C95810-E6CA-466E-949B-8CB7B28DA92F}"/>
              </a:ext>
            </a:extLst>
          </p:cNvPr>
          <p:cNvSpPr/>
          <p:nvPr/>
        </p:nvSpPr>
        <p:spPr>
          <a:xfrm>
            <a:off x="505800" y="636593"/>
            <a:ext cx="8132400" cy="47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a:solidFill>
                  <a:srgbClr val="000000"/>
                </a:solidFill>
                <a:latin typeface="Arial"/>
                <a:ea typeface="DejaVu Sans"/>
              </a:rPr>
              <a:t>For children who are bereaved</a:t>
            </a:r>
            <a:endParaRPr lang="en-GB" sz="4000" b="0" strike="noStrike" spc="-1">
              <a:latin typeface="Arial"/>
            </a:endParaRPr>
          </a:p>
        </p:txBody>
      </p:sp>
      <p:pic>
        <p:nvPicPr>
          <p:cNvPr id="6" name="Picture 385">
            <a:extLst>
              <a:ext uri="{FF2B5EF4-FFF2-40B4-BE49-F238E27FC236}">
                <a16:creationId xmlns:a16="http://schemas.microsoft.com/office/drawing/2014/main" id="{AC346DFF-900F-401A-8CE7-3408E4396B21}"/>
              </a:ext>
            </a:extLst>
          </p:cNvPr>
          <p:cNvPicPr/>
          <p:nvPr/>
        </p:nvPicPr>
        <p:blipFill>
          <a:blip r:embed="rId5"/>
          <a:srcRect l="4229" t="4920" r="11220" b="6512"/>
          <a:stretch/>
        </p:blipFill>
        <p:spPr>
          <a:xfrm>
            <a:off x="937800" y="3732953"/>
            <a:ext cx="3675600" cy="1651680"/>
          </a:xfrm>
          <a:prstGeom prst="rect">
            <a:avLst/>
          </a:prstGeom>
          <a:ln>
            <a:noFill/>
          </a:ln>
        </p:spPr>
      </p:pic>
      <p:pic>
        <p:nvPicPr>
          <p:cNvPr id="7" name="Picture 2" descr="ChildLine | Leeds Bereavement Forum">
            <a:extLst>
              <a:ext uri="{FF2B5EF4-FFF2-40B4-BE49-F238E27FC236}">
                <a16:creationId xmlns:a16="http://schemas.microsoft.com/office/drawing/2014/main" id="{4C16D18E-A5B4-4D75-8A0D-2C2CAF5F9D2B}"/>
              </a:ext>
            </a:extLst>
          </p:cNvPr>
          <p:cNvPicPr/>
          <p:nvPr/>
        </p:nvPicPr>
        <p:blipFill>
          <a:blip r:embed="rId6"/>
          <a:srcRect l="14284" t="25220" r="14284" b="24340"/>
          <a:stretch/>
        </p:blipFill>
        <p:spPr>
          <a:xfrm>
            <a:off x="5042160" y="4020953"/>
            <a:ext cx="3019680" cy="1204920"/>
          </a:xfrm>
          <a:prstGeom prst="rect">
            <a:avLst/>
          </a:prstGeom>
          <a:ln>
            <a:noFill/>
          </a:ln>
        </p:spPr>
      </p:pic>
      <p:pic>
        <p:nvPicPr>
          <p:cNvPr id="8" name="Picture 10" descr="Winston's Wish - giving hope to grieving children">
            <a:extLst>
              <a:ext uri="{FF2B5EF4-FFF2-40B4-BE49-F238E27FC236}">
                <a16:creationId xmlns:a16="http://schemas.microsoft.com/office/drawing/2014/main" id="{917C4683-4403-4967-9409-19A3CB203203}"/>
              </a:ext>
            </a:extLst>
          </p:cNvPr>
          <p:cNvPicPr/>
          <p:nvPr/>
        </p:nvPicPr>
        <p:blipFill>
          <a:blip r:embed="rId7"/>
          <a:stretch/>
        </p:blipFill>
        <p:spPr>
          <a:xfrm>
            <a:off x="4898160" y="1788593"/>
            <a:ext cx="3451680" cy="1939680"/>
          </a:xfrm>
          <a:prstGeom prst="rect">
            <a:avLst/>
          </a:prstGeom>
          <a:ln>
            <a:noFill/>
          </a:ln>
        </p:spPr>
      </p:pic>
    </p:spTree>
    <p:extLst>
      <p:ext uri="{BB962C8B-B14F-4D97-AF65-F5344CB8AC3E}">
        <p14:creationId xmlns:p14="http://schemas.microsoft.com/office/powerpoint/2010/main" val="251474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387">
            <a:extLst>
              <a:ext uri="{FF2B5EF4-FFF2-40B4-BE49-F238E27FC236}">
                <a16:creationId xmlns:a16="http://schemas.microsoft.com/office/drawing/2014/main" id="{A887E338-23FD-4A5B-857D-DA25F0F0A0C8}"/>
              </a:ext>
            </a:extLst>
          </p:cNvPr>
          <p:cNvPicPr/>
          <p:nvPr/>
        </p:nvPicPr>
        <p:blipFill>
          <a:blip r:embed="rId4"/>
          <a:srcRect l="5381" r="8498" b="12550"/>
          <a:stretch/>
        </p:blipFill>
        <p:spPr>
          <a:xfrm>
            <a:off x="3205980" y="2126599"/>
            <a:ext cx="5756040" cy="1219320"/>
          </a:xfrm>
          <a:prstGeom prst="rect">
            <a:avLst/>
          </a:prstGeom>
          <a:ln>
            <a:noFill/>
          </a:ln>
        </p:spPr>
      </p:pic>
      <p:sp>
        <p:nvSpPr>
          <p:cNvPr id="4" name="CustomShape 2">
            <a:extLst>
              <a:ext uri="{FF2B5EF4-FFF2-40B4-BE49-F238E27FC236}">
                <a16:creationId xmlns:a16="http://schemas.microsoft.com/office/drawing/2014/main" id="{EA66EE1E-2FF9-4268-8915-0272659BE886}"/>
              </a:ext>
            </a:extLst>
          </p:cNvPr>
          <p:cNvSpPr/>
          <p:nvPr/>
        </p:nvSpPr>
        <p:spPr>
          <a:xfrm>
            <a:off x="4574340" y="2918599"/>
            <a:ext cx="4020480" cy="47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1400" b="0" strike="noStrike" spc="-1">
                <a:solidFill>
                  <a:srgbClr val="000000"/>
                </a:solidFill>
                <a:latin typeface="Arial"/>
                <a:ea typeface="DejaVu Sans"/>
              </a:rPr>
              <a:t>https://www.joeltcp.org/</a:t>
            </a:r>
            <a:endParaRPr lang="en-GB" sz="1400" b="0" strike="noStrike" spc="-1">
              <a:latin typeface="Arial"/>
            </a:endParaRPr>
          </a:p>
        </p:txBody>
      </p:sp>
      <p:pic>
        <p:nvPicPr>
          <p:cNvPr id="6" name="Picture 389">
            <a:extLst>
              <a:ext uri="{FF2B5EF4-FFF2-40B4-BE49-F238E27FC236}">
                <a16:creationId xmlns:a16="http://schemas.microsoft.com/office/drawing/2014/main" id="{57B8FAE0-CE38-40FC-B000-4B2757C93EFA}"/>
              </a:ext>
            </a:extLst>
          </p:cNvPr>
          <p:cNvPicPr/>
          <p:nvPr/>
        </p:nvPicPr>
        <p:blipFill>
          <a:blip r:embed="rId5"/>
          <a:srcRect l="4103" t="3617" r="2492"/>
          <a:stretch/>
        </p:blipFill>
        <p:spPr>
          <a:xfrm rot="6600">
            <a:off x="471420" y="3789079"/>
            <a:ext cx="6477840" cy="1710720"/>
          </a:xfrm>
          <a:prstGeom prst="rect">
            <a:avLst/>
          </a:prstGeom>
          <a:ln>
            <a:noFill/>
          </a:ln>
        </p:spPr>
      </p:pic>
      <p:sp>
        <p:nvSpPr>
          <p:cNvPr id="7" name="CustomShape 3">
            <a:extLst>
              <a:ext uri="{FF2B5EF4-FFF2-40B4-BE49-F238E27FC236}">
                <a16:creationId xmlns:a16="http://schemas.microsoft.com/office/drawing/2014/main" id="{F49AD811-24C2-4D91-8D90-ED48C47073D7}"/>
              </a:ext>
            </a:extLst>
          </p:cNvPr>
          <p:cNvSpPr/>
          <p:nvPr/>
        </p:nvSpPr>
        <p:spPr>
          <a:xfrm>
            <a:off x="3061980" y="5150959"/>
            <a:ext cx="3451680" cy="84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en-GB" sz="1800" b="0" strike="noStrike" spc="-1">
              <a:latin typeface="Arial"/>
            </a:endParaRPr>
          </a:p>
          <a:p>
            <a:pPr algn="ctr">
              <a:lnSpc>
                <a:spcPct val="100000"/>
              </a:lnSpc>
            </a:pPr>
            <a:r>
              <a:rPr lang="en-GB" sz="1400" b="0" strike="noStrike" spc="-1">
                <a:solidFill>
                  <a:srgbClr val="000000"/>
                </a:solidFill>
                <a:latin typeface="Arial"/>
                <a:ea typeface="DejaVu Sans"/>
              </a:rPr>
              <a:t>https://www.mariposatrust.org/</a:t>
            </a:r>
            <a:endParaRPr lang="en-GB" sz="1400" b="0" strike="noStrike" spc="-1">
              <a:latin typeface="Arial"/>
            </a:endParaRPr>
          </a:p>
        </p:txBody>
      </p:sp>
      <p:sp>
        <p:nvSpPr>
          <p:cNvPr id="8" name="CustomShape 4">
            <a:extLst>
              <a:ext uri="{FF2B5EF4-FFF2-40B4-BE49-F238E27FC236}">
                <a16:creationId xmlns:a16="http://schemas.microsoft.com/office/drawing/2014/main" id="{4A5F6F8A-B0B3-47D2-B750-E081A8D018DC}"/>
              </a:ext>
            </a:extLst>
          </p:cNvPr>
          <p:cNvSpPr/>
          <p:nvPr/>
        </p:nvSpPr>
        <p:spPr>
          <a:xfrm>
            <a:off x="613980" y="326599"/>
            <a:ext cx="7916040" cy="136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a:solidFill>
                  <a:srgbClr val="000000"/>
                </a:solidFill>
                <a:latin typeface="Arial"/>
                <a:ea typeface="DejaVu Sans"/>
              </a:rPr>
              <a:t>Death of a Child</a:t>
            </a:r>
            <a:endParaRPr lang="en-GB" sz="4000" b="0" strike="noStrike" spc="-1">
              <a:latin typeface="Arial"/>
            </a:endParaRPr>
          </a:p>
        </p:txBody>
      </p:sp>
      <p:pic>
        <p:nvPicPr>
          <p:cNvPr id="9" name="Picture 392">
            <a:extLst>
              <a:ext uri="{FF2B5EF4-FFF2-40B4-BE49-F238E27FC236}">
                <a16:creationId xmlns:a16="http://schemas.microsoft.com/office/drawing/2014/main" id="{DEC32068-CCE7-4347-B99F-F7595EF0437C}"/>
              </a:ext>
            </a:extLst>
          </p:cNvPr>
          <p:cNvPicPr/>
          <p:nvPr/>
        </p:nvPicPr>
        <p:blipFill>
          <a:blip r:embed="rId6"/>
          <a:stretch/>
        </p:blipFill>
        <p:spPr>
          <a:xfrm>
            <a:off x="685980" y="1334599"/>
            <a:ext cx="2083680" cy="1090440"/>
          </a:xfrm>
          <a:prstGeom prst="rect">
            <a:avLst/>
          </a:prstGeom>
          <a:ln>
            <a:noFill/>
          </a:ln>
        </p:spPr>
      </p:pic>
    </p:spTree>
    <p:extLst>
      <p:ext uri="{BB962C8B-B14F-4D97-AF65-F5344CB8AC3E}">
        <p14:creationId xmlns:p14="http://schemas.microsoft.com/office/powerpoint/2010/main" val="10211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394">
            <a:extLst>
              <a:ext uri="{FF2B5EF4-FFF2-40B4-BE49-F238E27FC236}">
                <a16:creationId xmlns:a16="http://schemas.microsoft.com/office/drawing/2014/main" id="{8B2A2CFD-DC41-4B00-9C49-5A16A64A6176}"/>
              </a:ext>
            </a:extLst>
          </p:cNvPr>
          <p:cNvPicPr/>
          <p:nvPr/>
        </p:nvPicPr>
        <p:blipFill>
          <a:blip r:embed="rId4"/>
          <a:stretch/>
        </p:blipFill>
        <p:spPr>
          <a:xfrm>
            <a:off x="857688" y="1844911"/>
            <a:ext cx="3595680" cy="1363320"/>
          </a:xfrm>
          <a:prstGeom prst="rect">
            <a:avLst/>
          </a:prstGeom>
          <a:ln>
            <a:noFill/>
          </a:ln>
        </p:spPr>
      </p:pic>
      <p:pic>
        <p:nvPicPr>
          <p:cNvPr id="4" name="Picture 395">
            <a:extLst>
              <a:ext uri="{FF2B5EF4-FFF2-40B4-BE49-F238E27FC236}">
                <a16:creationId xmlns:a16="http://schemas.microsoft.com/office/drawing/2014/main" id="{EDBB54FD-EB0D-4BD2-8216-D9F2AB259F04}"/>
              </a:ext>
            </a:extLst>
          </p:cNvPr>
          <p:cNvPicPr/>
          <p:nvPr/>
        </p:nvPicPr>
        <p:blipFill>
          <a:blip r:embed="rId5"/>
          <a:stretch/>
        </p:blipFill>
        <p:spPr>
          <a:xfrm>
            <a:off x="1505688" y="4293271"/>
            <a:ext cx="4283280" cy="1111320"/>
          </a:xfrm>
          <a:prstGeom prst="rect">
            <a:avLst/>
          </a:prstGeom>
          <a:ln>
            <a:noFill/>
          </a:ln>
        </p:spPr>
      </p:pic>
      <p:pic>
        <p:nvPicPr>
          <p:cNvPr id="6" name="Picture 396">
            <a:extLst>
              <a:ext uri="{FF2B5EF4-FFF2-40B4-BE49-F238E27FC236}">
                <a16:creationId xmlns:a16="http://schemas.microsoft.com/office/drawing/2014/main" id="{72007675-D05E-4E1D-A535-2C069B127F7C}"/>
              </a:ext>
            </a:extLst>
          </p:cNvPr>
          <p:cNvPicPr/>
          <p:nvPr/>
        </p:nvPicPr>
        <p:blipFill>
          <a:blip r:embed="rId6"/>
          <a:stretch/>
        </p:blipFill>
        <p:spPr>
          <a:xfrm>
            <a:off x="5106048" y="2924911"/>
            <a:ext cx="3574080" cy="992160"/>
          </a:xfrm>
          <a:prstGeom prst="rect">
            <a:avLst/>
          </a:prstGeom>
          <a:ln>
            <a:noFill/>
          </a:ln>
        </p:spPr>
      </p:pic>
      <p:sp>
        <p:nvSpPr>
          <p:cNvPr id="7" name="CustomShape 2">
            <a:extLst>
              <a:ext uri="{FF2B5EF4-FFF2-40B4-BE49-F238E27FC236}">
                <a16:creationId xmlns:a16="http://schemas.microsoft.com/office/drawing/2014/main" id="{8A924AA6-1A1C-4D5F-9EB8-F1DA9786F8BD}"/>
              </a:ext>
            </a:extLst>
          </p:cNvPr>
          <p:cNvSpPr/>
          <p:nvPr/>
        </p:nvSpPr>
        <p:spPr>
          <a:xfrm>
            <a:off x="1865688" y="620911"/>
            <a:ext cx="5895360" cy="33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3600" b="1" strike="noStrike" spc="-1">
                <a:solidFill>
                  <a:srgbClr val="000000"/>
                </a:solidFill>
                <a:latin typeface="Arial"/>
                <a:ea typeface="DejaVu Sans"/>
              </a:rPr>
              <a:t>Sudden Traumatic Death</a:t>
            </a:r>
            <a:endParaRPr lang="en-GB" sz="3600" b="0" strike="noStrike" spc="-1">
              <a:latin typeface="Arial"/>
            </a:endParaRPr>
          </a:p>
        </p:txBody>
      </p:sp>
    </p:spTree>
    <p:extLst>
      <p:ext uri="{BB962C8B-B14F-4D97-AF65-F5344CB8AC3E}">
        <p14:creationId xmlns:p14="http://schemas.microsoft.com/office/powerpoint/2010/main" val="79307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401">
            <a:extLst>
              <a:ext uri="{FF2B5EF4-FFF2-40B4-BE49-F238E27FC236}">
                <a16:creationId xmlns:a16="http://schemas.microsoft.com/office/drawing/2014/main" id="{247EF15A-0442-4A98-BAC9-1A722D15B101}"/>
              </a:ext>
            </a:extLst>
          </p:cNvPr>
          <p:cNvPicPr/>
          <p:nvPr/>
        </p:nvPicPr>
        <p:blipFill>
          <a:blip r:embed="rId4"/>
          <a:stretch/>
        </p:blipFill>
        <p:spPr>
          <a:xfrm>
            <a:off x="1523880" y="1372177"/>
            <a:ext cx="4304160" cy="1068480"/>
          </a:xfrm>
          <a:prstGeom prst="rect">
            <a:avLst/>
          </a:prstGeom>
          <a:ln>
            <a:noFill/>
          </a:ln>
        </p:spPr>
      </p:pic>
      <p:sp>
        <p:nvSpPr>
          <p:cNvPr id="4" name="CustomShape 1">
            <a:extLst>
              <a:ext uri="{FF2B5EF4-FFF2-40B4-BE49-F238E27FC236}">
                <a16:creationId xmlns:a16="http://schemas.microsoft.com/office/drawing/2014/main" id="{A34EF404-FB4F-4091-889B-23EC9874FC6F}"/>
              </a:ext>
            </a:extLst>
          </p:cNvPr>
          <p:cNvSpPr/>
          <p:nvPr/>
        </p:nvSpPr>
        <p:spPr>
          <a:xfrm>
            <a:off x="83880" y="1056097"/>
            <a:ext cx="9060120" cy="4372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GB" sz="1800" b="0" strike="noStrike" spc="-1">
              <a:latin typeface="Arial"/>
            </a:endParaRPr>
          </a:p>
          <a:p>
            <a:pPr algn="ctr">
              <a:lnSpc>
                <a:spcPct val="100000"/>
              </a:lnSpc>
            </a:pPr>
            <a:endParaRPr lang="en-GB" sz="1800" b="0" strike="noStrike" spc="-1">
              <a:latin typeface="Arial"/>
            </a:endParaRPr>
          </a:p>
        </p:txBody>
      </p:sp>
      <p:sp>
        <p:nvSpPr>
          <p:cNvPr id="6" name="CustomShape 2">
            <a:extLst>
              <a:ext uri="{FF2B5EF4-FFF2-40B4-BE49-F238E27FC236}">
                <a16:creationId xmlns:a16="http://schemas.microsoft.com/office/drawing/2014/main" id="{DE46752A-C9F9-470E-9BB8-33C6A4DD7D52}"/>
              </a:ext>
            </a:extLst>
          </p:cNvPr>
          <p:cNvSpPr/>
          <p:nvPr/>
        </p:nvSpPr>
        <p:spPr>
          <a:xfrm>
            <a:off x="3213729" y="2388434"/>
            <a:ext cx="169200" cy="415800"/>
          </a:xfrm>
          <a:prstGeom prst="rect">
            <a:avLst/>
          </a:prstGeom>
          <a:noFill/>
          <a:ln>
            <a:noFill/>
          </a:ln>
        </p:spPr>
        <p:style>
          <a:lnRef idx="0">
            <a:scrgbClr r="0" g="0" b="0"/>
          </a:lnRef>
          <a:fillRef idx="0">
            <a:scrgbClr r="0" g="0" b="0"/>
          </a:fillRef>
          <a:effectRef idx="0">
            <a:scrgbClr r="0" g="0" b="0"/>
          </a:effectRef>
          <a:fontRef idx="minor"/>
        </p:style>
      </p:sp>
      <p:pic>
        <p:nvPicPr>
          <p:cNvPr id="7" name="Picture 400">
            <a:extLst>
              <a:ext uri="{FF2B5EF4-FFF2-40B4-BE49-F238E27FC236}">
                <a16:creationId xmlns:a16="http://schemas.microsoft.com/office/drawing/2014/main" id="{6868FF34-50CC-44CE-ACDB-F8251CF12FEA}"/>
              </a:ext>
            </a:extLst>
          </p:cNvPr>
          <p:cNvPicPr/>
          <p:nvPr/>
        </p:nvPicPr>
        <p:blipFill>
          <a:blip r:embed="rId5"/>
          <a:stretch/>
        </p:blipFill>
        <p:spPr>
          <a:xfrm>
            <a:off x="3035880" y="2236177"/>
            <a:ext cx="5388840" cy="3192840"/>
          </a:xfrm>
          <a:prstGeom prst="rect">
            <a:avLst/>
          </a:prstGeom>
          <a:ln>
            <a:noFill/>
          </a:ln>
        </p:spPr>
      </p:pic>
      <p:sp>
        <p:nvSpPr>
          <p:cNvPr id="8" name="CustomShape 3">
            <a:extLst>
              <a:ext uri="{FF2B5EF4-FFF2-40B4-BE49-F238E27FC236}">
                <a16:creationId xmlns:a16="http://schemas.microsoft.com/office/drawing/2014/main" id="{48C9CDDB-C36E-48B8-9F1F-9C17E50E02B7}"/>
              </a:ext>
            </a:extLst>
          </p:cNvPr>
          <p:cNvSpPr/>
          <p:nvPr/>
        </p:nvSpPr>
        <p:spPr>
          <a:xfrm>
            <a:off x="803880" y="508177"/>
            <a:ext cx="737388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3200" b="1" strike="noStrike" spc="-1">
                <a:solidFill>
                  <a:srgbClr val="000000"/>
                </a:solidFill>
                <a:latin typeface="Arial"/>
                <a:ea typeface="DejaVu Sans"/>
              </a:rPr>
              <a:t>Widowed Young &amp; Parents &amp; Sibling</a:t>
            </a:r>
            <a:endParaRPr lang="en-GB" sz="3200" b="0" strike="noStrike" spc="-1">
              <a:latin typeface="Arial"/>
            </a:endParaRPr>
          </a:p>
        </p:txBody>
      </p:sp>
    </p:spTree>
    <p:extLst>
      <p:ext uri="{BB962C8B-B14F-4D97-AF65-F5344CB8AC3E}">
        <p14:creationId xmlns:p14="http://schemas.microsoft.com/office/powerpoint/2010/main" val="355791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3">
            <a:extLst>
              <a:ext uri="{FF2B5EF4-FFF2-40B4-BE49-F238E27FC236}">
                <a16:creationId xmlns:a16="http://schemas.microsoft.com/office/drawing/2014/main" id="{7794DE27-9590-45F0-82CE-784F79943D3E}"/>
              </a:ext>
            </a:extLst>
          </p:cNvPr>
          <p:cNvSpPr/>
          <p:nvPr/>
        </p:nvSpPr>
        <p:spPr>
          <a:xfrm>
            <a:off x="991743" y="824867"/>
            <a:ext cx="737388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3200" b="1" strike="noStrike" spc="-1" dirty="0">
                <a:solidFill>
                  <a:srgbClr val="000000"/>
                </a:solidFill>
                <a:latin typeface="Arial"/>
                <a:ea typeface="DejaVu Sans"/>
              </a:rPr>
              <a:t>Cancer</a:t>
            </a:r>
            <a:endParaRPr lang="en-GB" sz="3200" b="0" strike="noStrike" spc="-1" dirty="0">
              <a:latin typeface="Arial"/>
            </a:endParaRPr>
          </a:p>
        </p:txBody>
      </p:sp>
      <p:pic>
        <p:nvPicPr>
          <p:cNvPr id="4" name="Picture 3">
            <a:extLst>
              <a:ext uri="{FF2B5EF4-FFF2-40B4-BE49-F238E27FC236}">
                <a16:creationId xmlns:a16="http://schemas.microsoft.com/office/drawing/2014/main" id="{A9AEE9EE-D035-432F-A508-B7C462F17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249" y="1921255"/>
            <a:ext cx="4930867" cy="3015490"/>
          </a:xfrm>
          <a:prstGeom prst="rect">
            <a:avLst/>
          </a:prstGeom>
        </p:spPr>
      </p:pic>
    </p:spTree>
    <p:extLst>
      <p:ext uri="{BB962C8B-B14F-4D97-AF65-F5344CB8AC3E}">
        <p14:creationId xmlns:p14="http://schemas.microsoft.com/office/powerpoint/2010/main" val="118859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404">
            <a:extLst>
              <a:ext uri="{FF2B5EF4-FFF2-40B4-BE49-F238E27FC236}">
                <a16:creationId xmlns:a16="http://schemas.microsoft.com/office/drawing/2014/main" id="{1F4BC221-A549-43C6-AC8B-7FF594941840}"/>
              </a:ext>
            </a:extLst>
          </p:cNvPr>
          <p:cNvPicPr/>
          <p:nvPr/>
        </p:nvPicPr>
        <p:blipFill>
          <a:blip r:embed="rId4"/>
          <a:srcRect t="9778" r="65941" b="75567"/>
          <a:stretch/>
        </p:blipFill>
        <p:spPr>
          <a:xfrm>
            <a:off x="763693" y="2561853"/>
            <a:ext cx="3397680" cy="787320"/>
          </a:xfrm>
          <a:prstGeom prst="rect">
            <a:avLst/>
          </a:prstGeom>
          <a:ln>
            <a:noFill/>
          </a:ln>
        </p:spPr>
      </p:pic>
      <p:pic>
        <p:nvPicPr>
          <p:cNvPr id="4" name="Picture 405">
            <a:extLst>
              <a:ext uri="{FF2B5EF4-FFF2-40B4-BE49-F238E27FC236}">
                <a16:creationId xmlns:a16="http://schemas.microsoft.com/office/drawing/2014/main" id="{632DEEB7-9CE2-44D8-AB88-51A47557F16B}"/>
              </a:ext>
            </a:extLst>
          </p:cNvPr>
          <p:cNvPicPr/>
          <p:nvPr/>
        </p:nvPicPr>
        <p:blipFill>
          <a:blip r:embed="rId5"/>
          <a:srcRect t="3682" b="75869"/>
          <a:stretch/>
        </p:blipFill>
        <p:spPr>
          <a:xfrm>
            <a:off x="5300053" y="4074213"/>
            <a:ext cx="3584520" cy="931320"/>
          </a:xfrm>
          <a:prstGeom prst="rect">
            <a:avLst/>
          </a:prstGeom>
          <a:ln>
            <a:noFill/>
          </a:ln>
        </p:spPr>
      </p:pic>
      <p:pic>
        <p:nvPicPr>
          <p:cNvPr id="6" name="Picture 406">
            <a:extLst>
              <a:ext uri="{FF2B5EF4-FFF2-40B4-BE49-F238E27FC236}">
                <a16:creationId xmlns:a16="http://schemas.microsoft.com/office/drawing/2014/main" id="{F1505FA3-8725-49B6-B6EA-682BDB3293A3}"/>
              </a:ext>
            </a:extLst>
          </p:cNvPr>
          <p:cNvPicPr/>
          <p:nvPr/>
        </p:nvPicPr>
        <p:blipFill>
          <a:blip r:embed="rId6"/>
          <a:srcRect t="9238" r="18237" b="16910"/>
          <a:stretch/>
        </p:blipFill>
        <p:spPr>
          <a:xfrm>
            <a:off x="5084053" y="2345853"/>
            <a:ext cx="3307680" cy="1147320"/>
          </a:xfrm>
          <a:prstGeom prst="rect">
            <a:avLst/>
          </a:prstGeom>
          <a:ln>
            <a:noFill/>
          </a:ln>
        </p:spPr>
      </p:pic>
      <p:pic>
        <p:nvPicPr>
          <p:cNvPr id="7" name="Picture 407">
            <a:extLst>
              <a:ext uri="{FF2B5EF4-FFF2-40B4-BE49-F238E27FC236}">
                <a16:creationId xmlns:a16="http://schemas.microsoft.com/office/drawing/2014/main" id="{BB96B81E-1228-4D50-971B-90BD59E3382C}"/>
              </a:ext>
            </a:extLst>
          </p:cNvPr>
          <p:cNvPicPr/>
          <p:nvPr/>
        </p:nvPicPr>
        <p:blipFill>
          <a:blip r:embed="rId7"/>
          <a:stretch/>
        </p:blipFill>
        <p:spPr>
          <a:xfrm>
            <a:off x="331693" y="4146213"/>
            <a:ext cx="4629600" cy="773280"/>
          </a:xfrm>
          <a:prstGeom prst="rect">
            <a:avLst/>
          </a:prstGeom>
          <a:ln>
            <a:noFill/>
          </a:ln>
        </p:spPr>
      </p:pic>
      <p:sp>
        <p:nvSpPr>
          <p:cNvPr id="8" name="CustomShape 2">
            <a:extLst>
              <a:ext uri="{FF2B5EF4-FFF2-40B4-BE49-F238E27FC236}">
                <a16:creationId xmlns:a16="http://schemas.microsoft.com/office/drawing/2014/main" id="{C09FF6D8-DDDF-42AC-80D1-D3D010D99AB1}"/>
              </a:ext>
            </a:extLst>
          </p:cNvPr>
          <p:cNvSpPr/>
          <p:nvPr/>
        </p:nvSpPr>
        <p:spPr>
          <a:xfrm>
            <a:off x="1411693" y="617853"/>
            <a:ext cx="5933520" cy="33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Practical support when someone dies</a:t>
            </a:r>
            <a:endParaRPr lang="en-GB" sz="4000" b="0" strike="noStrike" spc="-1" dirty="0">
              <a:latin typeface="Arial"/>
            </a:endParaRPr>
          </a:p>
        </p:txBody>
      </p:sp>
    </p:spTree>
    <p:extLst>
      <p:ext uri="{BB962C8B-B14F-4D97-AF65-F5344CB8AC3E}">
        <p14:creationId xmlns:p14="http://schemas.microsoft.com/office/powerpoint/2010/main" val="204027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2">
            <a:extLst>
              <a:ext uri="{FF2B5EF4-FFF2-40B4-BE49-F238E27FC236}">
                <a16:creationId xmlns:a16="http://schemas.microsoft.com/office/drawing/2014/main" id="{B99A91DD-5711-4651-A159-D3F7C99B5D55}"/>
              </a:ext>
            </a:extLst>
          </p:cNvPr>
          <p:cNvSpPr/>
          <p:nvPr/>
        </p:nvSpPr>
        <p:spPr>
          <a:xfrm>
            <a:off x="1711923" y="455015"/>
            <a:ext cx="5933520" cy="33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Practical support about Death and dying.</a:t>
            </a:r>
            <a:endParaRPr lang="en-GB" sz="4000" b="0" strike="noStrike" spc="-1" dirty="0">
              <a:latin typeface="Arial"/>
            </a:endParaRPr>
          </a:p>
        </p:txBody>
      </p:sp>
      <p:pic>
        <p:nvPicPr>
          <p:cNvPr id="4" name="Picture 3">
            <a:extLst>
              <a:ext uri="{FF2B5EF4-FFF2-40B4-BE49-F238E27FC236}">
                <a16:creationId xmlns:a16="http://schemas.microsoft.com/office/drawing/2014/main" id="{16A05734-E613-4007-A857-9564EEE9996B}"/>
              </a:ext>
            </a:extLst>
          </p:cNvPr>
          <p:cNvPicPr/>
          <p:nvPr/>
        </p:nvPicPr>
        <p:blipFill>
          <a:blip r:embed="rId4"/>
          <a:stretch/>
        </p:blipFill>
        <p:spPr>
          <a:xfrm>
            <a:off x="328735" y="2206948"/>
            <a:ext cx="5529240" cy="2366280"/>
          </a:xfrm>
          <a:prstGeom prst="rect">
            <a:avLst/>
          </a:prstGeom>
          <a:ln>
            <a:noFill/>
          </a:ln>
        </p:spPr>
      </p:pic>
      <p:pic>
        <p:nvPicPr>
          <p:cNvPr id="6" name="Picture 5">
            <a:extLst>
              <a:ext uri="{FF2B5EF4-FFF2-40B4-BE49-F238E27FC236}">
                <a16:creationId xmlns:a16="http://schemas.microsoft.com/office/drawing/2014/main" id="{3644ADD2-D7DD-445D-8EB2-A19EFDBA1887}"/>
              </a:ext>
            </a:extLst>
          </p:cNvPr>
          <p:cNvPicPr/>
          <p:nvPr/>
        </p:nvPicPr>
        <p:blipFill>
          <a:blip r:embed="rId5"/>
          <a:stretch/>
        </p:blipFill>
        <p:spPr>
          <a:xfrm>
            <a:off x="5857975" y="3523082"/>
            <a:ext cx="2847600" cy="1694880"/>
          </a:xfrm>
          <a:prstGeom prst="rect">
            <a:avLst/>
          </a:prstGeom>
          <a:ln>
            <a:noFill/>
          </a:ln>
        </p:spPr>
      </p:pic>
      <p:pic>
        <p:nvPicPr>
          <p:cNvPr id="7" name="Picture 6">
            <a:extLst>
              <a:ext uri="{FF2B5EF4-FFF2-40B4-BE49-F238E27FC236}">
                <a16:creationId xmlns:a16="http://schemas.microsoft.com/office/drawing/2014/main" id="{4B17D4E8-B616-4B85-B4C1-99FC9836AA5D}"/>
              </a:ext>
            </a:extLst>
          </p:cNvPr>
          <p:cNvPicPr/>
          <p:nvPr/>
        </p:nvPicPr>
        <p:blipFill>
          <a:blip r:embed="rId6"/>
          <a:stretch/>
        </p:blipFill>
        <p:spPr>
          <a:xfrm>
            <a:off x="3680223" y="4678502"/>
            <a:ext cx="1996920" cy="1078920"/>
          </a:xfrm>
          <a:prstGeom prst="rect">
            <a:avLst/>
          </a:prstGeom>
          <a:ln>
            <a:noFill/>
          </a:ln>
        </p:spPr>
      </p:pic>
    </p:spTree>
    <p:extLst>
      <p:ext uri="{BB962C8B-B14F-4D97-AF65-F5344CB8AC3E}">
        <p14:creationId xmlns:p14="http://schemas.microsoft.com/office/powerpoint/2010/main" val="206123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243">
            <a:extLst>
              <a:ext uri="{FF2B5EF4-FFF2-40B4-BE49-F238E27FC236}">
                <a16:creationId xmlns:a16="http://schemas.microsoft.com/office/drawing/2014/main" id="{D6BBD812-7585-487A-8F68-62E2630442CA}"/>
              </a:ext>
            </a:extLst>
          </p:cNvPr>
          <p:cNvPicPr/>
          <p:nvPr/>
        </p:nvPicPr>
        <p:blipFill>
          <a:blip r:embed="rId4"/>
          <a:stretch/>
        </p:blipFill>
        <p:spPr>
          <a:xfrm>
            <a:off x="1956526" y="683443"/>
            <a:ext cx="5899680" cy="4626000"/>
          </a:xfrm>
          <a:prstGeom prst="rect">
            <a:avLst/>
          </a:prstGeom>
          <a:ln>
            <a:noFill/>
          </a:ln>
        </p:spPr>
      </p:pic>
    </p:spTree>
    <p:extLst>
      <p:ext uri="{BB962C8B-B14F-4D97-AF65-F5344CB8AC3E}">
        <p14:creationId xmlns:p14="http://schemas.microsoft.com/office/powerpoint/2010/main" val="179463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414">
            <a:extLst>
              <a:ext uri="{FF2B5EF4-FFF2-40B4-BE49-F238E27FC236}">
                <a16:creationId xmlns:a16="http://schemas.microsoft.com/office/drawing/2014/main" id="{A67B06DB-CE4D-4D51-9396-ED5D6614FF96}"/>
              </a:ext>
            </a:extLst>
          </p:cNvPr>
          <p:cNvPicPr/>
          <p:nvPr/>
        </p:nvPicPr>
        <p:blipFill>
          <a:blip r:embed="rId4"/>
          <a:srcRect l="4136" r="71018"/>
          <a:stretch/>
        </p:blipFill>
        <p:spPr>
          <a:xfrm>
            <a:off x="651961" y="620616"/>
            <a:ext cx="2731680" cy="3415680"/>
          </a:xfrm>
          <a:prstGeom prst="rect">
            <a:avLst/>
          </a:prstGeom>
          <a:ln>
            <a:noFill/>
          </a:ln>
        </p:spPr>
      </p:pic>
      <p:pic>
        <p:nvPicPr>
          <p:cNvPr id="4" name="Picture 415">
            <a:extLst>
              <a:ext uri="{FF2B5EF4-FFF2-40B4-BE49-F238E27FC236}">
                <a16:creationId xmlns:a16="http://schemas.microsoft.com/office/drawing/2014/main" id="{BD6BE80D-A0A7-4269-B6D2-8EE2A00D40A0}"/>
              </a:ext>
            </a:extLst>
          </p:cNvPr>
          <p:cNvPicPr/>
          <p:nvPr/>
        </p:nvPicPr>
        <p:blipFill>
          <a:blip r:embed="rId5"/>
          <a:srcRect r="55155"/>
          <a:stretch/>
        </p:blipFill>
        <p:spPr>
          <a:xfrm>
            <a:off x="5616359" y="2230260"/>
            <a:ext cx="2875680" cy="3342600"/>
          </a:xfrm>
          <a:prstGeom prst="rect">
            <a:avLst/>
          </a:prstGeom>
          <a:ln>
            <a:noFill/>
          </a:ln>
        </p:spPr>
      </p:pic>
      <p:pic>
        <p:nvPicPr>
          <p:cNvPr id="6" name="Picture 416">
            <a:extLst>
              <a:ext uri="{FF2B5EF4-FFF2-40B4-BE49-F238E27FC236}">
                <a16:creationId xmlns:a16="http://schemas.microsoft.com/office/drawing/2014/main" id="{C0466519-66F5-464C-BAB5-A9519B7B6512}"/>
              </a:ext>
            </a:extLst>
          </p:cNvPr>
          <p:cNvPicPr/>
          <p:nvPr/>
        </p:nvPicPr>
        <p:blipFill>
          <a:blip r:embed="rId6"/>
          <a:srcRect r="78759" b="9126"/>
          <a:stretch/>
        </p:blipFill>
        <p:spPr>
          <a:xfrm>
            <a:off x="3100680" y="1569240"/>
            <a:ext cx="2659680" cy="3465000"/>
          </a:xfrm>
          <a:prstGeom prst="rect">
            <a:avLst/>
          </a:prstGeom>
          <a:ln>
            <a:noFill/>
          </a:ln>
        </p:spPr>
      </p:pic>
    </p:spTree>
    <p:extLst>
      <p:ext uri="{BB962C8B-B14F-4D97-AF65-F5344CB8AC3E}">
        <p14:creationId xmlns:p14="http://schemas.microsoft.com/office/powerpoint/2010/main" val="57286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418">
            <a:extLst>
              <a:ext uri="{FF2B5EF4-FFF2-40B4-BE49-F238E27FC236}">
                <a16:creationId xmlns:a16="http://schemas.microsoft.com/office/drawing/2014/main" id="{ABE0B31A-23B9-44E3-AC2C-F9589DF17A62}"/>
              </a:ext>
            </a:extLst>
          </p:cNvPr>
          <p:cNvPicPr/>
          <p:nvPr/>
        </p:nvPicPr>
        <p:blipFill>
          <a:blip r:embed="rId4"/>
          <a:srcRect r="68603"/>
          <a:stretch/>
        </p:blipFill>
        <p:spPr>
          <a:xfrm>
            <a:off x="6013741" y="2623686"/>
            <a:ext cx="2772720" cy="2333520"/>
          </a:xfrm>
          <a:prstGeom prst="rect">
            <a:avLst/>
          </a:prstGeom>
          <a:ln>
            <a:noFill/>
          </a:ln>
        </p:spPr>
      </p:pic>
      <p:pic>
        <p:nvPicPr>
          <p:cNvPr id="4" name="Picture 419">
            <a:extLst>
              <a:ext uri="{FF2B5EF4-FFF2-40B4-BE49-F238E27FC236}">
                <a16:creationId xmlns:a16="http://schemas.microsoft.com/office/drawing/2014/main" id="{B684AE79-9463-4E73-991C-B914EBD8C698}"/>
              </a:ext>
            </a:extLst>
          </p:cNvPr>
          <p:cNvPicPr/>
          <p:nvPr/>
        </p:nvPicPr>
        <p:blipFill>
          <a:blip r:embed="rId5"/>
          <a:srcRect l="3606" t="9477" r="80513" b="4985"/>
          <a:stretch/>
        </p:blipFill>
        <p:spPr>
          <a:xfrm>
            <a:off x="340802" y="549931"/>
            <a:ext cx="2587680" cy="3451680"/>
          </a:xfrm>
          <a:prstGeom prst="rect">
            <a:avLst/>
          </a:prstGeom>
          <a:ln>
            <a:noFill/>
          </a:ln>
        </p:spPr>
      </p:pic>
      <p:pic>
        <p:nvPicPr>
          <p:cNvPr id="6" name="Picture 420">
            <a:extLst>
              <a:ext uri="{FF2B5EF4-FFF2-40B4-BE49-F238E27FC236}">
                <a16:creationId xmlns:a16="http://schemas.microsoft.com/office/drawing/2014/main" id="{29B46ED0-3341-43CE-AE3F-251943FFF83C}"/>
              </a:ext>
            </a:extLst>
          </p:cNvPr>
          <p:cNvPicPr/>
          <p:nvPr/>
        </p:nvPicPr>
        <p:blipFill>
          <a:blip r:embed="rId6"/>
          <a:srcRect l="3630" r="77321" b="6354"/>
          <a:stretch/>
        </p:blipFill>
        <p:spPr>
          <a:xfrm>
            <a:off x="3249271" y="1488067"/>
            <a:ext cx="2443680" cy="3609360"/>
          </a:xfrm>
          <a:prstGeom prst="rect">
            <a:avLst/>
          </a:prstGeom>
          <a:ln>
            <a:noFill/>
          </a:ln>
        </p:spPr>
      </p:pic>
    </p:spTree>
    <p:extLst>
      <p:ext uri="{BB962C8B-B14F-4D97-AF65-F5344CB8AC3E}">
        <p14:creationId xmlns:p14="http://schemas.microsoft.com/office/powerpoint/2010/main" val="185847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423">
            <a:extLst>
              <a:ext uri="{FF2B5EF4-FFF2-40B4-BE49-F238E27FC236}">
                <a16:creationId xmlns:a16="http://schemas.microsoft.com/office/drawing/2014/main" id="{65EB69E2-D088-4044-A213-98BDB72CADE0}"/>
              </a:ext>
            </a:extLst>
          </p:cNvPr>
          <p:cNvPicPr/>
          <p:nvPr/>
        </p:nvPicPr>
        <p:blipFill>
          <a:blip r:embed="rId4"/>
          <a:srcRect l="2638" t="1510" r="73018" b="32264"/>
          <a:stretch/>
        </p:blipFill>
        <p:spPr>
          <a:xfrm>
            <a:off x="5783173" y="2083956"/>
            <a:ext cx="2809370" cy="3431199"/>
          </a:xfrm>
          <a:prstGeom prst="rect">
            <a:avLst/>
          </a:prstGeom>
          <a:ln>
            <a:noFill/>
          </a:ln>
        </p:spPr>
      </p:pic>
      <p:pic>
        <p:nvPicPr>
          <p:cNvPr id="4" name="Picture 424">
            <a:extLst>
              <a:ext uri="{FF2B5EF4-FFF2-40B4-BE49-F238E27FC236}">
                <a16:creationId xmlns:a16="http://schemas.microsoft.com/office/drawing/2014/main" id="{488BA2A0-48B9-4D80-BE09-04764EC01E6D}"/>
              </a:ext>
            </a:extLst>
          </p:cNvPr>
          <p:cNvPicPr/>
          <p:nvPr/>
        </p:nvPicPr>
        <p:blipFill>
          <a:blip r:embed="rId5"/>
          <a:srcRect l="5928" r="58333" b="7103"/>
          <a:stretch/>
        </p:blipFill>
        <p:spPr>
          <a:xfrm>
            <a:off x="551457" y="360000"/>
            <a:ext cx="2541663" cy="3447912"/>
          </a:xfrm>
          <a:prstGeom prst="rect">
            <a:avLst/>
          </a:prstGeom>
          <a:ln>
            <a:noFill/>
          </a:ln>
        </p:spPr>
      </p:pic>
      <p:pic>
        <p:nvPicPr>
          <p:cNvPr id="6" name="Picture 5">
            <a:extLst>
              <a:ext uri="{FF2B5EF4-FFF2-40B4-BE49-F238E27FC236}">
                <a16:creationId xmlns:a16="http://schemas.microsoft.com/office/drawing/2014/main" id="{16E6FEFC-C584-486C-B475-A7ED5971CCD9}"/>
              </a:ext>
            </a:extLst>
          </p:cNvPr>
          <p:cNvPicPr/>
          <p:nvPr/>
        </p:nvPicPr>
        <p:blipFill>
          <a:blip r:embed="rId6"/>
          <a:stretch/>
        </p:blipFill>
        <p:spPr>
          <a:xfrm>
            <a:off x="3093120" y="1605613"/>
            <a:ext cx="2587679" cy="3242217"/>
          </a:xfrm>
          <a:prstGeom prst="rect">
            <a:avLst/>
          </a:prstGeom>
          <a:ln>
            <a:noFill/>
          </a:ln>
        </p:spPr>
      </p:pic>
    </p:spTree>
    <p:extLst>
      <p:ext uri="{BB962C8B-B14F-4D97-AF65-F5344CB8AC3E}">
        <p14:creationId xmlns:p14="http://schemas.microsoft.com/office/powerpoint/2010/main" val="2832848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4" name="Picture 3">
            <a:extLst>
              <a:ext uri="{FF2B5EF4-FFF2-40B4-BE49-F238E27FC236}">
                <a16:creationId xmlns:a16="http://schemas.microsoft.com/office/drawing/2014/main" id="{7C4E8670-A87E-42C3-AFA3-40D281EB09E1}"/>
              </a:ext>
            </a:extLst>
          </p:cNvPr>
          <p:cNvPicPr/>
          <p:nvPr/>
        </p:nvPicPr>
        <p:blipFill>
          <a:blip r:embed="rId4"/>
          <a:stretch/>
        </p:blipFill>
        <p:spPr>
          <a:xfrm>
            <a:off x="3054064" y="1017686"/>
            <a:ext cx="2147887" cy="2882123"/>
          </a:xfrm>
          <a:prstGeom prst="rect">
            <a:avLst/>
          </a:prstGeom>
          <a:ln>
            <a:noFill/>
          </a:ln>
        </p:spPr>
      </p:pic>
      <p:pic>
        <p:nvPicPr>
          <p:cNvPr id="7" name="Picture 6">
            <a:extLst>
              <a:ext uri="{FF2B5EF4-FFF2-40B4-BE49-F238E27FC236}">
                <a16:creationId xmlns:a16="http://schemas.microsoft.com/office/drawing/2014/main" id="{7EE3BBAE-0528-40DA-95C6-8EB7B54D0BB5}"/>
              </a:ext>
            </a:extLst>
          </p:cNvPr>
          <p:cNvPicPr/>
          <p:nvPr/>
        </p:nvPicPr>
        <p:blipFill rotWithShape="1">
          <a:blip r:embed="rId5"/>
          <a:srcRect l="2123" t="3794" r="8208"/>
          <a:stretch/>
        </p:blipFill>
        <p:spPr>
          <a:xfrm>
            <a:off x="1930970" y="3429000"/>
            <a:ext cx="2098220" cy="2458748"/>
          </a:xfrm>
          <a:prstGeom prst="rect">
            <a:avLst/>
          </a:prstGeom>
          <a:ln>
            <a:noFill/>
          </a:ln>
        </p:spPr>
      </p:pic>
      <p:pic>
        <p:nvPicPr>
          <p:cNvPr id="8" name="Picture 7">
            <a:extLst>
              <a:ext uri="{FF2B5EF4-FFF2-40B4-BE49-F238E27FC236}">
                <a16:creationId xmlns:a16="http://schemas.microsoft.com/office/drawing/2014/main" id="{F2BF0AC3-1EA0-453E-B5D9-88EB0735EAF5}"/>
              </a:ext>
            </a:extLst>
          </p:cNvPr>
          <p:cNvPicPr/>
          <p:nvPr/>
        </p:nvPicPr>
        <p:blipFill>
          <a:blip r:embed="rId6"/>
          <a:stretch/>
        </p:blipFill>
        <p:spPr>
          <a:xfrm>
            <a:off x="5131535" y="2861776"/>
            <a:ext cx="2098220" cy="2842296"/>
          </a:xfrm>
          <a:prstGeom prst="rect">
            <a:avLst/>
          </a:prstGeom>
          <a:ln>
            <a:noFill/>
          </a:ln>
        </p:spPr>
      </p:pic>
      <p:pic>
        <p:nvPicPr>
          <p:cNvPr id="3" name="Picture 2">
            <a:extLst>
              <a:ext uri="{FF2B5EF4-FFF2-40B4-BE49-F238E27FC236}">
                <a16:creationId xmlns:a16="http://schemas.microsoft.com/office/drawing/2014/main" id="{39BDEB5E-7136-49D5-81A9-4122A2F8C3BF}"/>
              </a:ext>
            </a:extLst>
          </p:cNvPr>
          <p:cNvPicPr/>
          <p:nvPr/>
        </p:nvPicPr>
        <p:blipFill rotWithShape="1">
          <a:blip r:embed="rId7"/>
          <a:srcRect r="10678" b="6488"/>
          <a:stretch/>
        </p:blipFill>
        <p:spPr>
          <a:xfrm>
            <a:off x="0" y="450937"/>
            <a:ext cx="2547886" cy="3181611"/>
          </a:xfrm>
          <a:prstGeom prst="rect">
            <a:avLst/>
          </a:prstGeom>
          <a:ln>
            <a:noFill/>
          </a:ln>
        </p:spPr>
      </p:pic>
      <p:pic>
        <p:nvPicPr>
          <p:cNvPr id="6" name="Picture 5">
            <a:extLst>
              <a:ext uri="{FF2B5EF4-FFF2-40B4-BE49-F238E27FC236}">
                <a16:creationId xmlns:a16="http://schemas.microsoft.com/office/drawing/2014/main" id="{8F035311-6ADD-40C6-8374-99756D620AFF}"/>
              </a:ext>
            </a:extLst>
          </p:cNvPr>
          <p:cNvPicPr/>
          <p:nvPr/>
        </p:nvPicPr>
        <p:blipFill rotWithShape="1">
          <a:blip r:embed="rId8"/>
          <a:srcRect l="5433" b="5366"/>
          <a:stretch/>
        </p:blipFill>
        <p:spPr>
          <a:xfrm>
            <a:off x="6701424" y="375884"/>
            <a:ext cx="2147887" cy="2905935"/>
          </a:xfrm>
          <a:prstGeom prst="rect">
            <a:avLst/>
          </a:prstGeom>
          <a:ln>
            <a:noFill/>
          </a:ln>
        </p:spPr>
      </p:pic>
    </p:spTree>
    <p:extLst>
      <p:ext uri="{BB962C8B-B14F-4D97-AF65-F5344CB8AC3E}">
        <p14:creationId xmlns:p14="http://schemas.microsoft.com/office/powerpoint/2010/main" val="8399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3">
            <a:extLst>
              <a:ext uri="{FF2B5EF4-FFF2-40B4-BE49-F238E27FC236}">
                <a16:creationId xmlns:a16="http://schemas.microsoft.com/office/drawing/2014/main" id="{44883031-3253-455D-BCE2-8F8BCB3693A5}"/>
              </a:ext>
            </a:extLst>
          </p:cNvPr>
          <p:cNvSpPr/>
          <p:nvPr/>
        </p:nvSpPr>
        <p:spPr>
          <a:xfrm>
            <a:off x="777704" y="580448"/>
            <a:ext cx="8017920" cy="56971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Radio and TV shows that</a:t>
            </a: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cover grief</a:t>
            </a:r>
          </a:p>
          <a:p>
            <a:pPr marL="457200" indent="-457200">
              <a:lnSpc>
                <a:spcPct val="100000"/>
              </a:lnSpc>
              <a:buFont typeface="Arial" panose="020B0604020202020204" pitchFamily="34" charset="0"/>
              <a:buChar char="•"/>
            </a:pPr>
            <a:r>
              <a:rPr lang="en-GB" sz="2400" b="0" strike="noStrike" spc="-1" dirty="0">
                <a:solidFill>
                  <a:srgbClr val="000000"/>
                </a:solidFill>
                <a:latin typeface="Arial"/>
                <a:ea typeface="DejaVu Sans"/>
              </a:rPr>
              <a:t>Afterlife </a:t>
            </a:r>
            <a:endParaRPr lang="en-GB" sz="2400" b="0" strike="noStrike" spc="-1" dirty="0">
              <a:latin typeface="Arial"/>
            </a:endParaRPr>
          </a:p>
          <a:p>
            <a:pPr marL="216000" indent="-211680">
              <a:lnSpc>
                <a:spcPct val="150000"/>
              </a:lnSpc>
              <a:buClr>
                <a:srgbClr val="000000"/>
              </a:buClr>
              <a:buFont typeface="Arial"/>
              <a:buChar char="•"/>
            </a:pPr>
            <a:r>
              <a:rPr lang="en-GB" sz="2400" b="0" strike="noStrike" spc="-1" dirty="0">
                <a:solidFill>
                  <a:srgbClr val="000000"/>
                </a:solidFill>
                <a:latin typeface="Arial"/>
                <a:ea typeface="DejaVu Sans"/>
              </a:rPr>
              <a:t>  Dead To Me</a:t>
            </a:r>
            <a:endParaRPr lang="en-GB" sz="2400" b="0" strike="noStrike" spc="-1" dirty="0">
              <a:latin typeface="Arial"/>
            </a:endParaRPr>
          </a:p>
          <a:p>
            <a:pPr marL="216000" indent="-211680">
              <a:lnSpc>
                <a:spcPct val="150000"/>
              </a:lnSpc>
              <a:buClr>
                <a:srgbClr val="000000"/>
              </a:buClr>
              <a:buFont typeface="Arial"/>
              <a:buChar char="•"/>
            </a:pPr>
            <a:r>
              <a:rPr lang="en-GB" sz="2400" b="0" strike="noStrike" spc="-1" dirty="0">
                <a:solidFill>
                  <a:srgbClr val="000000"/>
                </a:solidFill>
                <a:latin typeface="Arial"/>
                <a:ea typeface="DejaVu Sans"/>
              </a:rPr>
              <a:t>  Good Grief - </a:t>
            </a:r>
            <a:r>
              <a:rPr lang="en-GB" sz="2400" b="0" i="1" strike="noStrike" spc="-1" dirty="0">
                <a:solidFill>
                  <a:srgbClr val="000000"/>
                </a:solidFill>
                <a:latin typeface="Arial"/>
                <a:ea typeface="DejaVu Sans"/>
              </a:rPr>
              <a:t>Jack Rooke (</a:t>
            </a:r>
            <a:r>
              <a:rPr lang="en-GB" sz="2400" b="0" i="1" strike="noStrike" spc="-1" dirty="0" err="1">
                <a:solidFill>
                  <a:srgbClr val="000000"/>
                </a:solidFill>
                <a:latin typeface="Arial"/>
                <a:ea typeface="DejaVu Sans"/>
              </a:rPr>
              <a:t>standup</a:t>
            </a:r>
            <a:r>
              <a:rPr lang="en-GB" sz="2400" b="0" i="1" strike="noStrike" spc="-1" dirty="0">
                <a:solidFill>
                  <a:srgbClr val="000000"/>
                </a:solidFill>
                <a:latin typeface="Arial"/>
                <a:ea typeface="DejaVu Sans"/>
              </a:rPr>
              <a:t> comedy)</a:t>
            </a:r>
            <a:endParaRPr lang="en-GB" sz="2400" b="0" strike="noStrike" spc="-1" dirty="0">
              <a:latin typeface="Arial"/>
            </a:endParaRPr>
          </a:p>
          <a:p>
            <a:pPr marL="216000" indent="-211680">
              <a:lnSpc>
                <a:spcPct val="150000"/>
              </a:lnSpc>
              <a:buClr>
                <a:srgbClr val="000000"/>
              </a:buClr>
              <a:buFont typeface="Arial"/>
              <a:buChar char="•"/>
            </a:pPr>
            <a:r>
              <a:rPr lang="en-GB" sz="2400" b="0" strike="noStrike" spc="-1" dirty="0">
                <a:solidFill>
                  <a:srgbClr val="000000"/>
                </a:solidFill>
                <a:latin typeface="Arial"/>
                <a:ea typeface="DejaVu Sans"/>
              </a:rPr>
              <a:t>  Woman’s Hour</a:t>
            </a:r>
            <a:endParaRPr lang="en-GB" sz="2400" b="0" strike="noStrike" spc="-1" dirty="0">
              <a:latin typeface="Arial"/>
            </a:endParaRPr>
          </a:p>
          <a:p>
            <a:pPr marL="216000" indent="-211680">
              <a:lnSpc>
                <a:spcPct val="150000"/>
              </a:lnSpc>
              <a:buClr>
                <a:srgbClr val="000000"/>
              </a:buClr>
              <a:buFont typeface="Arial"/>
              <a:buChar char="•"/>
            </a:pPr>
            <a:r>
              <a:rPr lang="en-GB" sz="2400" b="0" strike="noStrike" spc="-1" dirty="0">
                <a:solidFill>
                  <a:srgbClr val="000000"/>
                </a:solidFill>
                <a:latin typeface="Arial"/>
                <a:ea typeface="DejaVu Sans"/>
              </a:rPr>
              <a:t>  Word of Mouth </a:t>
            </a:r>
            <a:r>
              <a:rPr lang="en-GB" sz="2400" b="0" i="1" strike="noStrike" spc="-1" dirty="0">
                <a:solidFill>
                  <a:srgbClr val="000000"/>
                </a:solidFill>
                <a:latin typeface="Arial"/>
                <a:ea typeface="DejaVu Sans"/>
              </a:rPr>
              <a:t>by poet Michael Rosen</a:t>
            </a:r>
          </a:p>
          <a:p>
            <a:pPr marL="216000" indent="-211680">
              <a:lnSpc>
                <a:spcPct val="150000"/>
              </a:lnSpc>
              <a:buClr>
                <a:srgbClr val="000000"/>
              </a:buClr>
              <a:buFont typeface="Arial"/>
              <a:buChar char="•"/>
            </a:pPr>
            <a:r>
              <a:rPr lang="en-GB" sz="2400" b="0" strike="noStrike" spc="-1" dirty="0">
                <a:solidFill>
                  <a:srgbClr val="000000"/>
                </a:solidFill>
                <a:latin typeface="Arial"/>
                <a:ea typeface="DejaVu Sans"/>
              </a:rPr>
              <a:t>Grief Gang Podcast</a:t>
            </a:r>
          </a:p>
          <a:p>
            <a:pPr marL="216000" indent="-211680">
              <a:lnSpc>
                <a:spcPct val="150000"/>
              </a:lnSpc>
              <a:buClr>
                <a:srgbClr val="000000"/>
              </a:buClr>
              <a:buFont typeface="Arial"/>
              <a:buChar char="•"/>
            </a:pPr>
            <a:r>
              <a:rPr lang="en-GB" sz="2400" spc="-1" dirty="0" err="1">
                <a:solidFill>
                  <a:srgbClr val="000000"/>
                </a:solidFill>
                <a:latin typeface="Arial"/>
                <a:ea typeface="DejaVu Sans"/>
              </a:rPr>
              <a:t>Griefcast</a:t>
            </a:r>
            <a:endParaRPr lang="en-GB" sz="2400" b="0" strike="noStrike" spc="-1" dirty="0">
              <a:solidFill>
                <a:srgbClr val="000000"/>
              </a:solidFill>
              <a:latin typeface="Arial"/>
              <a:ea typeface="DejaVu Sans"/>
            </a:endParaRPr>
          </a:p>
          <a:p>
            <a:pPr marL="216000" indent="-211680">
              <a:lnSpc>
                <a:spcPct val="150000"/>
              </a:lnSpc>
              <a:buClr>
                <a:srgbClr val="000000"/>
              </a:buClr>
              <a:buFont typeface="Arial"/>
              <a:buChar char="•"/>
            </a:pPr>
            <a:endParaRPr lang="en-GB" sz="2800" b="0" strike="noStrike" spc="-1" dirty="0">
              <a:solidFill>
                <a:srgbClr val="000000"/>
              </a:solidFill>
              <a:latin typeface="Arial"/>
              <a:ea typeface="DejaVu Sans"/>
            </a:endParaRPr>
          </a:p>
          <a:p>
            <a:pPr marL="4320">
              <a:lnSpc>
                <a:spcPct val="150000"/>
              </a:lnSpc>
              <a:buClr>
                <a:srgbClr val="000000"/>
              </a:buClr>
            </a:pPr>
            <a:endParaRPr lang="en-GB" sz="2800" spc="-1" dirty="0">
              <a:solidFill>
                <a:srgbClr val="000000"/>
              </a:solidFill>
              <a:latin typeface="Arial"/>
              <a:ea typeface="DejaVu Sans"/>
            </a:endParaRPr>
          </a:p>
          <a:p>
            <a:pPr marL="216000" indent="-211680">
              <a:lnSpc>
                <a:spcPct val="150000"/>
              </a:lnSpc>
              <a:buClr>
                <a:srgbClr val="000000"/>
              </a:buClr>
              <a:buFont typeface="Arial"/>
              <a:buChar char="•"/>
            </a:pPr>
            <a:endParaRPr lang="en-GB" sz="2800" b="0" strike="noStrike" spc="-1" dirty="0">
              <a:solidFill>
                <a:srgbClr val="000000"/>
              </a:solidFill>
              <a:latin typeface="Arial"/>
              <a:ea typeface="DejaVu Sans"/>
            </a:endParaRPr>
          </a:p>
          <a:p>
            <a:pPr marL="216000" indent="-211680">
              <a:lnSpc>
                <a:spcPct val="150000"/>
              </a:lnSpc>
              <a:buClr>
                <a:srgbClr val="000000"/>
              </a:buClr>
              <a:buFont typeface="Arial"/>
              <a:buChar char="•"/>
            </a:pPr>
            <a:endParaRPr lang="en-GB" sz="2800" b="0" i="1" strike="noStrike" spc="-1" dirty="0">
              <a:solidFill>
                <a:srgbClr val="000000"/>
              </a:solidFill>
              <a:latin typeface="Arial"/>
              <a:ea typeface="DejaVu Sans"/>
            </a:endParaRPr>
          </a:p>
          <a:p>
            <a:pPr marL="216000" indent="-211680">
              <a:lnSpc>
                <a:spcPct val="150000"/>
              </a:lnSpc>
              <a:buClr>
                <a:srgbClr val="000000"/>
              </a:buClr>
              <a:buFont typeface="Arial"/>
              <a:buChar char="•"/>
            </a:pP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endParaRPr lang="en-GB" sz="2800" b="0" strike="noStrike" spc="-1" dirty="0">
              <a:latin typeface="Arial"/>
            </a:endParaRPr>
          </a:p>
        </p:txBody>
      </p:sp>
      <p:sp>
        <p:nvSpPr>
          <p:cNvPr id="4" name="CustomShape 4">
            <a:extLst>
              <a:ext uri="{FF2B5EF4-FFF2-40B4-BE49-F238E27FC236}">
                <a16:creationId xmlns:a16="http://schemas.microsoft.com/office/drawing/2014/main" id="{44AB8E9B-68E3-4327-863C-7184340E97E0}"/>
              </a:ext>
            </a:extLst>
          </p:cNvPr>
          <p:cNvSpPr/>
          <p:nvPr/>
        </p:nvSpPr>
        <p:spPr>
          <a:xfrm>
            <a:off x="978120" y="2044440"/>
            <a:ext cx="4792320" cy="340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046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69DFE1CD-078F-4D27-A2E3-BB649149AEAB}"/>
              </a:ext>
            </a:extLst>
          </p:cNvPr>
          <p:cNvSpPr/>
          <p:nvPr/>
        </p:nvSpPr>
        <p:spPr>
          <a:xfrm>
            <a:off x="148623" y="1040237"/>
            <a:ext cx="9060120" cy="4372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GB" sz="1800" b="0" strike="noStrike" spc="-1" dirty="0">
              <a:latin typeface="Arial"/>
            </a:endParaRPr>
          </a:p>
          <a:p>
            <a:pPr algn="ctr">
              <a:lnSpc>
                <a:spcPct val="100000"/>
              </a:lnSpc>
            </a:pPr>
            <a:r>
              <a:rPr lang="en-GB" sz="4000" b="1" strike="noStrike" spc="-1" dirty="0">
                <a:solidFill>
                  <a:srgbClr val="000000"/>
                </a:solidFill>
                <a:latin typeface="Arial"/>
                <a:ea typeface="DejaVu Sans"/>
              </a:rPr>
              <a:t>Going forward... What next?</a:t>
            </a:r>
            <a:endParaRPr lang="en-GB" sz="4000" b="0" strike="noStrike" spc="-1" dirty="0">
              <a:latin typeface="Arial"/>
            </a:endParaRPr>
          </a:p>
          <a:p>
            <a:pPr algn="ctr">
              <a:lnSpc>
                <a:spcPct val="100000"/>
              </a:lnSpc>
            </a:pP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How can we help you?</a:t>
            </a:r>
            <a:endParaRPr lang="en-GB" sz="4000" b="0" strike="noStrike" spc="-1" dirty="0">
              <a:latin typeface="Arial"/>
            </a:endParaRPr>
          </a:p>
          <a:p>
            <a:pPr algn="ctr">
              <a:lnSpc>
                <a:spcPct val="100000"/>
              </a:lnSpc>
            </a:pPr>
            <a:endParaRPr lang="en-GB" sz="4000" b="0" strike="noStrike" spc="-1" dirty="0">
              <a:latin typeface="Arial"/>
            </a:endParaRPr>
          </a:p>
          <a:p>
            <a:pPr algn="ctr">
              <a:lnSpc>
                <a:spcPct val="100000"/>
              </a:lnSpc>
            </a:pPr>
            <a:r>
              <a:rPr lang="en-GB" sz="4000" b="1" strike="noStrike" spc="-1" dirty="0">
                <a:solidFill>
                  <a:srgbClr val="000000"/>
                </a:solidFill>
                <a:latin typeface="Arial"/>
                <a:ea typeface="DejaVu Sans"/>
              </a:rPr>
              <a:t>Questions and Comments</a:t>
            </a:r>
            <a:endParaRPr lang="en-GB" sz="4000" b="0" strike="noStrike" spc="-1" dirty="0">
              <a:latin typeface="Arial"/>
            </a:endParaRPr>
          </a:p>
          <a:p>
            <a:pPr algn="ctr">
              <a:lnSpc>
                <a:spcPct val="100000"/>
              </a:lnSpc>
            </a:pPr>
            <a:endParaRPr lang="en-GB" sz="4000" b="0" strike="noStrike" spc="-1" dirty="0">
              <a:latin typeface="Arial"/>
            </a:endParaRPr>
          </a:p>
        </p:txBody>
      </p:sp>
    </p:spTree>
    <p:extLst>
      <p:ext uri="{BB962C8B-B14F-4D97-AF65-F5344CB8AC3E}">
        <p14:creationId xmlns:p14="http://schemas.microsoft.com/office/powerpoint/2010/main" val="32726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4" name="CustomShape 1">
            <a:extLst>
              <a:ext uri="{FF2B5EF4-FFF2-40B4-BE49-F238E27FC236}">
                <a16:creationId xmlns:a16="http://schemas.microsoft.com/office/drawing/2014/main" id="{8798657C-B43D-454B-992D-C8A7FC655B68}"/>
              </a:ext>
            </a:extLst>
          </p:cNvPr>
          <p:cNvSpPr/>
          <p:nvPr/>
        </p:nvSpPr>
        <p:spPr>
          <a:xfrm>
            <a:off x="0" y="877399"/>
            <a:ext cx="9060120" cy="4372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GB" sz="1800" b="0" strike="noStrike" spc="-1" dirty="0">
              <a:latin typeface="Arial"/>
            </a:endParaRPr>
          </a:p>
          <a:p>
            <a:pPr algn="ctr">
              <a:lnSpc>
                <a:spcPct val="100000"/>
              </a:lnSpc>
            </a:pPr>
            <a:r>
              <a:rPr lang="en-GB" sz="4000" b="1" strike="noStrike" spc="-1" dirty="0">
                <a:solidFill>
                  <a:srgbClr val="000000"/>
                </a:solidFill>
                <a:latin typeface="Arial"/>
                <a:ea typeface="DejaVu Sans"/>
              </a:rPr>
              <a:t>Thank you </a:t>
            </a:r>
            <a:endParaRPr lang="en-GB" sz="4000" b="0" strike="noStrike" spc="-1" dirty="0">
              <a:latin typeface="Arial"/>
            </a:endParaRPr>
          </a:p>
          <a:p>
            <a:pPr algn="ctr">
              <a:lnSpc>
                <a:spcPct val="100000"/>
              </a:lnSpc>
            </a:pPr>
            <a:endParaRPr lang="en-GB" sz="4000" b="0" strike="noStrike" spc="-1" dirty="0">
              <a:latin typeface="Arial"/>
            </a:endParaRPr>
          </a:p>
        </p:txBody>
      </p:sp>
    </p:spTree>
    <p:extLst>
      <p:ext uri="{BB962C8B-B14F-4D97-AF65-F5344CB8AC3E}">
        <p14:creationId xmlns:p14="http://schemas.microsoft.com/office/powerpoint/2010/main" val="332249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4C66A991-76D7-4B9A-9C43-C82E97630490}"/>
              </a:ext>
            </a:extLst>
          </p:cNvPr>
          <p:cNvSpPr/>
          <p:nvPr/>
        </p:nvSpPr>
        <p:spPr>
          <a:xfrm>
            <a:off x="763530" y="730490"/>
            <a:ext cx="7628908" cy="4474848"/>
          </a:xfrm>
          <a:prstGeom prst="rect">
            <a:avLst/>
          </a:prstGeom>
          <a:ln/>
          <a:effectLst>
            <a:outerShdw blurRad="50800" dist="37674" dir="8100000" algn="tr" rotWithShape="0">
              <a:srgbClr val="000000">
                <a:alpha val="40000"/>
              </a:srgbClr>
            </a:outerShdw>
          </a:effectLst>
        </p:spPr>
        <p:style>
          <a:lnRef idx="2">
            <a:schemeClr val="accent6"/>
          </a:lnRef>
          <a:fillRef idx="1">
            <a:schemeClr val="lt1"/>
          </a:fillRef>
          <a:effectRef idx="0">
            <a:schemeClr val="accent6"/>
          </a:effectRef>
          <a:fontRef idx="minor"/>
        </p:style>
      </p:sp>
      <p:pic>
        <p:nvPicPr>
          <p:cNvPr id="4" name="Picture 270">
            <a:extLst>
              <a:ext uri="{FF2B5EF4-FFF2-40B4-BE49-F238E27FC236}">
                <a16:creationId xmlns:a16="http://schemas.microsoft.com/office/drawing/2014/main" id="{14DBB625-106C-4A81-8C58-6BFB166B0429}"/>
              </a:ext>
            </a:extLst>
          </p:cNvPr>
          <p:cNvPicPr/>
          <p:nvPr/>
        </p:nvPicPr>
        <p:blipFill>
          <a:blip r:embed="rId4"/>
          <a:stretch/>
        </p:blipFill>
        <p:spPr>
          <a:xfrm>
            <a:off x="3308766" y="927773"/>
            <a:ext cx="2526465" cy="1449777"/>
          </a:xfrm>
          <a:prstGeom prst="rect">
            <a:avLst/>
          </a:prstGeom>
          <a:ln>
            <a:noFill/>
          </a:ln>
        </p:spPr>
      </p:pic>
      <p:pic>
        <p:nvPicPr>
          <p:cNvPr id="6" name="Picture 271">
            <a:extLst>
              <a:ext uri="{FF2B5EF4-FFF2-40B4-BE49-F238E27FC236}">
                <a16:creationId xmlns:a16="http://schemas.microsoft.com/office/drawing/2014/main" id="{03EC0111-47B6-4B4D-BF46-E13B39ACCFFB}"/>
              </a:ext>
            </a:extLst>
          </p:cNvPr>
          <p:cNvPicPr/>
          <p:nvPr/>
        </p:nvPicPr>
        <p:blipFill>
          <a:blip r:embed="rId5"/>
          <a:stretch/>
        </p:blipFill>
        <p:spPr>
          <a:xfrm>
            <a:off x="1202539" y="2540267"/>
            <a:ext cx="6738921" cy="2430275"/>
          </a:xfrm>
          <a:prstGeom prst="rect">
            <a:avLst/>
          </a:prstGeom>
          <a:ln>
            <a:noFill/>
          </a:ln>
        </p:spPr>
      </p:pic>
    </p:spTree>
    <p:extLst>
      <p:ext uri="{BB962C8B-B14F-4D97-AF65-F5344CB8AC3E}">
        <p14:creationId xmlns:p14="http://schemas.microsoft.com/office/powerpoint/2010/main" val="363714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8B35EF-B1F8-4DA2-9E02-4911D7B5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575" y="3293215"/>
            <a:ext cx="2280031" cy="2511338"/>
          </a:xfrm>
          <a:prstGeom prst="rect">
            <a:avLst/>
          </a:prstGeom>
        </p:spPr>
      </p:pic>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1">
            <a:extLst>
              <a:ext uri="{FF2B5EF4-FFF2-40B4-BE49-F238E27FC236}">
                <a16:creationId xmlns:a16="http://schemas.microsoft.com/office/drawing/2014/main" id="{E03BB81C-2DF4-468D-8DF1-B97ADCC1873E}"/>
              </a:ext>
            </a:extLst>
          </p:cNvPr>
          <p:cNvSpPr/>
          <p:nvPr/>
        </p:nvSpPr>
        <p:spPr>
          <a:xfrm>
            <a:off x="0" y="238917"/>
            <a:ext cx="9060120" cy="1250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en-GB" sz="4300" b="1" strike="noStrike" spc="-1">
                <a:solidFill>
                  <a:srgbClr val="000000"/>
                </a:solidFill>
                <a:latin typeface="Arial"/>
                <a:ea typeface="DejaVu Sans"/>
              </a:rPr>
              <a:t>The Good Grief Trust</a:t>
            </a:r>
            <a:br/>
            <a:r>
              <a:rPr lang="en-GB" sz="2200" b="0" u="sng" strike="noStrike" spc="-1">
                <a:solidFill>
                  <a:srgbClr val="0000FF"/>
                </a:solidFill>
                <a:uFillTx/>
                <a:latin typeface="Arial"/>
                <a:ea typeface="DejaVu Sans"/>
                <a:hlinkClick r:id="rId5"/>
              </a:rPr>
              <a:t>https://www.thegoodgrieftrust.org</a:t>
            </a:r>
            <a:endParaRPr lang="en-GB" sz="2200" b="0" strike="noStrike" spc="-1">
              <a:latin typeface="Arial"/>
            </a:endParaRPr>
          </a:p>
        </p:txBody>
      </p:sp>
      <p:sp>
        <p:nvSpPr>
          <p:cNvPr id="4" name="CustomShape 3">
            <a:extLst>
              <a:ext uri="{FF2B5EF4-FFF2-40B4-BE49-F238E27FC236}">
                <a16:creationId xmlns:a16="http://schemas.microsoft.com/office/drawing/2014/main" id="{9060B5CD-0865-417E-B3D5-100F25E5C3DF}"/>
              </a:ext>
            </a:extLst>
          </p:cNvPr>
          <p:cNvSpPr/>
          <p:nvPr/>
        </p:nvSpPr>
        <p:spPr>
          <a:xfrm>
            <a:off x="3954703" y="2017119"/>
            <a:ext cx="4707192" cy="404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400" b="0" strike="noStrike" spc="-1" dirty="0">
                <a:solidFill>
                  <a:srgbClr val="000000"/>
                </a:solidFill>
                <a:latin typeface="Arial"/>
                <a:ea typeface="DejaVu Sans"/>
              </a:rPr>
              <a:t>This is run by bereaved for the bereaved and aims to be a fully comprehensive online support website for both bereaved and those who support them.</a:t>
            </a:r>
            <a:endParaRPr lang="en-GB" sz="2400" b="0" strike="noStrike" spc="-1" dirty="0">
              <a:latin typeface="Arial"/>
            </a:endParaRPr>
          </a:p>
          <a:p>
            <a:pPr>
              <a:lnSpc>
                <a:spcPct val="100000"/>
              </a:lnSpc>
            </a:pPr>
            <a:endParaRPr lang="en-GB" sz="2400" b="0" strike="noStrike" spc="-1" dirty="0">
              <a:latin typeface="Arial"/>
            </a:endParaRPr>
          </a:p>
          <a:p>
            <a:pPr>
              <a:lnSpc>
                <a:spcPct val="100000"/>
              </a:lnSpc>
            </a:pPr>
            <a:r>
              <a:rPr lang="en-GB" sz="2400" b="0" strike="noStrike" spc="-1" dirty="0">
                <a:solidFill>
                  <a:srgbClr val="000000"/>
                </a:solidFill>
                <a:latin typeface="Arial"/>
                <a:ea typeface="DejaVu Sans"/>
              </a:rPr>
              <a:t>A map of local support, videos and helpful advice, virtual pop up cafes to share stories.</a:t>
            </a:r>
            <a:endParaRPr lang="en-GB" sz="2400" b="0" strike="noStrike" spc="-1" dirty="0">
              <a:latin typeface="Arial"/>
            </a:endParaRPr>
          </a:p>
        </p:txBody>
      </p:sp>
      <p:pic>
        <p:nvPicPr>
          <p:cNvPr id="6" name="Picture 275">
            <a:extLst>
              <a:ext uri="{FF2B5EF4-FFF2-40B4-BE49-F238E27FC236}">
                <a16:creationId xmlns:a16="http://schemas.microsoft.com/office/drawing/2014/main" id="{9A90249F-B6CD-4F51-B76F-AE3161952F3F}"/>
              </a:ext>
            </a:extLst>
          </p:cNvPr>
          <p:cNvPicPr/>
          <p:nvPr/>
        </p:nvPicPr>
        <p:blipFill>
          <a:blip r:embed="rId6"/>
          <a:stretch/>
        </p:blipFill>
        <p:spPr>
          <a:xfrm>
            <a:off x="482105" y="1489197"/>
            <a:ext cx="2280031" cy="2045620"/>
          </a:xfrm>
          <a:prstGeom prst="rect">
            <a:avLst/>
          </a:prstGeom>
          <a:ln>
            <a:noFill/>
          </a:ln>
        </p:spPr>
      </p:pic>
    </p:spTree>
    <p:extLst>
      <p:ext uri="{BB962C8B-B14F-4D97-AF65-F5344CB8AC3E}">
        <p14:creationId xmlns:p14="http://schemas.microsoft.com/office/powerpoint/2010/main" val="233595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pic>
        <p:nvPicPr>
          <p:cNvPr id="3" name="Picture 2">
            <a:extLst>
              <a:ext uri="{FF2B5EF4-FFF2-40B4-BE49-F238E27FC236}">
                <a16:creationId xmlns:a16="http://schemas.microsoft.com/office/drawing/2014/main" id="{27B4AC4C-2DF8-4A57-97FF-49095B159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37" y="1186602"/>
            <a:ext cx="7315834" cy="800169"/>
          </a:xfrm>
          <a:prstGeom prst="rect">
            <a:avLst/>
          </a:prstGeom>
        </p:spPr>
      </p:pic>
      <p:pic>
        <p:nvPicPr>
          <p:cNvPr id="4" name="Picture 3">
            <a:extLst>
              <a:ext uri="{FF2B5EF4-FFF2-40B4-BE49-F238E27FC236}">
                <a16:creationId xmlns:a16="http://schemas.microsoft.com/office/drawing/2014/main" id="{33B2CFE5-D0CE-46C5-976D-7BF0B92F2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83" y="2077919"/>
            <a:ext cx="7315834" cy="3533421"/>
          </a:xfrm>
          <a:prstGeom prst="rect">
            <a:avLst/>
          </a:prstGeom>
        </p:spPr>
      </p:pic>
      <p:sp>
        <p:nvSpPr>
          <p:cNvPr id="6" name="TextBox 5">
            <a:extLst>
              <a:ext uri="{FF2B5EF4-FFF2-40B4-BE49-F238E27FC236}">
                <a16:creationId xmlns:a16="http://schemas.microsoft.com/office/drawing/2014/main" id="{E8D34C90-F2AD-48C2-A4C5-032E2B505D17}"/>
              </a:ext>
            </a:extLst>
          </p:cNvPr>
          <p:cNvSpPr txBox="1"/>
          <p:nvPr/>
        </p:nvSpPr>
        <p:spPr>
          <a:xfrm>
            <a:off x="984738" y="770214"/>
            <a:ext cx="3587262" cy="369332"/>
          </a:xfrm>
          <a:prstGeom prst="rect">
            <a:avLst/>
          </a:prstGeom>
          <a:noFill/>
        </p:spPr>
        <p:txBody>
          <a:bodyPr wrap="square" rtlCol="0">
            <a:spAutoFit/>
          </a:bodyPr>
          <a:lstStyle/>
          <a:p>
            <a:r>
              <a:rPr lang="en-GB" dirty="0"/>
              <a:t>Sudden.org</a:t>
            </a:r>
          </a:p>
        </p:txBody>
      </p:sp>
    </p:spTree>
    <p:extLst>
      <p:ext uri="{BB962C8B-B14F-4D97-AF65-F5344CB8AC3E}">
        <p14:creationId xmlns:p14="http://schemas.microsoft.com/office/powerpoint/2010/main" val="168433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4">
            <a:extLst>
              <a:ext uri="{FF2B5EF4-FFF2-40B4-BE49-F238E27FC236}">
                <a16:creationId xmlns:a16="http://schemas.microsoft.com/office/drawing/2014/main" id="{F83EFF23-8B40-4D4D-BB12-06101EDE4C01}"/>
              </a:ext>
            </a:extLst>
          </p:cNvPr>
          <p:cNvSpPr/>
          <p:nvPr/>
        </p:nvSpPr>
        <p:spPr>
          <a:xfrm>
            <a:off x="936000" y="720000"/>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Issues to think about as you consider how to  Respond to Grief and Loss in your Community </a:t>
            </a:r>
            <a:endParaRPr lang="en-GB" sz="4000" b="0" strike="noStrike" spc="-1" dirty="0">
              <a:latin typeface="Arial"/>
            </a:endParaRPr>
          </a:p>
          <a:p>
            <a:pPr>
              <a:lnSpc>
                <a:spcPct val="100000"/>
              </a:lnSpc>
            </a:pPr>
            <a:endParaRPr lang="en-GB" sz="4000" b="0" strike="noStrike" spc="-1" dirty="0">
              <a:latin typeface="Arial"/>
            </a:endParaRPr>
          </a:p>
          <a:p>
            <a:pPr>
              <a:lnSpc>
                <a:spcPct val="100000"/>
              </a:lnSpc>
            </a:pPr>
            <a:endParaRPr lang="en-GB" sz="4000" b="0" strike="noStrike" spc="-1" dirty="0">
              <a:latin typeface="Arial"/>
            </a:endParaRPr>
          </a:p>
          <a:p>
            <a:pPr>
              <a:lnSpc>
                <a:spcPct val="150000"/>
              </a:lnSpc>
            </a:pPr>
            <a:r>
              <a:rPr lang="en-GB" sz="2800" b="0" strike="noStrike" spc="-1" dirty="0">
                <a:solidFill>
                  <a:srgbClr val="000000"/>
                </a:solidFill>
                <a:latin typeface="Arial"/>
                <a:ea typeface="DejaVu Sans"/>
              </a:rPr>
              <a:t>• 	Recognising grief</a:t>
            </a:r>
            <a:endParaRPr lang="en-GB" sz="2800" b="0" strike="noStrike" spc="-1" dirty="0">
              <a:latin typeface="Arial"/>
            </a:endParaRPr>
          </a:p>
          <a:p>
            <a:pPr>
              <a:lnSpc>
                <a:spcPct val="150000"/>
              </a:lnSpc>
            </a:pP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spTree>
    <p:extLst>
      <p:ext uri="{BB962C8B-B14F-4D97-AF65-F5344CB8AC3E}">
        <p14:creationId xmlns:p14="http://schemas.microsoft.com/office/powerpoint/2010/main" val="20953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TextBox 2">
            <a:extLst>
              <a:ext uri="{FF2B5EF4-FFF2-40B4-BE49-F238E27FC236}">
                <a16:creationId xmlns:a16="http://schemas.microsoft.com/office/drawing/2014/main" id="{D1CBF64B-928E-4531-89AC-DDDFD4177674}"/>
              </a:ext>
            </a:extLst>
          </p:cNvPr>
          <p:cNvSpPr txBox="1"/>
          <p:nvPr/>
        </p:nvSpPr>
        <p:spPr>
          <a:xfrm>
            <a:off x="2126974" y="2331000"/>
            <a:ext cx="6380922" cy="369332"/>
          </a:xfrm>
          <a:prstGeom prst="rect">
            <a:avLst/>
          </a:prstGeom>
          <a:noFill/>
        </p:spPr>
        <p:txBody>
          <a:bodyPr wrap="square" rtlCol="0">
            <a:spAutoFit/>
          </a:bodyPr>
          <a:lstStyle/>
          <a:p>
            <a:r>
              <a:rPr lang="en-GB" dirty="0"/>
              <a:t>Death Café ….online </a:t>
            </a:r>
            <a:r>
              <a:rPr lang="en-GB" dirty="0" err="1"/>
              <a:t>e.g.s</a:t>
            </a:r>
            <a:r>
              <a:rPr lang="en-GB" dirty="0"/>
              <a:t>?</a:t>
            </a:r>
          </a:p>
        </p:txBody>
      </p:sp>
    </p:spTree>
    <p:extLst>
      <p:ext uri="{BB962C8B-B14F-4D97-AF65-F5344CB8AC3E}">
        <p14:creationId xmlns:p14="http://schemas.microsoft.com/office/powerpoint/2010/main" val="387038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31CDF-D062-4D61-A5F7-F71C9867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7748"/>
            <a:ext cx="9357366" cy="970252"/>
          </a:xfrm>
          <a:prstGeom prst="rect">
            <a:avLst/>
          </a:prstGeom>
        </p:spPr>
      </p:pic>
      <p:sp>
        <p:nvSpPr>
          <p:cNvPr id="3" name="CustomShape 5">
            <a:extLst>
              <a:ext uri="{FF2B5EF4-FFF2-40B4-BE49-F238E27FC236}">
                <a16:creationId xmlns:a16="http://schemas.microsoft.com/office/drawing/2014/main" id="{4DA50919-74AC-4E2D-9FE5-A0A6FD617079}"/>
              </a:ext>
            </a:extLst>
          </p:cNvPr>
          <p:cNvSpPr/>
          <p:nvPr/>
        </p:nvSpPr>
        <p:spPr>
          <a:xfrm>
            <a:off x="935999" y="344219"/>
            <a:ext cx="7768080" cy="59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4000" b="1" strike="noStrike" spc="-1" dirty="0">
                <a:solidFill>
                  <a:srgbClr val="000000"/>
                </a:solidFill>
                <a:latin typeface="Arial"/>
                <a:ea typeface="DejaVu Sans"/>
              </a:rPr>
              <a:t> </a:t>
            </a:r>
            <a:endParaRPr lang="en-GB" sz="4000" b="0" strike="noStrike" spc="-1" dirty="0">
              <a:latin typeface="Arial"/>
            </a:endParaRPr>
          </a:p>
          <a:p>
            <a:pPr>
              <a:lnSpc>
                <a:spcPct val="150000"/>
              </a:lnSpc>
            </a:pPr>
            <a:r>
              <a:rPr lang="en-GB" sz="2800" b="0" strike="noStrike" spc="-1" dirty="0">
                <a:solidFill>
                  <a:srgbClr val="000000"/>
                </a:solidFill>
                <a:latin typeface="Arial"/>
                <a:ea typeface="DejaVu Sans"/>
              </a:rPr>
              <a:t>• 	Providing group support</a:t>
            </a:r>
            <a:endParaRPr lang="en-GB" sz="2800" b="0" strike="noStrike" spc="-1" dirty="0">
              <a:latin typeface="Arial"/>
            </a:endParaRPr>
          </a:p>
          <a:p>
            <a:pPr>
              <a:lnSpc>
                <a:spcPct val="150000"/>
              </a:lnSpc>
            </a:pPr>
            <a:r>
              <a:rPr lang="en-GB" sz="2800" b="0" strike="noStrike" spc="-1" dirty="0">
                <a:solidFill>
                  <a:srgbClr val="000000"/>
                </a:solidFill>
                <a:latin typeface="Arial"/>
                <a:ea typeface="DejaVu Sans"/>
              </a:rPr>
              <a:t> </a:t>
            </a:r>
            <a:endParaRPr lang="en-GB" sz="2800" b="0" strike="noStrike" spc="-1" dirty="0">
              <a:latin typeface="Arial"/>
            </a:endParaRPr>
          </a:p>
          <a:p>
            <a:pPr>
              <a:lnSpc>
                <a:spcPct val="100000"/>
              </a:lnSpc>
            </a:pPr>
            <a:endParaRPr lang="en-GB" sz="2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p:txBody>
      </p:sp>
      <p:pic>
        <p:nvPicPr>
          <p:cNvPr id="4" name="Picture 3">
            <a:extLst>
              <a:ext uri="{FF2B5EF4-FFF2-40B4-BE49-F238E27FC236}">
                <a16:creationId xmlns:a16="http://schemas.microsoft.com/office/drawing/2014/main" id="{388F0BDD-3AF5-440E-9B23-4A44FF658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20" y="2001013"/>
            <a:ext cx="8704080" cy="3207826"/>
          </a:xfrm>
          <a:prstGeom prst="rect">
            <a:avLst/>
          </a:prstGeom>
        </p:spPr>
      </p:pic>
    </p:spTree>
    <p:extLst>
      <p:ext uri="{BB962C8B-B14F-4D97-AF65-F5344CB8AC3E}">
        <p14:creationId xmlns:p14="http://schemas.microsoft.com/office/powerpoint/2010/main" val="35003051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1343</Words>
  <Application>Microsoft Office PowerPoint</Application>
  <PresentationFormat>On-screen Show (4:3)</PresentationFormat>
  <Paragraphs>167</Paragraphs>
  <Slides>36</Slides>
  <Notes>36</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Microsoft YaHei</vt:lpstr>
      <vt:lpstr>Arial</vt:lpstr>
      <vt:lpstr>Calibri</vt:lpstr>
      <vt:lpstr>Calibri Light</vt:lpstr>
      <vt:lpstr>DejaVu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Page</dc:creator>
  <cp:lastModifiedBy>Julia Terry</cp:lastModifiedBy>
  <cp:revision>7</cp:revision>
  <dcterms:created xsi:type="dcterms:W3CDTF">2021-02-16T12:10:45Z</dcterms:created>
  <dcterms:modified xsi:type="dcterms:W3CDTF">2021-03-09T15:59:43Z</dcterms:modified>
</cp:coreProperties>
</file>