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3_F9A3D77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2" r:id="rId6"/>
    <p:sldMasterId id="2147483694" r:id="rId7"/>
    <p:sldMasterId id="2147483648" r:id="rId8"/>
    <p:sldMasterId id="2147483706" r:id="rId9"/>
  </p:sldMasterIdLst>
  <p:notesMasterIdLst>
    <p:notesMasterId r:id="rId26"/>
  </p:notesMasterIdLst>
  <p:handoutMasterIdLst>
    <p:handoutMasterId r:id="rId27"/>
  </p:handoutMasterIdLst>
  <p:sldIdLst>
    <p:sldId id="308" r:id="rId10"/>
    <p:sldId id="341" r:id="rId11"/>
    <p:sldId id="351" r:id="rId12"/>
    <p:sldId id="353" r:id="rId13"/>
    <p:sldId id="352" r:id="rId14"/>
    <p:sldId id="345" r:id="rId15"/>
    <p:sldId id="309" r:id="rId16"/>
    <p:sldId id="290" r:id="rId17"/>
    <p:sldId id="293" r:id="rId18"/>
    <p:sldId id="291" r:id="rId19"/>
    <p:sldId id="350" r:id="rId20"/>
    <p:sldId id="330" r:id="rId21"/>
    <p:sldId id="343" r:id="rId22"/>
    <p:sldId id="305" r:id="rId23"/>
    <p:sldId id="304" r:id="rId24"/>
    <p:sldId id="307" r:id="rId25"/>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3C4AC-6227-ADED-33A3-E9D94491E3D8}" name="Emma Potter" initials="EP" userId="S::emma.potter@hia.org.uk::f26e7ab9-721b-4632-b700-fc9d23888a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A2B"/>
    <a:srgbClr val="000000"/>
    <a:srgbClr val="0C1C2B"/>
    <a:srgbClr val="AAAD18"/>
    <a:srgbClr val="F28A00"/>
    <a:srgbClr val="A5A5A5"/>
    <a:srgbClr val="008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ACFD9-14B3-404A-B1D4-75DE22B68E78}" v="76" dt="2023-11-21T18:57:13.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82"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Gretton" userId="8e444654-e043-49e1-94aa-632cd444da57" providerId="ADAL" clId="{0E4ACFD9-14B3-404A-B1D4-75DE22B68E78}"/>
    <pc:docChg chg="undo custSel addSld delSld modSld sldOrd">
      <pc:chgData name="Cathy Gretton" userId="8e444654-e043-49e1-94aa-632cd444da57" providerId="ADAL" clId="{0E4ACFD9-14B3-404A-B1D4-75DE22B68E78}" dt="2023-11-21T18:59:10.456" v="99" actId="122"/>
      <pc:docMkLst>
        <pc:docMk/>
      </pc:docMkLst>
      <pc:sldChg chg="del ord">
        <pc:chgData name="Cathy Gretton" userId="8e444654-e043-49e1-94aa-632cd444da57" providerId="ADAL" clId="{0E4ACFD9-14B3-404A-B1D4-75DE22B68E78}" dt="2023-11-21T18:51:42.399" v="86" actId="47"/>
        <pc:sldMkLst>
          <pc:docMk/>
          <pc:sldMk cId="491887395" sldId="349"/>
        </pc:sldMkLst>
      </pc:sldChg>
      <pc:sldChg chg="addSp delSp mod">
        <pc:chgData name="Cathy Gretton" userId="8e444654-e043-49e1-94aa-632cd444da57" providerId="ADAL" clId="{0E4ACFD9-14B3-404A-B1D4-75DE22B68E78}" dt="2023-11-21T18:50:23.236" v="85" actId="478"/>
        <pc:sldMkLst>
          <pc:docMk/>
          <pc:sldMk cId="1083790896" sldId="351"/>
        </pc:sldMkLst>
        <pc:picChg chg="add del">
          <ac:chgData name="Cathy Gretton" userId="8e444654-e043-49e1-94aa-632cd444da57" providerId="ADAL" clId="{0E4ACFD9-14B3-404A-B1D4-75DE22B68E78}" dt="2023-11-21T18:50:23.236" v="85" actId="478"/>
          <ac:picMkLst>
            <pc:docMk/>
            <pc:sldMk cId="1083790896" sldId="351"/>
            <ac:picMk id="2" creationId="{C0069E7A-31F6-883D-A59C-801BD62BA801}"/>
          </ac:picMkLst>
        </pc:picChg>
      </pc:sldChg>
      <pc:sldChg chg="modSp mod">
        <pc:chgData name="Cathy Gretton" userId="8e444654-e043-49e1-94aa-632cd444da57" providerId="ADAL" clId="{0E4ACFD9-14B3-404A-B1D4-75DE22B68E78}" dt="2023-11-21T18:43:42.366" v="77" actId="14100"/>
        <pc:sldMkLst>
          <pc:docMk/>
          <pc:sldMk cId="4136858953" sldId="352"/>
        </pc:sldMkLst>
        <pc:spChg chg="mod">
          <ac:chgData name="Cathy Gretton" userId="8e444654-e043-49e1-94aa-632cd444da57" providerId="ADAL" clId="{0E4ACFD9-14B3-404A-B1D4-75DE22B68E78}" dt="2023-11-21T18:40:53.193" v="39" actId="20577"/>
          <ac:spMkLst>
            <pc:docMk/>
            <pc:sldMk cId="4136858953" sldId="352"/>
            <ac:spMk id="12" creationId="{00000000-0000-0000-0000-000000000000}"/>
          </ac:spMkLst>
        </pc:spChg>
        <pc:spChg chg="mod">
          <ac:chgData name="Cathy Gretton" userId="8e444654-e043-49e1-94aa-632cd444da57" providerId="ADAL" clId="{0E4ACFD9-14B3-404A-B1D4-75DE22B68E78}" dt="2023-11-21T18:43:42.366" v="77" actId="14100"/>
          <ac:spMkLst>
            <pc:docMk/>
            <pc:sldMk cId="4136858953" sldId="352"/>
            <ac:spMk id="13" creationId="{00000000-0000-0000-0000-000000000000}"/>
          </ac:spMkLst>
        </pc:spChg>
      </pc:sldChg>
      <pc:sldChg chg="modSp add del mod">
        <pc:chgData name="Cathy Gretton" userId="8e444654-e043-49e1-94aa-632cd444da57" providerId="ADAL" clId="{0E4ACFD9-14B3-404A-B1D4-75DE22B68E78}" dt="2023-11-21T18:50:21.203" v="84"/>
        <pc:sldMkLst>
          <pc:docMk/>
          <pc:sldMk cId="143023809" sldId="353"/>
        </pc:sldMkLst>
        <pc:spChg chg="mod">
          <ac:chgData name="Cathy Gretton" userId="8e444654-e043-49e1-94aa-632cd444da57" providerId="ADAL" clId="{0E4ACFD9-14B3-404A-B1D4-75DE22B68E78}" dt="2023-11-21T18:50:21.203" v="84"/>
          <ac:spMkLst>
            <pc:docMk/>
            <pc:sldMk cId="143023809" sldId="353"/>
            <ac:spMk id="3" creationId="{CC33F65F-A97B-4627-DEBE-95F9C786C925}"/>
          </ac:spMkLst>
        </pc:spChg>
      </pc:sldChg>
      <pc:sldChg chg="addSp delSp modSp new mod ord setBg">
        <pc:chgData name="Cathy Gretton" userId="8e444654-e043-49e1-94aa-632cd444da57" providerId="ADAL" clId="{0E4ACFD9-14B3-404A-B1D4-75DE22B68E78}" dt="2023-11-21T18:59:10.456" v="99" actId="122"/>
        <pc:sldMkLst>
          <pc:docMk/>
          <pc:sldMk cId="490730273" sldId="353"/>
        </pc:sldMkLst>
        <pc:spChg chg="add mod">
          <ac:chgData name="Cathy Gretton" userId="8e444654-e043-49e1-94aa-632cd444da57" providerId="ADAL" clId="{0E4ACFD9-14B3-404A-B1D4-75DE22B68E78}" dt="2023-11-21T18:59:10.456" v="99" actId="122"/>
          <ac:spMkLst>
            <pc:docMk/>
            <pc:sldMk cId="490730273" sldId="353"/>
            <ac:spMk id="3" creationId="{146912D4-14E1-95CA-0BB5-0DDDC14AD831}"/>
          </ac:spMkLst>
        </pc:spChg>
        <pc:spChg chg="add del">
          <ac:chgData name="Cathy Gretton" userId="8e444654-e043-49e1-94aa-632cd444da57" providerId="ADAL" clId="{0E4ACFD9-14B3-404A-B1D4-75DE22B68E78}" dt="2023-11-21T18:57:28.645" v="93" actId="26606"/>
          <ac:spMkLst>
            <pc:docMk/>
            <pc:sldMk cId="490730273" sldId="353"/>
            <ac:spMk id="9" creationId="{C4285719-470E-454C-AF62-8323075F1F5B}"/>
          </ac:spMkLst>
        </pc:spChg>
        <pc:spChg chg="add del">
          <ac:chgData name="Cathy Gretton" userId="8e444654-e043-49e1-94aa-632cd444da57" providerId="ADAL" clId="{0E4ACFD9-14B3-404A-B1D4-75DE22B68E78}" dt="2023-11-21T18:57:28.645" v="93" actId="26606"/>
          <ac:spMkLst>
            <pc:docMk/>
            <pc:sldMk cId="490730273" sldId="353"/>
            <ac:spMk id="11" creationId="{CD9FE4EF-C4D8-49A0-B2FF-81D8DB7D8A24}"/>
          </ac:spMkLst>
        </pc:spChg>
        <pc:spChg chg="add del">
          <ac:chgData name="Cathy Gretton" userId="8e444654-e043-49e1-94aa-632cd444da57" providerId="ADAL" clId="{0E4ACFD9-14B3-404A-B1D4-75DE22B68E78}" dt="2023-11-21T18:57:28.645" v="93" actId="26606"/>
          <ac:spMkLst>
            <pc:docMk/>
            <pc:sldMk cId="490730273" sldId="353"/>
            <ac:spMk id="13" creationId="{4300840D-0A0B-4512-BACA-B439D5B9C57C}"/>
          </ac:spMkLst>
        </pc:spChg>
        <pc:spChg chg="add del">
          <ac:chgData name="Cathy Gretton" userId="8e444654-e043-49e1-94aa-632cd444da57" providerId="ADAL" clId="{0E4ACFD9-14B3-404A-B1D4-75DE22B68E78}" dt="2023-11-21T18:57:28.645" v="93" actId="26606"/>
          <ac:spMkLst>
            <pc:docMk/>
            <pc:sldMk cId="490730273" sldId="353"/>
            <ac:spMk id="15" creationId="{D2B78728-A580-49A7-84F9-6EF6F583ADE0}"/>
          </ac:spMkLst>
        </pc:spChg>
        <pc:spChg chg="add del">
          <ac:chgData name="Cathy Gretton" userId="8e444654-e043-49e1-94aa-632cd444da57" providerId="ADAL" clId="{0E4ACFD9-14B3-404A-B1D4-75DE22B68E78}" dt="2023-11-21T18:57:28.645" v="93" actId="26606"/>
          <ac:spMkLst>
            <pc:docMk/>
            <pc:sldMk cId="490730273" sldId="353"/>
            <ac:spMk id="17" creationId="{38FAA1A1-D861-433F-88FA-1E9D6FD31D11}"/>
          </ac:spMkLst>
        </pc:spChg>
        <pc:spChg chg="add del">
          <ac:chgData name="Cathy Gretton" userId="8e444654-e043-49e1-94aa-632cd444da57" providerId="ADAL" clId="{0E4ACFD9-14B3-404A-B1D4-75DE22B68E78}" dt="2023-11-21T18:57:28.645" v="93" actId="26606"/>
          <ac:spMkLst>
            <pc:docMk/>
            <pc:sldMk cId="490730273" sldId="353"/>
            <ac:spMk id="19" creationId="{8D71EDA1-87BF-4D5D-AB79-F346FD19278A}"/>
          </ac:spMkLst>
        </pc:spChg>
        <pc:picChg chg="add mod">
          <ac:chgData name="Cathy Gretton" userId="8e444654-e043-49e1-94aa-632cd444da57" providerId="ADAL" clId="{0E4ACFD9-14B3-404A-B1D4-75DE22B68E78}" dt="2023-11-21T18:57:28.645" v="93" actId="26606"/>
          <ac:picMkLst>
            <pc:docMk/>
            <pc:sldMk cId="490730273" sldId="353"/>
            <ac:picMk id="4" creationId="{3CE215CC-2F1A-20FB-8091-715C3D80932B}"/>
          </ac:picMkLst>
        </pc:picChg>
      </pc:sldChg>
      <pc:sldChg chg="new del">
        <pc:chgData name="Cathy Gretton" userId="8e444654-e043-49e1-94aa-632cd444da57" providerId="ADAL" clId="{0E4ACFD9-14B3-404A-B1D4-75DE22B68E78}" dt="2023-11-21T18:40:01.180" v="1" actId="47"/>
        <pc:sldMkLst>
          <pc:docMk/>
          <pc:sldMk cId="1293849279" sldId="353"/>
        </pc:sldMkLst>
      </pc:sldChg>
    </pc:docChg>
  </pc:docChgLst>
</pc:chgInfo>
</file>

<file path=ppt/comments/modernComment_123_F9A3D776.xml><?xml version="1.0" encoding="utf-8"?>
<p188:cmLst xmlns:a="http://schemas.openxmlformats.org/drawingml/2006/main" xmlns:r="http://schemas.openxmlformats.org/officeDocument/2006/relationships" xmlns:p188="http://schemas.microsoft.com/office/powerpoint/2018/8/main">
  <p188:cm id="{8A740AB0-6030-437A-AF44-8A1A5D3B68A3}" authorId="{7823C4AC-6227-ADED-33A3-E9D94491E3D8}" created="2023-03-06T10:53:47.024">
    <pc:sldMkLst xmlns:pc="http://schemas.microsoft.com/office/powerpoint/2013/main/command">
      <pc:docMk/>
      <pc:sldMk cId="4188264310" sldId="291"/>
    </pc:sldMkLst>
    <p188:txBody>
      <a:bodyPr/>
      <a:lstStyle/>
      <a:p>
        <a:r>
          <a:rPr lang="en-US"/>
          <a:t>21/22 outcomes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E8A3AA-8CB0-8BC2-458B-836C5DAB15C9}"/>
              </a:ext>
            </a:extLst>
          </p:cNvPr>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142565-D1B5-8418-32C1-CB56AF016586}"/>
              </a:ext>
            </a:extLst>
          </p:cNvPr>
          <p:cNvSpPr>
            <a:spLocks noGrp="1"/>
          </p:cNvSpPr>
          <p:nvPr>
            <p:ph type="dt" sz="quarter" idx="1"/>
          </p:nvPr>
        </p:nvSpPr>
        <p:spPr>
          <a:xfrm>
            <a:off x="3884613" y="0"/>
            <a:ext cx="2971800" cy="495348"/>
          </a:xfrm>
          <a:prstGeom prst="rect">
            <a:avLst/>
          </a:prstGeom>
        </p:spPr>
        <p:txBody>
          <a:bodyPr vert="horz" lIns="91440" tIns="45720" rIns="91440" bIns="45720" rtlCol="0"/>
          <a:lstStyle>
            <a:lvl1pPr algn="r">
              <a:defRPr sz="1200"/>
            </a:lvl1pPr>
          </a:lstStyle>
          <a:p>
            <a:fld id="{3A611793-334F-4340-89FE-0F67210CA372}" type="datetimeFigureOut">
              <a:rPr lang="en-GB" smtClean="0"/>
              <a:t>21/11/2023</a:t>
            </a:fld>
            <a:endParaRPr lang="en-GB"/>
          </a:p>
        </p:txBody>
      </p:sp>
      <p:sp>
        <p:nvSpPr>
          <p:cNvPr id="4" name="Footer Placeholder 3">
            <a:extLst>
              <a:ext uri="{FF2B5EF4-FFF2-40B4-BE49-F238E27FC236}">
                <a16:creationId xmlns:a16="http://schemas.microsoft.com/office/drawing/2014/main" id="{D12CE587-DF79-9852-6D2E-A0900299A6FE}"/>
              </a:ext>
            </a:extLst>
          </p:cNvPr>
          <p:cNvSpPr>
            <a:spLocks noGrp="1"/>
          </p:cNvSpPr>
          <p:nvPr>
            <p:ph type="ftr" sz="quarter" idx="2"/>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8C3A8B-3A3F-077A-8F0B-49BDB4A134A1}"/>
              </a:ext>
            </a:extLst>
          </p:cNvPr>
          <p:cNvSpPr>
            <a:spLocks noGrp="1"/>
          </p:cNvSpPr>
          <p:nvPr>
            <p:ph type="sldNum" sz="quarter" idx="3"/>
          </p:nvPr>
        </p:nvSpPr>
        <p:spPr>
          <a:xfrm>
            <a:off x="3884613" y="9377317"/>
            <a:ext cx="2971800" cy="495347"/>
          </a:xfrm>
          <a:prstGeom prst="rect">
            <a:avLst/>
          </a:prstGeom>
        </p:spPr>
        <p:txBody>
          <a:bodyPr vert="horz" lIns="91440" tIns="45720" rIns="91440" bIns="45720" rtlCol="0" anchor="b"/>
          <a:lstStyle>
            <a:lvl1pPr algn="r">
              <a:defRPr sz="1200"/>
            </a:lvl1pPr>
          </a:lstStyle>
          <a:p>
            <a:fld id="{54B9D8A1-067F-4C88-B87C-64E03A902D2E}" type="slidenum">
              <a:rPr lang="en-GB" smtClean="0"/>
              <a:t>‹#›</a:t>
            </a:fld>
            <a:endParaRPr lang="en-GB"/>
          </a:p>
        </p:txBody>
      </p:sp>
    </p:spTree>
    <p:extLst>
      <p:ext uri="{BB962C8B-B14F-4D97-AF65-F5344CB8AC3E}">
        <p14:creationId xmlns:p14="http://schemas.microsoft.com/office/powerpoint/2010/main" val="2591778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3F5052CF-EE52-4F55-A6D1-6C10502B048F}" type="datetimeFigureOut">
              <a:rPr lang="en-GB" smtClean="0"/>
              <a:t>21/11/2023</a:t>
            </a:fld>
            <a:endParaRPr lang="en-GB"/>
          </a:p>
        </p:txBody>
      </p:sp>
      <p:sp>
        <p:nvSpPr>
          <p:cNvPr id="4" name="Slide Image Placeholder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A9C1A06E-7B6E-41B0-9091-D5EB1E3BDA00}" type="slidenum">
              <a:rPr lang="en-GB" smtClean="0"/>
              <a:t>‹#›</a:t>
            </a:fld>
            <a:endParaRPr lang="en-GB"/>
          </a:p>
        </p:txBody>
      </p:sp>
    </p:spTree>
    <p:extLst>
      <p:ext uri="{BB962C8B-B14F-4D97-AF65-F5344CB8AC3E}">
        <p14:creationId xmlns:p14="http://schemas.microsoft.com/office/powerpoint/2010/main" val="354442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C1A06E-7B6E-41B0-9091-D5EB1E3BDA00}" type="slidenum">
              <a:rPr lang="en-GB" smtClean="0"/>
              <a:t>1</a:t>
            </a:fld>
            <a:endParaRPr lang="en-GB"/>
          </a:p>
        </p:txBody>
      </p:sp>
    </p:spTree>
    <p:extLst>
      <p:ext uri="{BB962C8B-B14F-4D97-AF65-F5344CB8AC3E}">
        <p14:creationId xmlns:p14="http://schemas.microsoft.com/office/powerpoint/2010/main" val="203187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22/23</a:t>
            </a:r>
          </a:p>
        </p:txBody>
      </p:sp>
      <p:sp>
        <p:nvSpPr>
          <p:cNvPr id="4" name="Slide Number Placeholder 3"/>
          <p:cNvSpPr>
            <a:spLocks noGrp="1"/>
          </p:cNvSpPr>
          <p:nvPr>
            <p:ph type="sldNum" sz="quarter" idx="5"/>
          </p:nvPr>
        </p:nvSpPr>
        <p:spPr/>
        <p:txBody>
          <a:bodyPr/>
          <a:lstStyle/>
          <a:p>
            <a:fld id="{2D0FEE56-D8CC-4F38-8C2F-92B93CF0F585}" type="slidenum">
              <a:rPr lang="en-GB" smtClean="0"/>
              <a:t>10</a:t>
            </a:fld>
            <a:endParaRPr lang="en-GB"/>
          </a:p>
        </p:txBody>
      </p:sp>
    </p:spTree>
    <p:extLst>
      <p:ext uri="{BB962C8B-B14F-4D97-AF65-F5344CB8AC3E}">
        <p14:creationId xmlns:p14="http://schemas.microsoft.com/office/powerpoint/2010/main" val="54543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tonight we are </a:t>
            </a:r>
            <a:r>
              <a:rPr lang="en-GB" dirty="0" err="1"/>
              <a:t>goint</a:t>
            </a:r>
            <a:r>
              <a:rPr lang="en-GB" dirty="0"/>
              <a:t> to break into 2 groups now, </a:t>
            </a:r>
          </a:p>
          <a:p>
            <a:r>
              <a:rPr lang="en-GB" dirty="0"/>
              <a:t>If you are interested in</a:t>
            </a:r>
            <a:r>
              <a:rPr lang="en-GB" baseline="0" dirty="0"/>
              <a:t> investing I have some more information and will be available to answer your questions around this</a:t>
            </a:r>
          </a:p>
          <a:p>
            <a:r>
              <a:rPr lang="en-GB" baseline="0" dirty="0"/>
              <a:t>If you are interested in volunteer as part of the </a:t>
            </a:r>
            <a:r>
              <a:rPr lang="en-GB" baseline="0" dirty="0" err="1"/>
              <a:t>st</a:t>
            </a:r>
            <a:r>
              <a:rPr lang="en-GB" baseline="0" dirty="0"/>
              <a:t> marks friendship and support group then </a:t>
            </a:r>
            <a:r>
              <a:rPr lang="en-GB" baseline="0" dirty="0" err="1"/>
              <a:t>cathy</a:t>
            </a:r>
            <a:r>
              <a:rPr lang="en-GB" baseline="0" dirty="0"/>
              <a:t> is available for you to chat with about what this will look like and the next steps.</a:t>
            </a:r>
          </a:p>
          <a:p>
            <a:r>
              <a:rPr lang="en-GB" baseline="0" dirty="0"/>
              <a:t>If you are another church that is possibly interested in how you could get involved than speak with </a:t>
            </a:r>
            <a:r>
              <a:rPr lang="en-GB" baseline="0" dirty="0" err="1"/>
              <a:t>sarah</a:t>
            </a:r>
            <a:r>
              <a:rPr lang="en-GB" baseline="0" dirty="0"/>
              <a:t> and </a:t>
            </a:r>
            <a:endParaRPr lang="en-GB" dirty="0"/>
          </a:p>
        </p:txBody>
      </p:sp>
      <p:sp>
        <p:nvSpPr>
          <p:cNvPr id="4" name="Slide Number Placeholder 3"/>
          <p:cNvSpPr>
            <a:spLocks noGrp="1"/>
          </p:cNvSpPr>
          <p:nvPr>
            <p:ph type="sldNum" sz="quarter" idx="10"/>
          </p:nvPr>
        </p:nvSpPr>
        <p:spPr/>
        <p:txBody>
          <a:bodyPr/>
          <a:lstStyle/>
          <a:p>
            <a:fld id="{2D0FEE56-D8CC-4F38-8C2F-92B93CF0F585}" type="slidenum">
              <a:rPr lang="en-GB" smtClean="0"/>
              <a:t>14</a:t>
            </a:fld>
            <a:endParaRPr lang="en-GB"/>
          </a:p>
        </p:txBody>
      </p:sp>
    </p:spTree>
    <p:extLst>
      <p:ext uri="{BB962C8B-B14F-4D97-AF65-F5344CB8AC3E}">
        <p14:creationId xmlns:p14="http://schemas.microsoft.com/office/powerpoint/2010/main" val="43608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1A06E-7B6E-41B0-9091-D5EB1E3BDA00}" type="slidenum">
              <a:rPr lang="en-GB" smtClean="0"/>
              <a:t>16</a:t>
            </a:fld>
            <a:endParaRPr lang="en-GB"/>
          </a:p>
        </p:txBody>
      </p:sp>
    </p:spTree>
    <p:extLst>
      <p:ext uri="{BB962C8B-B14F-4D97-AF65-F5344CB8AC3E}">
        <p14:creationId xmlns:p14="http://schemas.microsoft.com/office/powerpoint/2010/main" val="84787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pic>
        <p:nvPicPr>
          <p:cNvPr id="7" name="Picture 6">
            <a:extLst>
              <a:ext uri="{FF2B5EF4-FFF2-40B4-BE49-F238E27FC236}">
                <a16:creationId xmlns:a16="http://schemas.microsoft.com/office/drawing/2014/main" id="{B6215EE3-8728-310C-456C-B8194E3A4D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5569527"/>
            <a:ext cx="12192000" cy="1288473"/>
          </a:xfrm>
          <a:prstGeom prst="rect">
            <a:avLst/>
          </a:prstGeom>
        </p:spPr>
      </p:pic>
    </p:spTree>
    <p:extLst>
      <p:ext uri="{BB962C8B-B14F-4D97-AF65-F5344CB8AC3E}">
        <p14:creationId xmlns:p14="http://schemas.microsoft.com/office/powerpoint/2010/main" val="111895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1538-9E5F-4E7E-94C5-8F758D3830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8E95BE-DAC5-40B8-AB39-CF5FC9686B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57D9FB-4869-4F77-83DF-F6A101E605CA}"/>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097B20CF-AF9A-4DC5-85BA-BAFCB957A9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D914A17-38C5-4190-99A5-6E08E027D242}"/>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135145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4DDD-6916-4D87-BC07-045D42AA7B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C2C07-8A4C-4280-9797-458BA739971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2810F-1B73-4FCA-9B7D-413C20EA6217}"/>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22DA2B7E-CA38-4072-9514-C2444173CA4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A86B128-50C2-42C3-A009-27E17D6860D5}"/>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31827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FE14-3A2E-4C5C-B274-2AF0D3CA07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E6CEDE-9ABF-4154-ACCE-51B6F6F746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90F4F-5961-47F2-9AF6-18A3A307B77C}"/>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5A121B5A-4DBD-4AAC-8C68-5B71AB1899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19C8311-AA6F-4BC1-813E-87DB384A7793}"/>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90016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60D9-F4D3-4F37-8404-F0507C810F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0FF7C1-C403-489B-9E30-499860C17C2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038D4B-2F16-435A-9441-A274A53945B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148030-B91F-4AC8-BEB7-3D6BCA14DD03}"/>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6" name="Footer Placeholder 5">
            <a:extLst>
              <a:ext uri="{FF2B5EF4-FFF2-40B4-BE49-F238E27FC236}">
                <a16:creationId xmlns:a16="http://schemas.microsoft.com/office/drawing/2014/main" id="{82B5E416-F5D8-4F41-8842-3FDFEA05A4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5372C04-30BB-4134-A0BD-CEE78EDC19A9}"/>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72122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011-2A9C-4E98-8DED-B7D5D875E7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3C1F58-4EBE-40E9-887A-901DA0953E7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AF007-13FF-4423-8FEE-026A2C0C4FA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4D39F0-3C3A-4778-B958-3F606ADCE08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ADE27-D244-436B-8EE2-72FF40E3BAF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ED6D4D-B07E-4BF5-8E08-F868DD2F7918}"/>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8" name="Footer Placeholder 7">
            <a:extLst>
              <a:ext uri="{FF2B5EF4-FFF2-40B4-BE49-F238E27FC236}">
                <a16:creationId xmlns:a16="http://schemas.microsoft.com/office/drawing/2014/main" id="{DFA9B3D5-705E-45C2-8716-66EBD7A750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D18B31C-2CB6-4530-8534-A90914897640}"/>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820190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316-EB8C-4E51-BCC9-E74BF18374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74557B-CF07-4532-975F-671BEE761993}"/>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4" name="Footer Placeholder 3">
            <a:extLst>
              <a:ext uri="{FF2B5EF4-FFF2-40B4-BE49-F238E27FC236}">
                <a16:creationId xmlns:a16="http://schemas.microsoft.com/office/drawing/2014/main" id="{72FA50EA-FB0D-4091-98CB-164A87049C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FF2640-457A-449A-BF23-B5E70F14C217}"/>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95215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D785-865A-40D5-8FB2-9187BEE411EB}"/>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3" name="Footer Placeholder 2">
            <a:extLst>
              <a:ext uri="{FF2B5EF4-FFF2-40B4-BE49-F238E27FC236}">
                <a16:creationId xmlns:a16="http://schemas.microsoft.com/office/drawing/2014/main" id="{51D7E110-9001-454A-A553-5400F77014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C7C21A2-D3CD-4783-AA0B-B6624EE8EF03}"/>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62249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78E7-FCEF-4D1F-AF81-1BD5C4A0C5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C97B59-6DF8-4283-920E-DB3F961A736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223999-FC9F-4A25-B8A4-FEED9CF3D2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591B7-1DD0-471B-B11A-58BB6832AD0D}"/>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6" name="Footer Placeholder 5">
            <a:extLst>
              <a:ext uri="{FF2B5EF4-FFF2-40B4-BE49-F238E27FC236}">
                <a16:creationId xmlns:a16="http://schemas.microsoft.com/office/drawing/2014/main" id="{91D72FEF-3CEB-42EF-8B52-72785394DF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1888863-E6B0-4CFA-A1F0-0B2874CC0F9D}"/>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81981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0C5E-7A1F-4AB8-B0CB-24E866E3F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3966E4-C44D-46AF-9C47-8525DC5F48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EDAE11-1D3A-466B-B060-2532F80D98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97353-A469-4EB6-B0A8-8622C3DF592E}"/>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6" name="Footer Placeholder 5">
            <a:extLst>
              <a:ext uri="{FF2B5EF4-FFF2-40B4-BE49-F238E27FC236}">
                <a16:creationId xmlns:a16="http://schemas.microsoft.com/office/drawing/2014/main" id="{BD7A3645-86BF-4A3A-A1CD-99EB0E6EEA4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DEF88DA-D0C0-4626-B555-4AAC1C279065}"/>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173268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0200-DEDF-43DF-8585-B60ED75F9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094FDE-04EA-432D-93DA-122768CEAA8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987E07-9B45-40E6-ADF1-C0BE7A96F8DB}"/>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B5C29835-94FC-4438-8904-9DF86B9D92B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BAF7F3-8A29-4D5D-AFFE-EEB0035B8C9C}"/>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367664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pic>
        <p:nvPicPr>
          <p:cNvPr id="14" name="Picture 13">
            <a:extLst>
              <a:ext uri="{FF2B5EF4-FFF2-40B4-BE49-F238E27FC236}">
                <a16:creationId xmlns:a16="http://schemas.microsoft.com/office/drawing/2014/main" id="{C27151AA-0316-EEF4-CE78-ED1AA634CE9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5569527"/>
            <a:ext cx="12192000" cy="1288473"/>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2BEAF92B-F852-BD78-B369-C88FC7F911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63661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74A43-08F7-4B05-B1F6-2F19C4298CE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761B63-B503-4BBC-8EF5-E58FA141CAC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BE0662-4C57-4F38-9969-89B407B9B30C}"/>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A3CC49BE-241D-4348-B848-8C9A948FE3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CF3851E-A102-469A-A2F0-48576C9F3F4B}"/>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328481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1118957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63661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1625878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943E4A-C24A-4B7E-A484-7D3CD9D137F3}"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1126939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943E4A-C24A-4B7E-A484-7D3CD9D137F3}"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4209706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943E4A-C24A-4B7E-A484-7D3CD9D137F3}"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1082003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43E4A-C24A-4B7E-A484-7D3CD9D137F3}"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4096183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43E4A-C24A-4B7E-A484-7D3CD9D137F3}"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3335839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43E4A-C24A-4B7E-A484-7D3CD9D137F3}"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5970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pic>
        <p:nvPicPr>
          <p:cNvPr id="7" name="Picture 6" descr="A red and white sign&#10;&#10;Description automatically generated with low confidence">
            <a:extLst>
              <a:ext uri="{FF2B5EF4-FFF2-40B4-BE49-F238E27FC236}">
                <a16:creationId xmlns:a16="http://schemas.microsoft.com/office/drawing/2014/main" id="{97EA07FA-A3D4-83C3-169E-78D329CE5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1625878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529569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943E4A-C24A-4B7E-A484-7D3CD9D137F3}"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94AD-9FB5-4DC6-B79A-A797D52D97A0}" type="slidenum">
              <a:rPr lang="en-GB" smtClean="0"/>
              <a:t>‹#›</a:t>
            </a:fld>
            <a:endParaRPr lang="en-GB"/>
          </a:p>
        </p:txBody>
      </p:sp>
    </p:spTree>
    <p:extLst>
      <p:ext uri="{BB962C8B-B14F-4D97-AF65-F5344CB8AC3E}">
        <p14:creationId xmlns:p14="http://schemas.microsoft.com/office/powerpoint/2010/main" val="2708521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943E4A-C24A-4B7E-A484-7D3CD9D137F3}"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94AD-9FB5-4DC6-B79A-A797D52D97A0}" type="slidenum">
              <a:rPr lang="en-GB" smtClean="0"/>
              <a:t>‹#›</a:t>
            </a:fld>
            <a:endParaRPr lang="en-GB"/>
          </a:p>
        </p:txBody>
      </p:sp>
      <p:pic>
        <p:nvPicPr>
          <p:cNvPr id="8" name="Picture 7" descr="A red and white sign&#10;&#10;Description automatically generated with low confidence">
            <a:extLst>
              <a:ext uri="{FF2B5EF4-FFF2-40B4-BE49-F238E27FC236}">
                <a16:creationId xmlns:a16="http://schemas.microsoft.com/office/drawing/2014/main" id="{6A4875DB-4188-7A42-13FE-DB53033057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1126939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26969A-7954-664C-8588-362BC56E0DCA}" type="datetimeFigureOut">
              <a:rPr lang="en-US" smtClean="0"/>
              <a:t>11/21/2023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40220B-61E4-4F47-86E3-6C8C03D2A2F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1538-9E5F-4E7E-94C5-8F758D3830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8E95BE-DAC5-40B8-AB39-CF5FC9686B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57D9FB-4869-4F77-83DF-F6A101E605CA}"/>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097B20CF-AF9A-4DC5-85BA-BAFCB957A9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D914A17-38C5-4190-99A5-6E08E027D242}"/>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1351456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4DDD-6916-4D87-BC07-045D42AA7B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C2C07-8A4C-4280-9797-458BA739971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2810F-1B73-4FCA-9B7D-413C20EA6217}"/>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22DA2B7E-CA38-4072-9514-C2444173CA4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A86B128-50C2-42C3-A009-27E17D6860D5}"/>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318270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FE14-3A2E-4C5C-B274-2AF0D3CA07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E6CEDE-9ABF-4154-ACCE-51B6F6F746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90F4F-5961-47F2-9AF6-18A3A307B77C}"/>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5A121B5A-4DBD-4AAC-8C68-5B71AB1899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19C8311-AA6F-4BC1-813E-87DB384A7793}"/>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900161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60D9-F4D3-4F37-8404-F0507C810F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0FF7C1-C403-489B-9E30-499860C17C2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038D4B-2F16-435A-9441-A274A53945B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148030-B91F-4AC8-BEB7-3D6BCA14DD03}"/>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6" name="Footer Placeholder 5">
            <a:extLst>
              <a:ext uri="{FF2B5EF4-FFF2-40B4-BE49-F238E27FC236}">
                <a16:creationId xmlns:a16="http://schemas.microsoft.com/office/drawing/2014/main" id="{82B5E416-F5D8-4F41-8842-3FDFEA05A4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5372C04-30BB-4134-A0BD-CEE78EDC19A9}"/>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721225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011-2A9C-4E98-8DED-B7D5D875E7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3C1F58-4EBE-40E9-887A-901DA0953E7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AF007-13FF-4423-8FEE-026A2C0C4FA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4D39F0-3C3A-4778-B958-3F606ADCE08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ADE27-D244-436B-8EE2-72FF40E3BAF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ED6D4D-B07E-4BF5-8E08-F868DD2F7918}"/>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8" name="Footer Placeholder 7">
            <a:extLst>
              <a:ext uri="{FF2B5EF4-FFF2-40B4-BE49-F238E27FC236}">
                <a16:creationId xmlns:a16="http://schemas.microsoft.com/office/drawing/2014/main" id="{DFA9B3D5-705E-45C2-8716-66EBD7A750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D18B31C-2CB6-4530-8534-A90914897640}"/>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820190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316-EB8C-4E51-BCC9-E74BF18374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74557B-CF07-4532-975F-671BEE761993}"/>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4" name="Footer Placeholder 3">
            <a:extLst>
              <a:ext uri="{FF2B5EF4-FFF2-40B4-BE49-F238E27FC236}">
                <a16:creationId xmlns:a16="http://schemas.microsoft.com/office/drawing/2014/main" id="{72FA50EA-FB0D-4091-98CB-164A87049C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FF2640-457A-449A-BF23-B5E70F14C217}"/>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952150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D785-865A-40D5-8FB2-9187BEE411EB}"/>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3" name="Footer Placeholder 2">
            <a:extLst>
              <a:ext uri="{FF2B5EF4-FFF2-40B4-BE49-F238E27FC236}">
                <a16:creationId xmlns:a16="http://schemas.microsoft.com/office/drawing/2014/main" id="{51D7E110-9001-454A-A553-5400F77014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C7C21A2-D3CD-4783-AA0B-B6624EE8EF03}"/>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62249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943E4A-C24A-4B7E-A484-7D3CD9D137F3}"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BF94AD-9FB5-4DC6-B79A-A797D52D97A0}" type="slidenum">
              <a:rPr lang="en-GB" smtClean="0"/>
              <a:t>‹#›</a:t>
            </a:fld>
            <a:endParaRPr lang="en-GB"/>
          </a:p>
        </p:txBody>
      </p:sp>
      <p:pic>
        <p:nvPicPr>
          <p:cNvPr id="10" name="Picture 9" descr="A red and white sign&#10;&#10;Description automatically generated with low confidence">
            <a:extLst>
              <a:ext uri="{FF2B5EF4-FFF2-40B4-BE49-F238E27FC236}">
                <a16:creationId xmlns:a16="http://schemas.microsoft.com/office/drawing/2014/main" id="{134DFED4-4CC6-F9D6-5595-FE9FF1C25D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4209706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78E7-FCEF-4D1F-AF81-1BD5C4A0C5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C97B59-6DF8-4283-920E-DB3F961A736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223999-FC9F-4A25-B8A4-FEED9CF3D2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591B7-1DD0-471B-B11A-58BB6832AD0D}"/>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6" name="Footer Placeholder 5">
            <a:extLst>
              <a:ext uri="{FF2B5EF4-FFF2-40B4-BE49-F238E27FC236}">
                <a16:creationId xmlns:a16="http://schemas.microsoft.com/office/drawing/2014/main" id="{91D72FEF-3CEB-42EF-8B52-72785394DF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1888863-E6B0-4CFA-A1F0-0B2874CC0F9D}"/>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819815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0C5E-7A1F-4AB8-B0CB-24E866E3F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3966E4-C44D-46AF-9C47-8525DC5F48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EDAE11-1D3A-466B-B060-2532F80D98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97353-A469-4EB6-B0A8-8622C3DF592E}"/>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6" name="Footer Placeholder 5">
            <a:extLst>
              <a:ext uri="{FF2B5EF4-FFF2-40B4-BE49-F238E27FC236}">
                <a16:creationId xmlns:a16="http://schemas.microsoft.com/office/drawing/2014/main" id="{BD7A3645-86BF-4A3A-A1CD-99EB0E6EEA4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DEF88DA-D0C0-4626-B555-4AAC1C279065}"/>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2173268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0200-DEDF-43DF-8585-B60ED75F9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094FDE-04EA-432D-93DA-122768CEAA8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987E07-9B45-40E6-ADF1-C0BE7A96F8DB}"/>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B5C29835-94FC-4438-8904-9DF86B9D92B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BAF7F3-8A29-4D5D-AFFE-EEB0035B8C9C}"/>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3676640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74A43-08F7-4B05-B1F6-2F19C4298CE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761B63-B503-4BBC-8EF5-E58FA141CAC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BE0662-4C57-4F38-9969-89B407B9B30C}"/>
              </a:ext>
            </a:extLst>
          </p:cNvPr>
          <p:cNvSpPr>
            <a:spLocks noGrp="1"/>
          </p:cNvSpPr>
          <p:nvPr>
            <p:ph type="dt" sz="half" idx="10"/>
          </p:nvPr>
        </p:nvSpPr>
        <p:spPr>
          <a:xfrm>
            <a:off x="838200" y="6356350"/>
            <a:ext cx="2743200" cy="365125"/>
          </a:xfrm>
          <a:prstGeom prst="rect">
            <a:avLst/>
          </a:prstGeom>
        </p:spPr>
        <p:txBody>
          <a:bodyPr/>
          <a:lstStyle/>
          <a:p>
            <a:fld id="{2E8C6A90-7255-4FF3-9551-8A9D6B418AF4}" type="datetimeFigureOut">
              <a:rPr lang="en-GB" smtClean="0"/>
              <a:t>21/11/2023</a:t>
            </a:fld>
            <a:endParaRPr lang="en-GB"/>
          </a:p>
        </p:txBody>
      </p:sp>
      <p:sp>
        <p:nvSpPr>
          <p:cNvPr id="5" name="Footer Placeholder 4">
            <a:extLst>
              <a:ext uri="{FF2B5EF4-FFF2-40B4-BE49-F238E27FC236}">
                <a16:creationId xmlns:a16="http://schemas.microsoft.com/office/drawing/2014/main" id="{A3CC49BE-241D-4348-B848-8C9A948FE3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CF3851E-A102-469A-A2F0-48576C9F3F4B}"/>
              </a:ext>
            </a:extLst>
          </p:cNvPr>
          <p:cNvSpPr>
            <a:spLocks noGrp="1"/>
          </p:cNvSpPr>
          <p:nvPr>
            <p:ph type="sldNum" sz="quarter" idx="12"/>
          </p:nvPr>
        </p:nvSpPr>
        <p:spPr>
          <a:xfrm>
            <a:off x="8610600" y="6356350"/>
            <a:ext cx="2743200" cy="365125"/>
          </a:xfrm>
          <a:prstGeom prst="rect">
            <a:avLst/>
          </a:prstGeom>
        </p:spPr>
        <p:txBody>
          <a:bodyPr/>
          <a:lstStyle/>
          <a:p>
            <a:fld id="{19B0AA3B-717E-4077-9CCE-A8382FD87E07}" type="slidenum">
              <a:rPr lang="en-GB" smtClean="0"/>
              <a:t>‹#›</a:t>
            </a:fld>
            <a:endParaRPr lang="en-GB"/>
          </a:p>
        </p:txBody>
      </p:sp>
    </p:spTree>
    <p:extLst>
      <p:ext uri="{BB962C8B-B14F-4D97-AF65-F5344CB8AC3E}">
        <p14:creationId xmlns:p14="http://schemas.microsoft.com/office/powerpoint/2010/main" val="328481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943E4A-C24A-4B7E-A484-7D3CD9D137F3}"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BF94AD-9FB5-4DC6-B79A-A797D52D97A0}" type="slidenum">
              <a:rPr lang="en-GB" smtClean="0"/>
              <a:t>‹#›</a:t>
            </a:fld>
            <a:endParaRPr lang="en-GB"/>
          </a:p>
        </p:txBody>
      </p:sp>
      <p:pic>
        <p:nvPicPr>
          <p:cNvPr id="6" name="Picture 5" descr="A red and white sign&#10;&#10;Description automatically generated with low confidence">
            <a:extLst>
              <a:ext uri="{FF2B5EF4-FFF2-40B4-BE49-F238E27FC236}">
                <a16:creationId xmlns:a16="http://schemas.microsoft.com/office/drawing/2014/main" id="{F9EDF36F-1400-CAD7-B1E9-C58AA37B11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108200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43E4A-C24A-4B7E-A484-7D3CD9D137F3}"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BF94AD-9FB5-4DC6-B79A-A797D52D97A0}" type="slidenum">
              <a:rPr lang="en-GB" smtClean="0"/>
              <a:t>‹#›</a:t>
            </a:fld>
            <a:endParaRPr lang="en-GB"/>
          </a:p>
        </p:txBody>
      </p:sp>
      <p:pic>
        <p:nvPicPr>
          <p:cNvPr id="5" name="Picture 4" descr="A red and white sign&#10;&#10;Description automatically generated with low confidence">
            <a:extLst>
              <a:ext uri="{FF2B5EF4-FFF2-40B4-BE49-F238E27FC236}">
                <a16:creationId xmlns:a16="http://schemas.microsoft.com/office/drawing/2014/main" id="{BA30A5FD-5701-2D0C-208D-17AAEBA87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409618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43E4A-C24A-4B7E-A484-7D3CD9D137F3}"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94AD-9FB5-4DC6-B79A-A797D52D97A0}" type="slidenum">
              <a:rPr lang="en-GB" smtClean="0"/>
              <a:t>‹#›</a:t>
            </a:fld>
            <a:endParaRPr lang="en-GB"/>
          </a:p>
        </p:txBody>
      </p:sp>
      <p:pic>
        <p:nvPicPr>
          <p:cNvPr id="8" name="Picture 7" descr="A red and white sign&#10;&#10;Description automatically generated with low confidence">
            <a:extLst>
              <a:ext uri="{FF2B5EF4-FFF2-40B4-BE49-F238E27FC236}">
                <a16:creationId xmlns:a16="http://schemas.microsoft.com/office/drawing/2014/main" id="{C1B51E49-B887-B8F8-7BD6-5B39FD2FFB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333583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43E4A-C24A-4B7E-A484-7D3CD9D137F3}"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94AD-9FB5-4DC6-B79A-A797D52D97A0}" type="slidenum">
              <a:rPr lang="en-GB" smtClean="0"/>
              <a:t>‹#›</a:t>
            </a:fld>
            <a:endParaRPr lang="en-GB"/>
          </a:p>
        </p:txBody>
      </p:sp>
      <p:pic>
        <p:nvPicPr>
          <p:cNvPr id="8" name="Picture 7" descr="A red and white sign&#10;&#10;Description automatically generated with low confidence">
            <a:extLst>
              <a:ext uri="{FF2B5EF4-FFF2-40B4-BE49-F238E27FC236}">
                <a16:creationId xmlns:a16="http://schemas.microsoft.com/office/drawing/2014/main" id="{696D940C-7DC3-BE58-5905-A96C26932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075" y="228600"/>
            <a:ext cx="2225040" cy="1049271"/>
          </a:xfrm>
          <a:prstGeom prst="rect">
            <a:avLst/>
          </a:prstGeom>
        </p:spPr>
      </p:pic>
    </p:spTree>
    <p:extLst>
      <p:ext uri="{BB962C8B-B14F-4D97-AF65-F5344CB8AC3E}">
        <p14:creationId xmlns:p14="http://schemas.microsoft.com/office/powerpoint/2010/main" val="59701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image" Target="../media/image6.sv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image" Target="../media/image6.sv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5.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43E4A-C24A-4B7E-A484-7D3CD9D137F3}" type="datetimeFigureOut">
              <a:rPr lang="en-GB" smtClean="0"/>
              <a:t>21/11/2023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F94AD-9FB5-4DC6-B79A-A797D52D97A0}" type="slidenum">
              <a:rPr lang="en-GB" smtClean="0"/>
              <a:t>‹#›</a:t>
            </a:fld>
            <a:endParaRPr lang="en-GB"/>
          </a:p>
        </p:txBody>
      </p:sp>
      <p:pic>
        <p:nvPicPr>
          <p:cNvPr id="7" name="Picture 6">
            <a:extLst>
              <a:ext uri="{FF2B5EF4-FFF2-40B4-BE49-F238E27FC236}">
                <a16:creationId xmlns:a16="http://schemas.microsoft.com/office/drawing/2014/main" id="{668FD0CC-44BF-2D1D-65E9-D5D72BAAF877}"/>
              </a:ext>
            </a:extLst>
          </p:cNvPr>
          <p:cNvPicPr/>
          <p:nvPr userDrawn="1"/>
        </p:nvPicPr>
        <p:blipFill>
          <a:blip r:embed="rId11" cstate="print">
            <a:extLst>
              <a:ext uri="{28A0092B-C50C-407E-A947-70E740481C1C}">
                <a14:useLocalDpi xmlns:a14="http://schemas.microsoft.com/office/drawing/2010/main" val="0"/>
              </a:ext>
            </a:extLst>
          </a:blip>
          <a:stretch>
            <a:fillRect/>
          </a:stretch>
        </p:blipFill>
        <p:spPr>
          <a:xfrm>
            <a:off x="0" y="5569527"/>
            <a:ext cx="12192000" cy="1288473"/>
          </a:xfrm>
          <a:prstGeom prst="rect">
            <a:avLst/>
          </a:prstGeom>
        </p:spPr>
      </p:pic>
    </p:spTree>
    <p:extLst>
      <p:ext uri="{BB962C8B-B14F-4D97-AF65-F5344CB8AC3E}">
        <p14:creationId xmlns:p14="http://schemas.microsoft.com/office/powerpoint/2010/main" val="138775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BC88FC2-590F-46A6-B545-710FF6F36A7A}"/>
              </a:ext>
            </a:extLst>
          </p:cNvPr>
          <p:cNvPicPr>
            <a:picLocks/>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7387" y="185125"/>
            <a:ext cx="720000" cy="360000"/>
          </a:xfrm>
          <a:prstGeom prst="rect">
            <a:avLst/>
          </a:prstGeom>
        </p:spPr>
      </p:pic>
      <p:pic>
        <p:nvPicPr>
          <p:cNvPr id="11" name="Graphic 10">
            <a:extLst>
              <a:ext uri="{FF2B5EF4-FFF2-40B4-BE49-F238E27FC236}">
                <a16:creationId xmlns:a16="http://schemas.microsoft.com/office/drawing/2014/main" id="{6CA07B7F-6AEA-4505-ACBD-0F51F99E7CB2}"/>
              </a:ext>
            </a:extLst>
          </p:cNvPr>
          <p:cNvPicPr>
            <a:picLocks/>
          </p:cNvPicPr>
          <p:nvPr userDrawn="1"/>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387" y="667906"/>
            <a:ext cx="720000" cy="360000"/>
          </a:xfrm>
          <a:prstGeom prst="rect">
            <a:avLst/>
          </a:prstGeom>
        </p:spPr>
      </p:pic>
    </p:spTree>
    <p:extLst>
      <p:ext uri="{BB962C8B-B14F-4D97-AF65-F5344CB8AC3E}">
        <p14:creationId xmlns:p14="http://schemas.microsoft.com/office/powerpoint/2010/main" val="28067327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482" userDrawn="1">
          <p15:clr>
            <a:srgbClr val="F26B43"/>
          </p15:clr>
        </p15:guide>
        <p15:guide id="4" pos="7197" userDrawn="1">
          <p15:clr>
            <a:srgbClr val="F26B43"/>
          </p15:clr>
        </p15:guide>
        <p15:guide id="5" pos="483" userDrawn="1">
          <p15:clr>
            <a:srgbClr val="F26B43"/>
          </p15:clr>
        </p15:guide>
        <p15:guide id="6"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43E4A-C24A-4B7E-A484-7D3CD9D137F3}" type="datetimeFigureOut">
              <a:rPr lang="en-GB" smtClean="0"/>
              <a:t>21/11/2023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F94AD-9FB5-4DC6-B79A-A797D52D97A0}" type="slidenum">
              <a:rPr lang="en-GB" smtClean="0"/>
              <a:t>‹#›</a:t>
            </a:fld>
            <a:endParaRPr lang="en-GB"/>
          </a:p>
        </p:txBody>
      </p:sp>
    </p:spTree>
    <p:extLst>
      <p:ext uri="{BB962C8B-B14F-4D97-AF65-F5344CB8AC3E}">
        <p14:creationId xmlns:p14="http://schemas.microsoft.com/office/powerpoint/2010/main" val="13877509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BC88FC2-590F-46A6-B545-710FF6F36A7A}"/>
              </a:ext>
            </a:extLst>
          </p:cNvPr>
          <p:cNvPicPr>
            <a:picLocks/>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7387" y="185125"/>
            <a:ext cx="720000" cy="360000"/>
          </a:xfrm>
          <a:prstGeom prst="rect">
            <a:avLst/>
          </a:prstGeom>
        </p:spPr>
      </p:pic>
      <p:pic>
        <p:nvPicPr>
          <p:cNvPr id="11" name="Graphic 10">
            <a:extLst>
              <a:ext uri="{FF2B5EF4-FFF2-40B4-BE49-F238E27FC236}">
                <a16:creationId xmlns:a16="http://schemas.microsoft.com/office/drawing/2014/main" id="{6CA07B7F-6AEA-4505-ACBD-0F51F99E7CB2}"/>
              </a:ext>
            </a:extLst>
          </p:cNvPr>
          <p:cNvPicPr>
            <a:picLocks/>
          </p:cNvPicPr>
          <p:nvPr userDrawn="1"/>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387" y="667906"/>
            <a:ext cx="720000" cy="360000"/>
          </a:xfrm>
          <a:prstGeom prst="rect">
            <a:avLst/>
          </a:prstGeom>
        </p:spPr>
      </p:pic>
    </p:spTree>
    <p:extLst>
      <p:ext uri="{BB962C8B-B14F-4D97-AF65-F5344CB8AC3E}">
        <p14:creationId xmlns:p14="http://schemas.microsoft.com/office/powerpoint/2010/main" val="28067327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482" userDrawn="1">
          <p15:clr>
            <a:srgbClr val="F26B43"/>
          </p15:clr>
        </p15:guide>
        <p15:guide id="4" pos="7197" userDrawn="1">
          <p15:clr>
            <a:srgbClr val="F26B43"/>
          </p15:clr>
        </p15:guide>
        <p15:guide id="5" pos="483"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3_F9A3D776.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ideo" Target="https://www.youtube.com/embed/qSKsGkF8lqw?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up&#10;&#10;Description automatically generated with medium confidence">
            <a:extLst>
              <a:ext uri="{FF2B5EF4-FFF2-40B4-BE49-F238E27FC236}">
                <a16:creationId xmlns:a16="http://schemas.microsoft.com/office/drawing/2014/main" id="{86E4B9D7-7905-8A88-F00F-0717CF5EE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8143875"/>
          </a:xfrm>
          <a:prstGeom prst="rect">
            <a:avLst/>
          </a:prstGeom>
        </p:spPr>
      </p:pic>
      <p:pic>
        <p:nvPicPr>
          <p:cNvPr id="4" name="Picture 3" descr="logo.png"/>
          <p:cNvPicPr>
            <a:picLocks noChangeAspect="1"/>
          </p:cNvPicPr>
          <p:nvPr/>
        </p:nvPicPr>
        <p:blipFill>
          <a:blip r:embed="rId4"/>
          <a:stretch>
            <a:fillRect/>
          </a:stretch>
        </p:blipFill>
        <p:spPr>
          <a:xfrm>
            <a:off x="8357417" y="144428"/>
            <a:ext cx="3714864" cy="1670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76258"/>
            <a:ext cx="12192000" cy="1288803"/>
          </a:xfrm>
          <a:prstGeom prst="rect">
            <a:avLst/>
          </a:prstGeom>
        </p:spPr>
      </p:pic>
      <p:sp>
        <p:nvSpPr>
          <p:cNvPr id="8" name="TextBox 7"/>
          <p:cNvSpPr txBox="1"/>
          <p:nvPr/>
        </p:nvSpPr>
        <p:spPr>
          <a:xfrm>
            <a:off x="526563" y="5944930"/>
            <a:ext cx="9688286" cy="913070"/>
          </a:xfrm>
          <a:prstGeom prst="rect">
            <a:avLst/>
          </a:prstGeom>
          <a:noFill/>
        </p:spPr>
        <p:txBody>
          <a:bodyPr wrap="square" rtlCol="0">
            <a:spAutoFit/>
          </a:bodyPr>
          <a:lstStyle/>
          <a:p>
            <a:r>
              <a:rPr lang="en-GB" sz="3200" b="1" baseline="30000" dirty="0">
                <a:solidFill>
                  <a:schemeClr val="bg1"/>
                </a:solidFill>
                <a:latin typeface="Calibri" charset="0"/>
                <a:ea typeface="Calibri" charset="0"/>
                <a:cs typeface="Calibri" charset="0"/>
              </a:rPr>
              <a:t>Hope</a:t>
            </a:r>
            <a:r>
              <a:rPr lang="en-GB" sz="3200" b="1" dirty="0">
                <a:solidFill>
                  <a:schemeClr val="bg1"/>
                </a:solidFill>
                <a:latin typeface="Calibri" charset="0"/>
                <a:ea typeface="Calibri" charset="0"/>
                <a:cs typeface="Calibri" charset="0"/>
              </a:rPr>
              <a:t> </a:t>
            </a:r>
            <a:r>
              <a:rPr lang="en-GB" sz="3200" b="1" baseline="30000" dirty="0">
                <a:solidFill>
                  <a:schemeClr val="bg1"/>
                </a:solidFill>
                <a:latin typeface="Calibri" charset="0"/>
                <a:ea typeface="Calibri" charset="0"/>
                <a:cs typeface="Calibri" charset="0"/>
              </a:rPr>
              <a:t>into Action</a:t>
            </a:r>
            <a:r>
              <a:rPr lang="en-GB" sz="3200" baseline="30000" dirty="0">
                <a:solidFill>
                  <a:schemeClr val="bg1"/>
                </a:solidFill>
                <a:latin typeface="Calibri" charset="0"/>
                <a:ea typeface="Calibri" charset="0"/>
                <a:cs typeface="Calibri" charset="0"/>
              </a:rPr>
              <a:t>, Nottingham</a:t>
            </a:r>
          </a:p>
          <a:p>
            <a:r>
              <a:rPr lang="en-GB" sz="3200" b="1" baseline="30000" dirty="0">
                <a:solidFill>
                  <a:schemeClr val="bg1"/>
                </a:solidFill>
                <a:latin typeface="Calibri" charset="0"/>
                <a:ea typeface="Calibri" charset="0"/>
                <a:cs typeface="Calibri" charset="0"/>
              </a:rPr>
              <a:t>E:</a:t>
            </a:r>
            <a:r>
              <a:rPr lang="en-GB" sz="3200" baseline="30000" dirty="0">
                <a:solidFill>
                  <a:schemeClr val="bg1"/>
                </a:solidFill>
                <a:latin typeface="Calibri" charset="0"/>
                <a:ea typeface="Calibri" charset="0"/>
                <a:cs typeface="Calibri" charset="0"/>
              </a:rPr>
              <a:t> nottingham@hopeintoaction.org.uk   </a:t>
            </a:r>
            <a:r>
              <a:rPr lang="en-GB" sz="3200" b="1" baseline="30000" dirty="0">
                <a:solidFill>
                  <a:schemeClr val="bg1"/>
                </a:solidFill>
                <a:latin typeface="Calibri" charset="0"/>
                <a:ea typeface="Calibri" charset="0"/>
                <a:cs typeface="Calibri" charset="0"/>
              </a:rPr>
              <a:t>T:</a:t>
            </a:r>
            <a:r>
              <a:rPr lang="en-GB" sz="3200" baseline="30000" dirty="0">
                <a:solidFill>
                  <a:schemeClr val="bg1"/>
                </a:solidFill>
                <a:latin typeface="Calibri" charset="0"/>
                <a:ea typeface="Calibri" charset="0"/>
                <a:cs typeface="Calibri" charset="0"/>
              </a:rPr>
              <a:t> 0115 8242196   </a:t>
            </a:r>
            <a:r>
              <a:rPr lang="en-GB" sz="3200" b="1" baseline="30000" dirty="0">
                <a:solidFill>
                  <a:schemeClr val="bg1"/>
                </a:solidFill>
                <a:latin typeface="Calibri" charset="0"/>
                <a:ea typeface="Calibri" charset="0"/>
                <a:cs typeface="Calibri" charset="0"/>
              </a:rPr>
              <a:t>W:</a:t>
            </a:r>
            <a:r>
              <a:rPr lang="en-GB" sz="3200" baseline="30000" dirty="0">
                <a:solidFill>
                  <a:schemeClr val="bg1"/>
                </a:solidFill>
                <a:latin typeface="Calibri" charset="0"/>
                <a:ea typeface="Calibri" charset="0"/>
                <a:cs typeface="Calibri" charset="0"/>
              </a:rPr>
              <a:t> hopeintoaction.org.uk</a:t>
            </a:r>
          </a:p>
        </p:txBody>
      </p:sp>
      <p:sp>
        <p:nvSpPr>
          <p:cNvPr id="2" name="Rectangle 1">
            <a:extLst>
              <a:ext uri="{FF2B5EF4-FFF2-40B4-BE49-F238E27FC236}">
                <a16:creationId xmlns:a16="http://schemas.microsoft.com/office/drawing/2014/main" id="{0770A956-D2C3-5BF7-5DA9-6FD4D0647D34}"/>
              </a:ext>
            </a:extLst>
          </p:cNvPr>
          <p:cNvSpPr/>
          <p:nvPr/>
        </p:nvSpPr>
        <p:spPr>
          <a:xfrm>
            <a:off x="0" y="2789723"/>
            <a:ext cx="12192000" cy="257194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extBox 2">
            <a:extLst>
              <a:ext uri="{FF2B5EF4-FFF2-40B4-BE49-F238E27FC236}">
                <a16:creationId xmlns:a16="http://schemas.microsoft.com/office/drawing/2014/main" id="{36D7B45A-4232-B611-53E4-07A6DDCF7233}"/>
              </a:ext>
            </a:extLst>
          </p:cNvPr>
          <p:cNvSpPr txBox="1"/>
          <p:nvPr/>
        </p:nvSpPr>
        <p:spPr>
          <a:xfrm>
            <a:off x="0" y="2948551"/>
            <a:ext cx="11803696" cy="2246769"/>
          </a:xfrm>
          <a:prstGeom prst="rect">
            <a:avLst/>
          </a:prstGeom>
          <a:noFill/>
        </p:spPr>
        <p:txBody>
          <a:bodyPr wrap="square" lIns="91440" tIns="45720" rIns="91440" bIns="45720" rtlCol="0" anchor="t">
            <a:spAutoFit/>
          </a:bodyPr>
          <a:lstStyle/>
          <a:p>
            <a:pPr algn="ctr"/>
            <a:r>
              <a:rPr lang="en-US" sz="4800" dirty="0">
                <a:latin typeface="+mj-lt"/>
              </a:rPr>
              <a:t>Homelessness &amp; the Hope into Action model</a:t>
            </a:r>
          </a:p>
          <a:p>
            <a:pPr algn="ctr"/>
            <a:r>
              <a:rPr lang="en-US" sz="4000" i="1" dirty="0"/>
              <a:t>Cathy Gretton </a:t>
            </a:r>
            <a:endParaRPr lang="en-GB" sz="4000" i="1" dirty="0"/>
          </a:p>
        </p:txBody>
      </p:sp>
    </p:spTree>
    <p:extLst>
      <p:ext uri="{BB962C8B-B14F-4D97-AF65-F5344CB8AC3E}">
        <p14:creationId xmlns:p14="http://schemas.microsoft.com/office/powerpoint/2010/main" val="363417193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1268039-3A6F-4FA1-80B4-E5A8795B06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22" r="18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156FDCAB-2AED-48AF-B4B6-42A5DFAB2DAA}"/>
              </a:ext>
            </a:extLst>
          </p:cNvPr>
          <p:cNvGrpSpPr/>
          <p:nvPr/>
        </p:nvGrpSpPr>
        <p:grpSpPr>
          <a:xfrm>
            <a:off x="4791918" y="2894834"/>
            <a:ext cx="3327394" cy="1484761"/>
            <a:chOff x="4791918" y="2894834"/>
            <a:chExt cx="3327394" cy="1484761"/>
          </a:xfrm>
        </p:grpSpPr>
        <p:sp>
          <p:nvSpPr>
            <p:cNvPr id="3" name="Rectangle 2">
              <a:extLst>
                <a:ext uri="{FF2B5EF4-FFF2-40B4-BE49-F238E27FC236}">
                  <a16:creationId xmlns:a16="http://schemas.microsoft.com/office/drawing/2014/main" id="{1A119435-22D1-4867-95EE-AA38222727D2}"/>
                </a:ext>
              </a:extLst>
            </p:cNvPr>
            <p:cNvSpPr/>
            <p:nvPr/>
          </p:nvSpPr>
          <p:spPr>
            <a:xfrm>
              <a:off x="4791918" y="2900334"/>
              <a:ext cx="3327394" cy="14792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pPr algn="ctr"/>
              <a:endParaRPr lang="en-GB" dirty="0">
                <a:solidFill>
                  <a:srgbClr val="007481"/>
                </a:solidFill>
              </a:endParaRPr>
            </a:p>
          </p:txBody>
        </p:sp>
        <p:sp>
          <p:nvSpPr>
            <p:cNvPr id="6" name="Rectangle 5">
              <a:extLst>
                <a:ext uri="{FF2B5EF4-FFF2-40B4-BE49-F238E27FC236}">
                  <a16:creationId xmlns:a16="http://schemas.microsoft.com/office/drawing/2014/main" id="{FEABF157-1112-4EF8-8FD4-529F2F8D0329}"/>
                </a:ext>
              </a:extLst>
            </p:cNvPr>
            <p:cNvSpPr/>
            <p:nvPr/>
          </p:nvSpPr>
          <p:spPr>
            <a:xfrm>
              <a:off x="4791918" y="2894834"/>
              <a:ext cx="3327394" cy="1479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r>
                <a:rPr lang="en-GB" sz="2800" dirty="0">
                  <a:solidFill>
                    <a:srgbClr val="007481"/>
                  </a:solidFill>
                  <a:latin typeface="Montserrat"/>
                  <a:ea typeface="+mn-lt"/>
                  <a:cs typeface="+mn-lt"/>
                </a:rPr>
                <a:t>93%</a:t>
              </a:r>
              <a:endParaRPr lang="en-GB" sz="2800" dirty="0">
                <a:solidFill>
                  <a:srgbClr val="007481"/>
                </a:solidFill>
                <a:latin typeface="Montserrat"/>
              </a:endParaRPr>
            </a:p>
            <a:p>
              <a:endParaRPr lang="en-GB" sz="1400" dirty="0">
                <a:solidFill>
                  <a:srgbClr val="007481"/>
                </a:solidFill>
                <a:latin typeface="Montserrat" panose="00000500000000000000" pitchFamily="50" charset="0"/>
              </a:endParaRPr>
            </a:p>
            <a:p>
              <a:r>
                <a:rPr lang="en-GB" dirty="0">
                  <a:solidFill>
                    <a:srgbClr val="007481"/>
                  </a:solidFill>
                  <a:latin typeface="Montserrat" panose="00000500000000000000" pitchFamily="50" charset="0"/>
                </a:rPr>
                <a:t>Maintained tenancy or moved on well.</a:t>
              </a:r>
            </a:p>
          </p:txBody>
        </p:sp>
        <p:cxnSp>
          <p:nvCxnSpPr>
            <p:cNvPr id="15" name="Straight Connector 14">
              <a:extLst>
                <a:ext uri="{FF2B5EF4-FFF2-40B4-BE49-F238E27FC236}">
                  <a16:creationId xmlns:a16="http://schemas.microsoft.com/office/drawing/2014/main" id="{08045933-AFB1-4EA8-8A39-7DE09EA076FF}"/>
                </a:ext>
              </a:extLst>
            </p:cNvPr>
            <p:cNvCxnSpPr>
              <a:cxnSpLocks/>
            </p:cNvCxnSpPr>
            <p:nvPr/>
          </p:nvCxnSpPr>
          <p:spPr>
            <a:xfrm>
              <a:off x="5051260" y="3553427"/>
              <a:ext cx="709077" cy="0"/>
            </a:xfrm>
            <a:prstGeom prst="line">
              <a:avLst/>
            </a:prstGeom>
            <a:ln w="38100">
              <a:solidFill>
                <a:srgbClr val="C1172B"/>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3192CC5-5937-4A88-B2BD-A091EE15E6FD}"/>
              </a:ext>
            </a:extLst>
          </p:cNvPr>
          <p:cNvGrpSpPr/>
          <p:nvPr/>
        </p:nvGrpSpPr>
        <p:grpSpPr>
          <a:xfrm>
            <a:off x="8352975" y="2894833"/>
            <a:ext cx="3327395" cy="1479262"/>
            <a:chOff x="8352975" y="2894833"/>
            <a:chExt cx="3327395" cy="1479262"/>
          </a:xfrm>
        </p:grpSpPr>
        <p:sp>
          <p:nvSpPr>
            <p:cNvPr id="13" name="Rectangle 12">
              <a:extLst>
                <a:ext uri="{FF2B5EF4-FFF2-40B4-BE49-F238E27FC236}">
                  <a16:creationId xmlns:a16="http://schemas.microsoft.com/office/drawing/2014/main" id="{C86B3BB0-ACA7-4CA9-9E6A-30E66A80E981}"/>
                </a:ext>
              </a:extLst>
            </p:cNvPr>
            <p:cNvSpPr/>
            <p:nvPr/>
          </p:nvSpPr>
          <p:spPr>
            <a:xfrm>
              <a:off x="8352976" y="2894834"/>
              <a:ext cx="3327394" cy="14792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pPr algn="ctr"/>
              <a:endParaRPr lang="en-GB">
                <a:solidFill>
                  <a:srgbClr val="007481"/>
                </a:solidFill>
              </a:endParaRPr>
            </a:p>
          </p:txBody>
        </p:sp>
        <p:sp>
          <p:nvSpPr>
            <p:cNvPr id="7" name="Rectangle 6">
              <a:extLst>
                <a:ext uri="{FF2B5EF4-FFF2-40B4-BE49-F238E27FC236}">
                  <a16:creationId xmlns:a16="http://schemas.microsoft.com/office/drawing/2014/main" id="{6900CD96-BAEB-46D6-8ABA-D18FA40C5DC2}"/>
                </a:ext>
              </a:extLst>
            </p:cNvPr>
            <p:cNvSpPr/>
            <p:nvPr/>
          </p:nvSpPr>
          <p:spPr>
            <a:xfrm>
              <a:off x="8352975" y="2894833"/>
              <a:ext cx="3327394" cy="1479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r>
                <a:rPr lang="en-GB" sz="2800" dirty="0">
                  <a:solidFill>
                    <a:srgbClr val="007481"/>
                  </a:solidFill>
                  <a:latin typeface="Montserrat"/>
                  <a:ea typeface="+mn-lt"/>
                  <a:cs typeface="+mn-lt"/>
                </a:rPr>
                <a:t>92%</a:t>
              </a:r>
              <a:endParaRPr lang="en-GB" sz="2800" dirty="0">
                <a:solidFill>
                  <a:srgbClr val="007481"/>
                </a:solidFill>
                <a:latin typeface="Montserrat"/>
              </a:endParaRPr>
            </a:p>
            <a:p>
              <a:endParaRPr lang="en-GB" sz="1400" dirty="0">
                <a:solidFill>
                  <a:srgbClr val="007481"/>
                </a:solidFill>
                <a:latin typeface="Montserrat" panose="00000500000000000000" pitchFamily="50" charset="0"/>
              </a:endParaRPr>
            </a:p>
            <a:p>
              <a:r>
                <a:rPr lang="en-GB" dirty="0">
                  <a:solidFill>
                    <a:srgbClr val="007481"/>
                  </a:solidFill>
                  <a:latin typeface="Montserrat" panose="00000500000000000000" pitchFamily="50" charset="0"/>
                </a:rPr>
                <a:t>Did not reoffend</a:t>
              </a:r>
            </a:p>
          </p:txBody>
        </p:sp>
        <p:cxnSp>
          <p:nvCxnSpPr>
            <p:cNvPr id="17" name="Straight Connector 16">
              <a:extLst>
                <a:ext uri="{FF2B5EF4-FFF2-40B4-BE49-F238E27FC236}">
                  <a16:creationId xmlns:a16="http://schemas.microsoft.com/office/drawing/2014/main" id="{0C008931-8648-44BD-8240-AB8482E65A24}"/>
                </a:ext>
              </a:extLst>
            </p:cNvPr>
            <p:cNvCxnSpPr>
              <a:cxnSpLocks/>
            </p:cNvCxnSpPr>
            <p:nvPr/>
          </p:nvCxnSpPr>
          <p:spPr>
            <a:xfrm>
              <a:off x="8593114" y="3553427"/>
              <a:ext cx="709077" cy="0"/>
            </a:xfrm>
            <a:prstGeom prst="line">
              <a:avLst/>
            </a:prstGeom>
            <a:ln w="38100">
              <a:solidFill>
                <a:srgbClr val="C1172B"/>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41E643D-80D6-4354-9674-DA977AFFF549}"/>
              </a:ext>
            </a:extLst>
          </p:cNvPr>
          <p:cNvGrpSpPr/>
          <p:nvPr/>
        </p:nvGrpSpPr>
        <p:grpSpPr>
          <a:xfrm>
            <a:off x="4791918" y="4593748"/>
            <a:ext cx="3327394" cy="1499077"/>
            <a:chOff x="4791918" y="4593748"/>
            <a:chExt cx="3327394" cy="1499077"/>
          </a:xfrm>
        </p:grpSpPr>
        <p:sp>
          <p:nvSpPr>
            <p:cNvPr id="12" name="Rectangle 11">
              <a:extLst>
                <a:ext uri="{FF2B5EF4-FFF2-40B4-BE49-F238E27FC236}">
                  <a16:creationId xmlns:a16="http://schemas.microsoft.com/office/drawing/2014/main" id="{B0E4C991-33F1-4C69-8D92-26F686AF9706}"/>
                </a:ext>
              </a:extLst>
            </p:cNvPr>
            <p:cNvSpPr/>
            <p:nvPr/>
          </p:nvSpPr>
          <p:spPr>
            <a:xfrm>
              <a:off x="4791918" y="4599248"/>
              <a:ext cx="3327394" cy="14792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pPr algn="ctr"/>
              <a:endParaRPr lang="en-GB">
                <a:solidFill>
                  <a:srgbClr val="007481"/>
                </a:solidFill>
              </a:endParaRPr>
            </a:p>
          </p:txBody>
        </p:sp>
        <p:sp>
          <p:nvSpPr>
            <p:cNvPr id="8" name="Rectangle 7">
              <a:extLst>
                <a:ext uri="{FF2B5EF4-FFF2-40B4-BE49-F238E27FC236}">
                  <a16:creationId xmlns:a16="http://schemas.microsoft.com/office/drawing/2014/main" id="{7303E918-7E25-402D-AD40-F8AB75610E80}"/>
                </a:ext>
              </a:extLst>
            </p:cNvPr>
            <p:cNvSpPr/>
            <p:nvPr/>
          </p:nvSpPr>
          <p:spPr>
            <a:xfrm>
              <a:off x="4791918" y="4593748"/>
              <a:ext cx="3327394" cy="14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r>
                <a:rPr lang="en-GB" sz="2800" dirty="0">
                  <a:solidFill>
                    <a:srgbClr val="007481"/>
                  </a:solidFill>
                  <a:latin typeface="Montserrat"/>
                  <a:ea typeface="+mn-lt"/>
                  <a:cs typeface="+mn-lt"/>
                </a:rPr>
                <a:t>88%</a:t>
              </a:r>
              <a:endParaRPr lang="en-GB" sz="2800" dirty="0">
                <a:solidFill>
                  <a:srgbClr val="007481"/>
                </a:solidFill>
                <a:latin typeface="Montserrat"/>
              </a:endParaRPr>
            </a:p>
            <a:p>
              <a:endParaRPr lang="en-GB" sz="1400" dirty="0">
                <a:solidFill>
                  <a:srgbClr val="007481"/>
                </a:solidFill>
                <a:latin typeface="Montserrat" panose="00000500000000000000" pitchFamily="50" charset="0"/>
              </a:endParaRPr>
            </a:p>
            <a:p>
              <a:r>
                <a:rPr lang="en-GB" dirty="0">
                  <a:solidFill>
                    <a:srgbClr val="007481"/>
                  </a:solidFill>
                  <a:latin typeface="Montserrat"/>
                </a:rPr>
                <a:t>Improved social relationships</a:t>
              </a:r>
              <a:endParaRPr lang="en-GB" dirty="0">
                <a:solidFill>
                  <a:srgbClr val="007481"/>
                </a:solidFill>
                <a:latin typeface="Montserrat" panose="00000500000000000000" pitchFamily="50" charset="0"/>
              </a:endParaRPr>
            </a:p>
          </p:txBody>
        </p:sp>
        <p:cxnSp>
          <p:nvCxnSpPr>
            <p:cNvPr id="18" name="Straight Connector 17">
              <a:extLst>
                <a:ext uri="{FF2B5EF4-FFF2-40B4-BE49-F238E27FC236}">
                  <a16:creationId xmlns:a16="http://schemas.microsoft.com/office/drawing/2014/main" id="{252E4D24-D0AB-4DC4-B71F-666C69EDF976}"/>
                </a:ext>
              </a:extLst>
            </p:cNvPr>
            <p:cNvCxnSpPr>
              <a:cxnSpLocks/>
            </p:cNvCxnSpPr>
            <p:nvPr/>
          </p:nvCxnSpPr>
          <p:spPr>
            <a:xfrm>
              <a:off x="5051260" y="5231756"/>
              <a:ext cx="709077" cy="0"/>
            </a:xfrm>
            <a:prstGeom prst="line">
              <a:avLst/>
            </a:prstGeom>
            <a:ln w="38100">
              <a:solidFill>
                <a:srgbClr val="C1172B"/>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FE089A3-5559-4BC2-8820-C27B94F0AF44}"/>
              </a:ext>
            </a:extLst>
          </p:cNvPr>
          <p:cNvGrpSpPr/>
          <p:nvPr/>
        </p:nvGrpSpPr>
        <p:grpSpPr>
          <a:xfrm>
            <a:off x="8352975" y="4621195"/>
            <a:ext cx="3327394" cy="1482670"/>
            <a:chOff x="8352975" y="4621195"/>
            <a:chExt cx="3327394" cy="1482670"/>
          </a:xfrm>
        </p:grpSpPr>
        <p:sp>
          <p:nvSpPr>
            <p:cNvPr id="14" name="Rectangle 13">
              <a:extLst>
                <a:ext uri="{FF2B5EF4-FFF2-40B4-BE49-F238E27FC236}">
                  <a16:creationId xmlns:a16="http://schemas.microsoft.com/office/drawing/2014/main" id="{C89A9F60-03D5-40F2-9682-B11DC20B2E9A}"/>
                </a:ext>
              </a:extLst>
            </p:cNvPr>
            <p:cNvSpPr/>
            <p:nvPr/>
          </p:nvSpPr>
          <p:spPr>
            <a:xfrm>
              <a:off x="8352975" y="4624604"/>
              <a:ext cx="3327394" cy="14792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44000" rtlCol="0" anchor="t"/>
            <a:lstStyle/>
            <a:p>
              <a:pPr algn="ctr"/>
              <a:endParaRPr lang="en-GB">
                <a:solidFill>
                  <a:srgbClr val="007481"/>
                </a:solidFill>
              </a:endParaRPr>
            </a:p>
          </p:txBody>
        </p:sp>
        <p:sp>
          <p:nvSpPr>
            <p:cNvPr id="9" name="Rectangle 8">
              <a:extLst>
                <a:ext uri="{FF2B5EF4-FFF2-40B4-BE49-F238E27FC236}">
                  <a16:creationId xmlns:a16="http://schemas.microsoft.com/office/drawing/2014/main" id="{E84242B7-58C3-4FD6-B175-49C5C9CBCE35}"/>
                </a:ext>
              </a:extLst>
            </p:cNvPr>
            <p:cNvSpPr/>
            <p:nvPr/>
          </p:nvSpPr>
          <p:spPr>
            <a:xfrm>
              <a:off x="8352975" y="4621195"/>
              <a:ext cx="3327394" cy="1457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26000" rIns="252000" bIns="144000" rtlCol="0" anchor="t"/>
            <a:lstStyle/>
            <a:p>
              <a:r>
                <a:rPr lang="en-GB" sz="2800" dirty="0">
                  <a:solidFill>
                    <a:srgbClr val="007481"/>
                  </a:solidFill>
                  <a:latin typeface="Montserrat"/>
                  <a:ea typeface="+mn-lt"/>
                  <a:cs typeface="+mn-lt"/>
                </a:rPr>
                <a:t>63%</a:t>
              </a:r>
              <a:endParaRPr lang="en-GB" sz="2800" dirty="0">
                <a:solidFill>
                  <a:srgbClr val="007481"/>
                </a:solidFill>
                <a:latin typeface="Montserrat"/>
              </a:endParaRPr>
            </a:p>
            <a:p>
              <a:endParaRPr lang="en-GB" sz="1400" dirty="0">
                <a:solidFill>
                  <a:srgbClr val="007481"/>
                </a:solidFill>
                <a:latin typeface="Montserrat"/>
              </a:endParaRPr>
            </a:p>
            <a:p>
              <a:r>
                <a:rPr lang="en-GB" dirty="0">
                  <a:solidFill>
                    <a:srgbClr val="007481"/>
                  </a:solidFill>
                  <a:latin typeface="Montserrat"/>
                </a:rPr>
                <a:t>Engaged with Faith</a:t>
              </a:r>
            </a:p>
          </p:txBody>
        </p:sp>
        <p:cxnSp>
          <p:nvCxnSpPr>
            <p:cNvPr id="19" name="Straight Connector 18">
              <a:extLst>
                <a:ext uri="{FF2B5EF4-FFF2-40B4-BE49-F238E27FC236}">
                  <a16:creationId xmlns:a16="http://schemas.microsoft.com/office/drawing/2014/main" id="{ACAD0F4F-BD82-40CA-AF7A-4C7482558A80}"/>
                </a:ext>
              </a:extLst>
            </p:cNvPr>
            <p:cNvCxnSpPr>
              <a:cxnSpLocks/>
            </p:cNvCxnSpPr>
            <p:nvPr/>
          </p:nvCxnSpPr>
          <p:spPr>
            <a:xfrm>
              <a:off x="8593114" y="5231756"/>
              <a:ext cx="709077" cy="0"/>
            </a:xfrm>
            <a:prstGeom prst="line">
              <a:avLst/>
            </a:prstGeom>
            <a:ln w="38100">
              <a:solidFill>
                <a:srgbClr val="C1172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826431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3A7E46B-8849-AE0C-572F-530D73B5157F}"/>
              </a:ext>
            </a:extLst>
          </p:cNvPr>
          <p:cNvSpPr/>
          <p:nvPr/>
        </p:nvSpPr>
        <p:spPr>
          <a:xfrm>
            <a:off x="2683766" y="396744"/>
            <a:ext cx="3409123" cy="3082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5774265-4A11-F23A-82BB-A226991C0881}"/>
              </a:ext>
            </a:extLst>
          </p:cNvPr>
          <p:cNvSpPr/>
          <p:nvPr/>
        </p:nvSpPr>
        <p:spPr>
          <a:xfrm>
            <a:off x="5351767" y="396744"/>
            <a:ext cx="3356931" cy="3082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8A0E662-46E3-849E-01C0-E560A05B28DA}"/>
              </a:ext>
            </a:extLst>
          </p:cNvPr>
          <p:cNvSpPr/>
          <p:nvPr/>
        </p:nvSpPr>
        <p:spPr>
          <a:xfrm>
            <a:off x="4090835" y="2266743"/>
            <a:ext cx="3346492" cy="33015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4800E74-25C4-E310-A05D-B52FBA299D92}"/>
              </a:ext>
            </a:extLst>
          </p:cNvPr>
          <p:cNvSpPr txBox="1"/>
          <p:nvPr/>
        </p:nvSpPr>
        <p:spPr>
          <a:xfrm>
            <a:off x="2941231" y="1242208"/>
            <a:ext cx="2306152" cy="954107"/>
          </a:xfrm>
          <a:prstGeom prst="rect">
            <a:avLst/>
          </a:prstGeom>
          <a:noFill/>
        </p:spPr>
        <p:txBody>
          <a:bodyPr wrap="square" lIns="91440" tIns="45720" rIns="91440" bIns="45720" rtlCol="0" anchor="t">
            <a:spAutoFit/>
          </a:bodyPr>
          <a:lstStyle/>
          <a:p>
            <a:pPr algn="ctr"/>
            <a:r>
              <a:rPr lang="en-GB" sz="2800" b="1" u="sng" dirty="0">
                <a:solidFill>
                  <a:srgbClr val="FF0000"/>
                </a:solidFill>
                <a:latin typeface="+mj-lt"/>
              </a:rPr>
              <a:t>New resources</a:t>
            </a:r>
            <a:endParaRPr lang="en-US" sz="2800" dirty="0"/>
          </a:p>
        </p:txBody>
      </p:sp>
      <p:sp>
        <p:nvSpPr>
          <p:cNvPr id="8" name="TextBox 7">
            <a:extLst>
              <a:ext uri="{FF2B5EF4-FFF2-40B4-BE49-F238E27FC236}">
                <a16:creationId xmlns:a16="http://schemas.microsoft.com/office/drawing/2014/main" id="{655D3C31-C24E-721B-2D22-624E23D135AA}"/>
              </a:ext>
            </a:extLst>
          </p:cNvPr>
          <p:cNvSpPr txBox="1"/>
          <p:nvPr/>
        </p:nvSpPr>
        <p:spPr>
          <a:xfrm>
            <a:off x="6019116" y="1315276"/>
            <a:ext cx="2742476" cy="954107"/>
          </a:xfrm>
          <a:prstGeom prst="rect">
            <a:avLst/>
          </a:prstGeom>
          <a:noFill/>
        </p:spPr>
        <p:txBody>
          <a:bodyPr wrap="square" lIns="91440" tIns="45720" rIns="91440" bIns="45720" rtlCol="0" anchor="t">
            <a:spAutoFit/>
          </a:bodyPr>
          <a:lstStyle/>
          <a:p>
            <a:pPr algn="ctr"/>
            <a:r>
              <a:rPr lang="en-GB" sz="2800" b="1" u="sng" dirty="0">
                <a:solidFill>
                  <a:srgbClr val="0070C0"/>
                </a:solidFill>
                <a:latin typeface="+mj-lt"/>
              </a:rPr>
              <a:t>New relationships</a:t>
            </a:r>
            <a:endParaRPr lang="en-US" sz="2800" dirty="0"/>
          </a:p>
        </p:txBody>
      </p:sp>
      <p:sp>
        <p:nvSpPr>
          <p:cNvPr id="9" name="TextBox 8">
            <a:extLst>
              <a:ext uri="{FF2B5EF4-FFF2-40B4-BE49-F238E27FC236}">
                <a16:creationId xmlns:a16="http://schemas.microsoft.com/office/drawing/2014/main" id="{9E0E0A5D-A41A-ABDA-C806-E9CFF2FCF5E5}"/>
              </a:ext>
            </a:extLst>
          </p:cNvPr>
          <p:cNvSpPr txBox="1"/>
          <p:nvPr/>
        </p:nvSpPr>
        <p:spPr>
          <a:xfrm>
            <a:off x="4554636" y="4026711"/>
            <a:ext cx="2544148" cy="523220"/>
          </a:xfrm>
          <a:prstGeom prst="rect">
            <a:avLst/>
          </a:prstGeom>
          <a:noFill/>
        </p:spPr>
        <p:txBody>
          <a:bodyPr wrap="square" lIns="91440" tIns="45720" rIns="91440" bIns="45720" rtlCol="0" anchor="t">
            <a:spAutoFit/>
          </a:bodyPr>
          <a:lstStyle/>
          <a:p>
            <a:pPr algn="ctr"/>
            <a:r>
              <a:rPr lang="en-GB" sz="2800" b="1" u="sng" dirty="0">
                <a:solidFill>
                  <a:srgbClr val="00B050"/>
                </a:solidFill>
                <a:latin typeface="+mj-lt"/>
              </a:rPr>
              <a:t>New identity</a:t>
            </a:r>
            <a:endParaRPr lang="en-US" sz="2800" dirty="0"/>
          </a:p>
        </p:txBody>
      </p:sp>
    </p:spTree>
    <p:extLst>
      <p:ext uri="{BB962C8B-B14F-4D97-AF65-F5344CB8AC3E}">
        <p14:creationId xmlns:p14="http://schemas.microsoft.com/office/powerpoint/2010/main" val="1436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9E59694F-89B7-FC23-52C2-95ECC1527CB3}"/>
              </a:ext>
            </a:extLst>
          </p:cNvPr>
          <p:cNvSpPr/>
          <p:nvPr/>
        </p:nvSpPr>
        <p:spPr>
          <a:xfrm>
            <a:off x="643467" y="1723896"/>
            <a:ext cx="5244808" cy="1988629"/>
          </a:xfrm>
          <a:prstGeom prst="wedgeRectCallout">
            <a:avLst>
              <a:gd name="adj1" fmla="val -42658"/>
              <a:gd name="adj2" fmla="val 88841"/>
            </a:avLst>
          </a:prstGeom>
          <a:solidFill>
            <a:srgbClr val="0082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96696">
              <a:spcAft>
                <a:spcPts val="600"/>
              </a:spcAft>
            </a:pPr>
            <a:r>
              <a:rPr lang="en-US" sz="1962" kern="1200">
                <a:solidFill>
                  <a:schemeClr val="lt1"/>
                </a:solidFill>
                <a:latin typeface="+mn-lt"/>
                <a:ea typeface="+mn-ea"/>
                <a:cs typeface="+mn-cs"/>
              </a:rPr>
              <a:t>They didn’t just give me a ladder up, they helped me build my own staircase</a:t>
            </a:r>
            <a:endParaRPr lang="en-GB"/>
          </a:p>
        </p:txBody>
      </p:sp>
      <p:sp>
        <p:nvSpPr>
          <p:cNvPr id="5" name="Speech Bubble: Rectangle 4">
            <a:extLst>
              <a:ext uri="{FF2B5EF4-FFF2-40B4-BE49-F238E27FC236}">
                <a16:creationId xmlns:a16="http://schemas.microsoft.com/office/drawing/2014/main" id="{ED4CDCA9-647B-F47A-27C2-2420038CF472}"/>
              </a:ext>
            </a:extLst>
          </p:cNvPr>
          <p:cNvSpPr/>
          <p:nvPr/>
        </p:nvSpPr>
        <p:spPr>
          <a:xfrm>
            <a:off x="6303725" y="3145473"/>
            <a:ext cx="5244808" cy="1988629"/>
          </a:xfrm>
          <a:prstGeom prst="wedgeRectCallout">
            <a:avLst>
              <a:gd name="adj1" fmla="val 43532"/>
              <a:gd name="adj2" fmla="val 96646"/>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96696">
              <a:spcAft>
                <a:spcPts val="600"/>
              </a:spcAft>
            </a:pPr>
            <a:r>
              <a:rPr lang="en-US" sz="1962" kern="1200">
                <a:solidFill>
                  <a:schemeClr val="lt1"/>
                </a:solidFill>
                <a:latin typeface="+mn-lt"/>
                <a:ea typeface="+mn-ea"/>
                <a:cs typeface="+mn-cs"/>
              </a:rPr>
              <a:t>I’m ready to move on. I’m anxious, but now I have the support of good people around me, I feel hopeful about my future for the first time ever</a:t>
            </a:r>
            <a:endParaRPr lang="en-GB"/>
          </a:p>
        </p:txBody>
      </p:sp>
    </p:spTree>
    <p:extLst>
      <p:ext uri="{BB962C8B-B14F-4D97-AF65-F5344CB8AC3E}">
        <p14:creationId xmlns:p14="http://schemas.microsoft.com/office/powerpoint/2010/main" val="345543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an's Story | Hope into Action UK">
            <a:hlinkClick r:id="" action="ppaction://media"/>
            <a:extLst>
              <a:ext uri="{FF2B5EF4-FFF2-40B4-BE49-F238E27FC236}">
                <a16:creationId xmlns:a16="http://schemas.microsoft.com/office/drawing/2014/main" id="{BEF01298-7177-4F83-1FDF-48016CDB4E15}"/>
              </a:ext>
            </a:extLst>
          </p:cNvPr>
          <p:cNvPicPr>
            <a:picLocks noRot="1" noChangeAspect="1"/>
          </p:cNvPicPr>
          <p:nvPr>
            <a:videoFile r:link="rId1"/>
          </p:nvPr>
        </p:nvPicPr>
        <p:blipFill>
          <a:blip r:embed="rId3"/>
          <a:stretch>
            <a:fillRect/>
          </a:stretch>
        </p:blipFill>
        <p:spPr>
          <a:xfrm>
            <a:off x="0" y="-15240"/>
            <a:ext cx="12301979" cy="6950618"/>
          </a:xfrm>
          <a:prstGeom prst="rect">
            <a:avLst/>
          </a:prstGeom>
        </p:spPr>
      </p:pic>
    </p:spTree>
    <p:extLst>
      <p:ext uri="{BB962C8B-B14F-4D97-AF65-F5344CB8AC3E}">
        <p14:creationId xmlns:p14="http://schemas.microsoft.com/office/powerpoint/2010/main" val="16424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13A078-AC1A-40CF-965D-DAC0F3BC1B03}"/>
              </a:ext>
            </a:extLst>
          </p:cNvPr>
          <p:cNvGrpSpPr/>
          <p:nvPr/>
        </p:nvGrpSpPr>
        <p:grpSpPr>
          <a:xfrm>
            <a:off x="3213463" y="2594417"/>
            <a:ext cx="5486399" cy="2082086"/>
            <a:chOff x="3026959" y="1074034"/>
            <a:chExt cx="5102975" cy="2041672"/>
          </a:xfrm>
        </p:grpSpPr>
        <p:pic>
          <p:nvPicPr>
            <p:cNvPr id="3" name="Graphic 2">
              <a:extLst>
                <a:ext uri="{FF2B5EF4-FFF2-40B4-BE49-F238E27FC236}">
                  <a16:creationId xmlns:a16="http://schemas.microsoft.com/office/drawing/2014/main" id="{8B9AF43C-2743-4AA0-93BD-C5E8C8B8BCFF}"/>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960" y="1074034"/>
              <a:ext cx="4886325" cy="2041672"/>
            </a:xfrm>
            <a:prstGeom prst="rect">
              <a:avLst/>
            </a:prstGeom>
          </p:spPr>
        </p:pic>
        <p:sp>
          <p:nvSpPr>
            <p:cNvPr id="4" name="Rectangle 3">
              <a:extLst>
                <a:ext uri="{FF2B5EF4-FFF2-40B4-BE49-F238E27FC236}">
                  <a16:creationId xmlns:a16="http://schemas.microsoft.com/office/drawing/2014/main" id="{15EFA1B7-4BE9-4387-A1DB-CA565B2DC2EB}"/>
                </a:ext>
              </a:extLst>
            </p:cNvPr>
            <p:cNvSpPr/>
            <p:nvPr/>
          </p:nvSpPr>
          <p:spPr>
            <a:xfrm>
              <a:off x="3026959" y="1074034"/>
              <a:ext cx="5102975" cy="204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dirty="0">
                  <a:solidFill>
                    <a:schemeClr val="bg1"/>
                  </a:solidFill>
                  <a:latin typeface="Montserrat" panose="00000500000000000000" pitchFamily="50" charset="0"/>
                </a:rPr>
                <a:t>How can you be involved?</a:t>
              </a:r>
            </a:p>
          </p:txBody>
        </p:sp>
      </p:grpSp>
    </p:spTree>
    <p:extLst>
      <p:ext uri="{BB962C8B-B14F-4D97-AF65-F5344CB8AC3E}">
        <p14:creationId xmlns:p14="http://schemas.microsoft.com/office/powerpoint/2010/main" val="281671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13A078-AC1A-40CF-965D-DAC0F3BC1B03}"/>
              </a:ext>
            </a:extLst>
          </p:cNvPr>
          <p:cNvGrpSpPr/>
          <p:nvPr/>
        </p:nvGrpSpPr>
        <p:grpSpPr>
          <a:xfrm>
            <a:off x="3704230" y="2594417"/>
            <a:ext cx="4783540" cy="1669166"/>
            <a:chOff x="3026960" y="1074034"/>
            <a:chExt cx="4886325" cy="2041672"/>
          </a:xfrm>
        </p:grpSpPr>
        <p:pic>
          <p:nvPicPr>
            <p:cNvPr id="3" name="Graphic 2">
              <a:extLst>
                <a:ext uri="{FF2B5EF4-FFF2-40B4-BE49-F238E27FC236}">
                  <a16:creationId xmlns:a16="http://schemas.microsoft.com/office/drawing/2014/main" id="{8B9AF43C-2743-4AA0-93BD-C5E8C8B8BCFF}"/>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6960" y="1074034"/>
              <a:ext cx="4886325" cy="2041672"/>
            </a:xfrm>
            <a:prstGeom prst="rect">
              <a:avLst/>
            </a:prstGeom>
          </p:spPr>
        </p:pic>
        <p:sp>
          <p:nvSpPr>
            <p:cNvPr id="4" name="Rectangle 3">
              <a:extLst>
                <a:ext uri="{FF2B5EF4-FFF2-40B4-BE49-F238E27FC236}">
                  <a16:creationId xmlns:a16="http://schemas.microsoft.com/office/drawing/2014/main" id="{15EFA1B7-4BE9-4387-A1DB-CA565B2DC2EB}"/>
                </a:ext>
              </a:extLst>
            </p:cNvPr>
            <p:cNvSpPr/>
            <p:nvPr/>
          </p:nvSpPr>
          <p:spPr>
            <a:xfrm>
              <a:off x="3026960" y="1074034"/>
              <a:ext cx="4886325" cy="204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dirty="0">
                  <a:solidFill>
                    <a:schemeClr val="bg1"/>
                  </a:solidFill>
                  <a:latin typeface="Montserrat"/>
                </a:rPr>
                <a:t>Any questions?</a:t>
              </a:r>
            </a:p>
          </p:txBody>
        </p:sp>
      </p:grpSp>
    </p:spTree>
    <p:extLst>
      <p:ext uri="{BB962C8B-B14F-4D97-AF65-F5344CB8AC3E}">
        <p14:creationId xmlns:p14="http://schemas.microsoft.com/office/powerpoint/2010/main" val="156695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4BBD-8B2A-AE6F-0A19-4F661D54CEA1}"/>
              </a:ext>
            </a:extLst>
          </p:cNvPr>
          <p:cNvSpPr>
            <a:spLocks noGrp="1"/>
          </p:cNvSpPr>
          <p:nvPr>
            <p:ph type="title"/>
          </p:nvPr>
        </p:nvSpPr>
        <p:spPr>
          <a:xfrm>
            <a:off x="419100" y="548972"/>
            <a:ext cx="6753799" cy="1325563"/>
          </a:xfrm>
        </p:spPr>
        <p:txBody>
          <a:bodyPr>
            <a:normAutofit fontScale="90000"/>
          </a:bodyPr>
          <a:lstStyle/>
          <a:p>
            <a:pPr algn="ctr"/>
            <a:r>
              <a:rPr lang="en-GB" b="1" dirty="0">
                <a:solidFill>
                  <a:srgbClr val="C01A2B"/>
                </a:solidFill>
              </a:rPr>
              <a:t>We would love to keep in touch</a:t>
            </a:r>
            <a:br>
              <a:rPr lang="en-GB" dirty="0">
                <a:solidFill>
                  <a:srgbClr val="C01A2B"/>
                </a:solidFill>
              </a:rPr>
            </a:br>
            <a:br>
              <a:rPr lang="en-GB" dirty="0">
                <a:solidFill>
                  <a:srgbClr val="C01A2B"/>
                </a:solidFill>
              </a:rPr>
            </a:br>
            <a:r>
              <a:rPr lang="en-GB" dirty="0">
                <a:solidFill>
                  <a:srgbClr val="C01A2B"/>
                </a:solidFill>
              </a:rPr>
              <a:t>Scan the QR code to sign up to our newsletters via our website.</a:t>
            </a:r>
            <a:br>
              <a:rPr lang="en-GB" dirty="0">
                <a:solidFill>
                  <a:srgbClr val="C01A2B"/>
                </a:solidFill>
              </a:rPr>
            </a:br>
            <a:br>
              <a:rPr lang="en-GB" dirty="0">
                <a:solidFill>
                  <a:srgbClr val="C01A2B"/>
                </a:solidFill>
              </a:rPr>
            </a:br>
            <a:r>
              <a:rPr lang="en-GB" dirty="0">
                <a:solidFill>
                  <a:srgbClr val="C01A2B"/>
                </a:solidFill>
              </a:rPr>
              <a:t>This way you can keep up to date with all the latest news at Hope into Action UK</a:t>
            </a:r>
          </a:p>
        </p:txBody>
      </p:sp>
      <p:pic>
        <p:nvPicPr>
          <p:cNvPr id="7" name="Content Placeholder 6" descr="Qr code&#10;&#10;Description automatically generated">
            <a:extLst>
              <a:ext uri="{FF2B5EF4-FFF2-40B4-BE49-F238E27FC236}">
                <a16:creationId xmlns:a16="http://schemas.microsoft.com/office/drawing/2014/main" id="{039CC6BF-437A-81FD-97AF-1BCEA2E004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82060" y="961136"/>
            <a:ext cx="4351338" cy="4351338"/>
          </a:xfrm>
        </p:spPr>
      </p:pic>
      <p:pic>
        <p:nvPicPr>
          <p:cNvPr id="4" name="Picture 3">
            <a:extLst>
              <a:ext uri="{FF2B5EF4-FFF2-40B4-BE49-F238E27FC236}">
                <a16:creationId xmlns:a16="http://schemas.microsoft.com/office/drawing/2014/main" id="{3E7A280C-3ACE-E862-209F-98E1D5E9E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69197"/>
            <a:ext cx="12192000" cy="1288803"/>
          </a:xfrm>
          <a:prstGeom prst="rect">
            <a:avLst/>
          </a:prstGeom>
        </p:spPr>
      </p:pic>
      <p:sp>
        <p:nvSpPr>
          <p:cNvPr id="5" name="TextBox 4">
            <a:extLst>
              <a:ext uri="{FF2B5EF4-FFF2-40B4-BE49-F238E27FC236}">
                <a16:creationId xmlns:a16="http://schemas.microsoft.com/office/drawing/2014/main" id="{644A1F46-58D8-4F34-D740-66DECCD93051}"/>
              </a:ext>
            </a:extLst>
          </p:cNvPr>
          <p:cNvSpPr txBox="1"/>
          <p:nvPr/>
        </p:nvSpPr>
        <p:spPr>
          <a:xfrm>
            <a:off x="420914" y="5827485"/>
            <a:ext cx="9688286" cy="913070"/>
          </a:xfrm>
          <a:prstGeom prst="rect">
            <a:avLst/>
          </a:prstGeom>
          <a:noFill/>
        </p:spPr>
        <p:txBody>
          <a:bodyPr wrap="square" rtlCol="0">
            <a:spAutoFit/>
          </a:bodyPr>
          <a:lstStyle/>
          <a:p>
            <a:r>
              <a:rPr lang="en-GB" sz="3200" b="1" baseline="30000">
                <a:solidFill>
                  <a:schemeClr val="bg1"/>
                </a:solidFill>
                <a:latin typeface="Calibri" charset="0"/>
                <a:ea typeface="Calibri" charset="0"/>
                <a:cs typeface="Calibri" charset="0"/>
              </a:rPr>
              <a:t>Hope</a:t>
            </a:r>
            <a:r>
              <a:rPr lang="en-GB" sz="3200" b="1">
                <a:solidFill>
                  <a:schemeClr val="bg1"/>
                </a:solidFill>
                <a:latin typeface="Calibri" charset="0"/>
                <a:ea typeface="Calibri" charset="0"/>
                <a:cs typeface="Calibri" charset="0"/>
              </a:rPr>
              <a:t> </a:t>
            </a:r>
            <a:r>
              <a:rPr lang="en-GB" sz="3200" b="1" baseline="30000">
                <a:solidFill>
                  <a:schemeClr val="bg1"/>
                </a:solidFill>
                <a:latin typeface="Calibri" charset="0"/>
                <a:ea typeface="Calibri" charset="0"/>
                <a:cs typeface="Calibri" charset="0"/>
              </a:rPr>
              <a:t>into Action</a:t>
            </a:r>
            <a:r>
              <a:rPr lang="en-GB" sz="3200" baseline="30000">
                <a:solidFill>
                  <a:schemeClr val="bg1"/>
                </a:solidFill>
                <a:latin typeface="Calibri" charset="0"/>
                <a:ea typeface="Calibri" charset="0"/>
                <a:cs typeface="Calibri" charset="0"/>
              </a:rPr>
              <a:t>, 26 North Street, Peterborough PE1 2RA</a:t>
            </a:r>
          </a:p>
          <a:p>
            <a:r>
              <a:rPr lang="en-GB" sz="3200" b="1" baseline="30000">
                <a:solidFill>
                  <a:schemeClr val="bg1"/>
                </a:solidFill>
                <a:latin typeface="Calibri" charset="0"/>
                <a:ea typeface="Calibri" charset="0"/>
                <a:cs typeface="Calibri" charset="0"/>
              </a:rPr>
              <a:t>E:</a:t>
            </a:r>
            <a:r>
              <a:rPr lang="en-GB" sz="3200" baseline="30000">
                <a:solidFill>
                  <a:schemeClr val="bg1"/>
                </a:solidFill>
                <a:latin typeface="Calibri" charset="0"/>
                <a:ea typeface="Calibri" charset="0"/>
                <a:cs typeface="Calibri" charset="0"/>
              </a:rPr>
              <a:t> </a:t>
            </a:r>
            <a:r>
              <a:rPr lang="en-GB" sz="3200" baseline="30000" err="1">
                <a:solidFill>
                  <a:schemeClr val="bg1"/>
                </a:solidFill>
                <a:latin typeface="Calibri" charset="0"/>
                <a:ea typeface="Calibri" charset="0"/>
                <a:cs typeface="Calibri" charset="0"/>
              </a:rPr>
              <a:t>info@hopeintoaction.org.uk</a:t>
            </a:r>
            <a:r>
              <a:rPr lang="en-GB" sz="3200" baseline="30000">
                <a:solidFill>
                  <a:schemeClr val="bg1"/>
                </a:solidFill>
                <a:latin typeface="Calibri" charset="0"/>
                <a:ea typeface="Calibri" charset="0"/>
                <a:cs typeface="Calibri" charset="0"/>
              </a:rPr>
              <a:t>   </a:t>
            </a:r>
            <a:r>
              <a:rPr lang="en-GB" sz="3200" b="1" baseline="30000">
                <a:solidFill>
                  <a:schemeClr val="bg1"/>
                </a:solidFill>
                <a:latin typeface="Calibri" charset="0"/>
                <a:ea typeface="Calibri" charset="0"/>
                <a:cs typeface="Calibri" charset="0"/>
              </a:rPr>
              <a:t>T:</a:t>
            </a:r>
            <a:r>
              <a:rPr lang="en-GB" sz="3200" baseline="30000">
                <a:solidFill>
                  <a:schemeClr val="bg1"/>
                </a:solidFill>
                <a:latin typeface="Calibri" charset="0"/>
                <a:ea typeface="Calibri" charset="0"/>
                <a:cs typeface="Calibri" charset="0"/>
              </a:rPr>
              <a:t> 00 44 (0)1733 558301   </a:t>
            </a:r>
            <a:r>
              <a:rPr lang="en-GB" sz="3200" b="1" baseline="30000">
                <a:solidFill>
                  <a:schemeClr val="bg1"/>
                </a:solidFill>
                <a:latin typeface="Calibri" charset="0"/>
                <a:ea typeface="Calibri" charset="0"/>
                <a:cs typeface="Calibri" charset="0"/>
              </a:rPr>
              <a:t>W:</a:t>
            </a:r>
            <a:r>
              <a:rPr lang="en-GB" sz="3200" baseline="30000">
                <a:solidFill>
                  <a:schemeClr val="bg1"/>
                </a:solidFill>
                <a:latin typeface="Calibri" charset="0"/>
                <a:ea typeface="Calibri" charset="0"/>
                <a:cs typeface="Calibri" charset="0"/>
              </a:rPr>
              <a:t> </a:t>
            </a:r>
            <a:r>
              <a:rPr lang="en-GB" sz="3200" baseline="30000" err="1">
                <a:solidFill>
                  <a:schemeClr val="bg1"/>
                </a:solidFill>
                <a:latin typeface="Calibri" charset="0"/>
                <a:ea typeface="Calibri" charset="0"/>
                <a:cs typeface="Calibri" charset="0"/>
              </a:rPr>
              <a:t>hopeintoaction.org.uk</a:t>
            </a:r>
            <a:endParaRPr lang="en-GB" sz="3200" baseline="3000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37750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33F65F-A97B-4627-DEBE-95F9C786C925}"/>
              </a:ext>
            </a:extLst>
          </p:cNvPr>
          <p:cNvSpPr>
            <a:spLocks noGrp="1"/>
          </p:cNvSpPr>
          <p:nvPr>
            <p:ph type="subTitle" idx="1"/>
          </p:nvPr>
        </p:nvSpPr>
        <p:spPr>
          <a:xfrm>
            <a:off x="483124" y="870032"/>
            <a:ext cx="6649196" cy="560365"/>
          </a:xfrm>
        </p:spPr>
        <p:txBody>
          <a:bodyPr>
            <a:normAutofit lnSpcReduction="10000"/>
          </a:bodyPr>
          <a:lstStyle/>
          <a:p>
            <a:pPr algn="l"/>
            <a:r>
              <a:rPr lang="en-US" sz="3600" b="1" dirty="0">
                <a:solidFill>
                  <a:srgbClr val="037182"/>
                </a:solidFill>
                <a:latin typeface="+mj-lt"/>
              </a:rPr>
              <a:t>Contributing factors may be:</a:t>
            </a:r>
            <a:endParaRPr lang="en-US" sz="9200" dirty="0"/>
          </a:p>
          <a:p>
            <a:pPr marL="285750" indent="-285750" algn="l">
              <a:buFont typeface="Arial" panose="020B0604020202020204" pitchFamily="34" charset="0"/>
              <a:buChar char="•"/>
            </a:pPr>
            <a:endParaRPr lang="en-US" sz="9200" dirty="0"/>
          </a:p>
          <a:p>
            <a:pPr marL="285750" indent="-285750" algn="l">
              <a:buFont typeface="Arial" panose="020B0604020202020204" pitchFamily="34" charset="0"/>
              <a:buChar char="•"/>
            </a:pPr>
            <a:endParaRPr lang="en-US" sz="9200" dirty="0"/>
          </a:p>
        </p:txBody>
      </p:sp>
      <p:sp>
        <p:nvSpPr>
          <p:cNvPr id="5" name="TextBox 4">
            <a:extLst>
              <a:ext uri="{FF2B5EF4-FFF2-40B4-BE49-F238E27FC236}">
                <a16:creationId xmlns:a16="http://schemas.microsoft.com/office/drawing/2014/main" id="{BB8DEBAD-608A-E8A1-C14A-CCFAA3337D9F}"/>
              </a:ext>
            </a:extLst>
          </p:cNvPr>
          <p:cNvSpPr txBox="1"/>
          <p:nvPr/>
        </p:nvSpPr>
        <p:spPr>
          <a:xfrm>
            <a:off x="483124" y="322748"/>
            <a:ext cx="7020611" cy="800219"/>
          </a:xfrm>
          <a:prstGeom prst="rect">
            <a:avLst/>
          </a:prstGeom>
          <a:noFill/>
        </p:spPr>
        <p:txBody>
          <a:bodyPr wrap="square">
            <a:spAutoFit/>
          </a:bodyPr>
          <a:lstStyle/>
          <a:p>
            <a:r>
              <a:rPr lang="en-US" sz="2800" b="1" i="1" dirty="0">
                <a:solidFill>
                  <a:srgbClr val="C00000"/>
                </a:solidFill>
                <a:latin typeface="Rockwell" panose="02060603020205020403" pitchFamily="18" charset="0"/>
              </a:rPr>
              <a:t>Homelessness: a complicated issue!</a:t>
            </a:r>
          </a:p>
          <a:p>
            <a:endParaRPr lang="en-US" dirty="0"/>
          </a:p>
        </p:txBody>
      </p:sp>
      <p:pic>
        <p:nvPicPr>
          <p:cNvPr id="6" name="Picture 5" descr="logo.png">
            <a:extLst>
              <a:ext uri="{FF2B5EF4-FFF2-40B4-BE49-F238E27FC236}">
                <a16:creationId xmlns:a16="http://schemas.microsoft.com/office/drawing/2014/main" id="{A8268E45-9D16-BF2C-B35D-B5C90C296E4F}"/>
              </a:ext>
            </a:extLst>
          </p:cNvPr>
          <p:cNvPicPr>
            <a:picLocks noChangeAspect="1"/>
          </p:cNvPicPr>
          <p:nvPr/>
        </p:nvPicPr>
        <p:blipFill>
          <a:blip r:embed="rId2"/>
          <a:stretch>
            <a:fillRect/>
          </a:stretch>
        </p:blipFill>
        <p:spPr>
          <a:xfrm>
            <a:off x="9212285" y="144428"/>
            <a:ext cx="2859996" cy="1285969"/>
          </a:xfrm>
          <a:prstGeom prst="rect">
            <a:avLst/>
          </a:prstGeom>
        </p:spPr>
      </p:pic>
      <p:graphicFrame>
        <p:nvGraphicFramePr>
          <p:cNvPr id="8" name="Table 8">
            <a:extLst>
              <a:ext uri="{FF2B5EF4-FFF2-40B4-BE49-F238E27FC236}">
                <a16:creationId xmlns:a16="http://schemas.microsoft.com/office/drawing/2014/main" id="{B0E753A8-6637-E781-B1DC-47273DC33401}"/>
              </a:ext>
            </a:extLst>
          </p:cNvPr>
          <p:cNvGraphicFramePr>
            <a:graphicFrameLocks noGrp="1"/>
          </p:cNvGraphicFramePr>
          <p:nvPr/>
        </p:nvGraphicFramePr>
        <p:xfrm>
          <a:off x="408878" y="1812073"/>
          <a:ext cx="11154495" cy="3310322"/>
        </p:xfrm>
        <a:graphic>
          <a:graphicData uri="http://schemas.openxmlformats.org/drawingml/2006/table">
            <a:tbl>
              <a:tblPr firstRow="1" bandRow="1">
                <a:tableStyleId>{5C22544A-7EE6-4342-B048-85BDC9FD1C3A}</a:tableStyleId>
              </a:tblPr>
              <a:tblGrid>
                <a:gridCol w="4433730">
                  <a:extLst>
                    <a:ext uri="{9D8B030D-6E8A-4147-A177-3AD203B41FA5}">
                      <a16:colId xmlns:a16="http://schemas.microsoft.com/office/drawing/2014/main" val="2306982761"/>
                    </a:ext>
                  </a:extLst>
                </a:gridCol>
                <a:gridCol w="3002600">
                  <a:extLst>
                    <a:ext uri="{9D8B030D-6E8A-4147-A177-3AD203B41FA5}">
                      <a16:colId xmlns:a16="http://schemas.microsoft.com/office/drawing/2014/main" val="259190690"/>
                    </a:ext>
                  </a:extLst>
                </a:gridCol>
                <a:gridCol w="3718165">
                  <a:extLst>
                    <a:ext uri="{9D8B030D-6E8A-4147-A177-3AD203B41FA5}">
                      <a16:colId xmlns:a16="http://schemas.microsoft.com/office/drawing/2014/main" val="2694074477"/>
                    </a:ext>
                  </a:extLst>
                </a:gridCol>
              </a:tblGrid>
              <a:tr h="371707">
                <a:tc>
                  <a:txBody>
                    <a:bodyPr/>
                    <a:lstStyle/>
                    <a:p>
                      <a:r>
                        <a:rPr lang="en-GB" dirty="0"/>
                        <a:t>Political</a:t>
                      </a:r>
                    </a:p>
                  </a:txBody>
                  <a:tcPr/>
                </a:tc>
                <a:tc>
                  <a:txBody>
                    <a:bodyPr/>
                    <a:lstStyle/>
                    <a:p>
                      <a:r>
                        <a:rPr lang="en-GB" dirty="0"/>
                        <a:t>Economic</a:t>
                      </a:r>
                    </a:p>
                  </a:txBody>
                  <a:tcPr/>
                </a:tc>
                <a:tc>
                  <a:txBody>
                    <a:bodyPr/>
                    <a:lstStyle/>
                    <a:p>
                      <a:r>
                        <a:rPr lang="en-GB" dirty="0"/>
                        <a:t>Societal</a:t>
                      </a:r>
                    </a:p>
                  </a:txBody>
                  <a:tcPr/>
                </a:tc>
                <a:extLst>
                  <a:ext uri="{0D108BD9-81ED-4DB2-BD59-A6C34878D82A}">
                    <a16:rowId xmlns:a16="http://schemas.microsoft.com/office/drawing/2014/main" val="2498438050"/>
                  </a:ext>
                </a:extLst>
              </a:tr>
              <a:tr h="1344019">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0228087"/>
                  </a:ext>
                </a:extLst>
              </a:tr>
              <a:tr h="1594596">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80377939"/>
                  </a:ext>
                </a:extLst>
              </a:tr>
            </a:tbl>
          </a:graphicData>
        </a:graphic>
      </p:graphicFrame>
      <p:sp>
        <p:nvSpPr>
          <p:cNvPr id="9" name="TextBox 8">
            <a:extLst>
              <a:ext uri="{FF2B5EF4-FFF2-40B4-BE49-F238E27FC236}">
                <a16:creationId xmlns:a16="http://schemas.microsoft.com/office/drawing/2014/main" id="{883E6882-40EA-63DB-7514-2160AE012D9C}"/>
              </a:ext>
            </a:extLst>
          </p:cNvPr>
          <p:cNvSpPr txBox="1"/>
          <p:nvPr/>
        </p:nvSpPr>
        <p:spPr>
          <a:xfrm>
            <a:off x="408783" y="2421643"/>
            <a:ext cx="4229553" cy="2585323"/>
          </a:xfrm>
          <a:prstGeom prst="rect">
            <a:avLst/>
          </a:prstGeom>
          <a:noFill/>
        </p:spPr>
        <p:txBody>
          <a:bodyPr wrap="square" lIns="91440" tIns="45720" rIns="91440" bIns="45720" rtlCol="0" anchor="t">
            <a:spAutoFit/>
          </a:bodyPr>
          <a:lstStyle/>
          <a:p>
            <a:r>
              <a:rPr lang="en-US" sz="1800" kern="1200" dirty="0">
                <a:latin typeface="+mn-lt"/>
                <a:ea typeface="+mn-ea"/>
                <a:cs typeface="+mn-cs"/>
              </a:rPr>
              <a:t>Political decision-making and a lack of investment in affordable housing</a:t>
            </a:r>
          </a:p>
          <a:p>
            <a:endParaRPr lang="en-US" dirty="0"/>
          </a:p>
          <a:p>
            <a:endParaRPr lang="en-US" dirty="0"/>
          </a:p>
          <a:p>
            <a:endParaRPr lang="en-US" dirty="0"/>
          </a:p>
          <a:p>
            <a:endParaRPr lang="en-US" dirty="0"/>
          </a:p>
          <a:p>
            <a:endParaRPr lang="en-US" dirty="0"/>
          </a:p>
          <a:p>
            <a:endParaRPr lang="en-US" dirty="0"/>
          </a:p>
          <a:p>
            <a:endParaRPr lang="en-GB" dirty="0"/>
          </a:p>
        </p:txBody>
      </p:sp>
      <p:sp>
        <p:nvSpPr>
          <p:cNvPr id="10" name="TextBox 9">
            <a:extLst>
              <a:ext uri="{FF2B5EF4-FFF2-40B4-BE49-F238E27FC236}">
                <a16:creationId xmlns:a16="http://schemas.microsoft.com/office/drawing/2014/main" id="{7F5E6B02-C940-015E-3DCA-0A07E3C41551}"/>
              </a:ext>
            </a:extLst>
          </p:cNvPr>
          <p:cNvSpPr txBox="1"/>
          <p:nvPr/>
        </p:nvSpPr>
        <p:spPr>
          <a:xfrm>
            <a:off x="436661" y="3562725"/>
            <a:ext cx="42295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ea typeface="+mn-ea"/>
                <a:cs typeface="+mn-cs"/>
              </a:rPr>
              <a:t>Cutbacks in support systems and end of ‘Everyone In’ resulting in growing rough sleeper stats</a:t>
            </a:r>
          </a:p>
          <a:p>
            <a:endParaRPr lang="en-GB" dirty="0"/>
          </a:p>
        </p:txBody>
      </p:sp>
      <p:sp>
        <p:nvSpPr>
          <p:cNvPr id="11" name="TextBox 10">
            <a:extLst>
              <a:ext uri="{FF2B5EF4-FFF2-40B4-BE49-F238E27FC236}">
                <a16:creationId xmlns:a16="http://schemas.microsoft.com/office/drawing/2014/main" id="{B0AD27BD-6DE0-F5A6-7CE8-D00260830E17}"/>
              </a:ext>
            </a:extLst>
          </p:cNvPr>
          <p:cNvSpPr txBox="1"/>
          <p:nvPr/>
        </p:nvSpPr>
        <p:spPr>
          <a:xfrm>
            <a:off x="4846797" y="2416580"/>
            <a:ext cx="2923602" cy="923330"/>
          </a:xfrm>
          <a:prstGeom prst="rect">
            <a:avLst/>
          </a:prstGeom>
          <a:noFill/>
        </p:spPr>
        <p:txBody>
          <a:bodyPr wrap="square" rtlCol="0">
            <a:spAutoFit/>
          </a:bodyPr>
          <a:lstStyle/>
          <a:p>
            <a:pPr marL="0" indent="0" algn="l">
              <a:buFont typeface="Arial" panose="020B0604020202020204" pitchFamily="34" charset="0"/>
              <a:buNone/>
            </a:pPr>
            <a:r>
              <a:rPr lang="en-US" sz="1800" kern="1200" dirty="0">
                <a:latin typeface="+mn-lt"/>
                <a:ea typeface="+mn-ea"/>
                <a:cs typeface="+mn-cs"/>
              </a:rPr>
              <a:t>Rising rents and wages not rising in proportion</a:t>
            </a:r>
          </a:p>
          <a:p>
            <a:endParaRPr lang="en-GB" dirty="0"/>
          </a:p>
        </p:txBody>
      </p:sp>
      <p:sp>
        <p:nvSpPr>
          <p:cNvPr id="12" name="TextBox 11">
            <a:extLst>
              <a:ext uri="{FF2B5EF4-FFF2-40B4-BE49-F238E27FC236}">
                <a16:creationId xmlns:a16="http://schemas.microsoft.com/office/drawing/2014/main" id="{C7F45918-6182-C4C7-6AC8-468DBB3EAEC6}"/>
              </a:ext>
            </a:extLst>
          </p:cNvPr>
          <p:cNvSpPr txBox="1"/>
          <p:nvPr/>
        </p:nvSpPr>
        <p:spPr>
          <a:xfrm>
            <a:off x="4791041" y="3662326"/>
            <a:ext cx="29236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ea typeface="+mn-ea"/>
                <a:cs typeface="+mn-cs"/>
              </a:rPr>
              <a:t>Difficulty getting on to property ladder</a:t>
            </a:r>
          </a:p>
          <a:p>
            <a:endParaRPr lang="en-GB" dirty="0"/>
          </a:p>
        </p:txBody>
      </p:sp>
      <p:sp>
        <p:nvSpPr>
          <p:cNvPr id="13" name="TextBox 12">
            <a:extLst>
              <a:ext uri="{FF2B5EF4-FFF2-40B4-BE49-F238E27FC236}">
                <a16:creationId xmlns:a16="http://schemas.microsoft.com/office/drawing/2014/main" id="{ECAC41E4-26A7-BB58-807D-E7AAB8D4BD62}"/>
              </a:ext>
            </a:extLst>
          </p:cNvPr>
          <p:cNvSpPr txBox="1"/>
          <p:nvPr/>
        </p:nvSpPr>
        <p:spPr>
          <a:xfrm>
            <a:off x="7761107" y="2421169"/>
            <a:ext cx="37185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ea typeface="+mn-ea"/>
                <a:cs typeface="+mn-cs"/>
              </a:rPr>
              <a:t>Rising populations, longer life expectancy and fluid movement of people</a:t>
            </a:r>
          </a:p>
          <a:p>
            <a:endParaRPr lang="en-GB" dirty="0"/>
          </a:p>
        </p:txBody>
      </p:sp>
      <p:sp>
        <p:nvSpPr>
          <p:cNvPr id="15" name="Oval 14">
            <a:extLst>
              <a:ext uri="{FF2B5EF4-FFF2-40B4-BE49-F238E27FC236}">
                <a16:creationId xmlns:a16="http://schemas.microsoft.com/office/drawing/2014/main" id="{58CFBC2C-C031-1963-EF51-908DB8A03A83}"/>
              </a:ext>
            </a:extLst>
          </p:cNvPr>
          <p:cNvSpPr/>
          <p:nvPr/>
        </p:nvSpPr>
        <p:spPr>
          <a:xfrm>
            <a:off x="7499195" y="3308194"/>
            <a:ext cx="3986559" cy="1728438"/>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BD00D49-ACBF-F191-D216-F44C9FCE9465}"/>
              </a:ext>
            </a:extLst>
          </p:cNvPr>
          <p:cNvSpPr txBox="1"/>
          <p:nvPr/>
        </p:nvSpPr>
        <p:spPr>
          <a:xfrm>
            <a:off x="7763662" y="3717144"/>
            <a:ext cx="37185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ea typeface="+mn-ea"/>
                <a:cs typeface="+mn-cs"/>
              </a:rPr>
              <a:t>Debt, mental health, addiction, war, abuse, crime, unemployment, trauma</a:t>
            </a:r>
          </a:p>
          <a:p>
            <a:endParaRPr lang="en-GB" dirty="0"/>
          </a:p>
        </p:txBody>
      </p:sp>
    </p:spTree>
    <p:extLst>
      <p:ext uri="{BB962C8B-B14F-4D97-AF65-F5344CB8AC3E}">
        <p14:creationId xmlns:p14="http://schemas.microsoft.com/office/powerpoint/2010/main" val="42382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3A7E46B-8849-AE0C-572F-530D73B5157F}"/>
              </a:ext>
            </a:extLst>
          </p:cNvPr>
          <p:cNvSpPr/>
          <p:nvPr/>
        </p:nvSpPr>
        <p:spPr>
          <a:xfrm>
            <a:off x="623597" y="693752"/>
            <a:ext cx="3054219" cy="2904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5774265-4A11-F23A-82BB-A226991C0881}"/>
              </a:ext>
            </a:extLst>
          </p:cNvPr>
          <p:cNvSpPr/>
          <p:nvPr/>
        </p:nvSpPr>
        <p:spPr>
          <a:xfrm>
            <a:off x="2915818" y="693752"/>
            <a:ext cx="3054219" cy="2904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8A0E662-46E3-849E-01C0-E560A05B28DA}"/>
              </a:ext>
            </a:extLst>
          </p:cNvPr>
          <p:cNvSpPr/>
          <p:nvPr/>
        </p:nvSpPr>
        <p:spPr>
          <a:xfrm>
            <a:off x="1769707" y="2146217"/>
            <a:ext cx="3054219" cy="2904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4800E74-25C4-E310-A05D-B52FBA299D92}"/>
              </a:ext>
            </a:extLst>
          </p:cNvPr>
          <p:cNvSpPr txBox="1"/>
          <p:nvPr/>
        </p:nvSpPr>
        <p:spPr>
          <a:xfrm>
            <a:off x="828871" y="1309572"/>
            <a:ext cx="2086947" cy="830997"/>
          </a:xfrm>
          <a:prstGeom prst="rect">
            <a:avLst/>
          </a:prstGeom>
          <a:noFill/>
        </p:spPr>
        <p:txBody>
          <a:bodyPr wrap="square" rtlCol="0">
            <a:spAutoFit/>
          </a:bodyPr>
          <a:lstStyle/>
          <a:p>
            <a:pPr algn="ctr"/>
            <a:r>
              <a:rPr lang="en-GB" sz="2400" b="1">
                <a:latin typeface="+mj-lt"/>
              </a:rPr>
              <a:t>Poverty of </a:t>
            </a:r>
          </a:p>
          <a:p>
            <a:pPr algn="ctr"/>
            <a:r>
              <a:rPr lang="en-GB" sz="2400" b="1" u="sng">
                <a:solidFill>
                  <a:srgbClr val="FF0000"/>
                </a:solidFill>
                <a:latin typeface="+mj-lt"/>
              </a:rPr>
              <a:t>resources</a:t>
            </a:r>
          </a:p>
        </p:txBody>
      </p:sp>
      <p:sp>
        <p:nvSpPr>
          <p:cNvPr id="8" name="TextBox 7">
            <a:extLst>
              <a:ext uri="{FF2B5EF4-FFF2-40B4-BE49-F238E27FC236}">
                <a16:creationId xmlns:a16="http://schemas.microsoft.com/office/drawing/2014/main" id="{655D3C31-C24E-721B-2D22-624E23D135AA}"/>
              </a:ext>
            </a:extLst>
          </p:cNvPr>
          <p:cNvSpPr txBox="1"/>
          <p:nvPr/>
        </p:nvSpPr>
        <p:spPr>
          <a:xfrm>
            <a:off x="3551852" y="1309572"/>
            <a:ext cx="2544148" cy="830997"/>
          </a:xfrm>
          <a:prstGeom prst="rect">
            <a:avLst/>
          </a:prstGeom>
          <a:noFill/>
        </p:spPr>
        <p:txBody>
          <a:bodyPr wrap="square" rtlCol="0">
            <a:spAutoFit/>
          </a:bodyPr>
          <a:lstStyle/>
          <a:p>
            <a:pPr algn="ctr"/>
            <a:r>
              <a:rPr lang="en-GB" sz="2400" b="1">
                <a:latin typeface="+mj-lt"/>
              </a:rPr>
              <a:t>Poverty of </a:t>
            </a:r>
          </a:p>
          <a:p>
            <a:pPr algn="ctr"/>
            <a:r>
              <a:rPr lang="en-GB" sz="2400" b="1" u="sng">
                <a:solidFill>
                  <a:srgbClr val="0070C0"/>
                </a:solidFill>
                <a:latin typeface="+mj-lt"/>
              </a:rPr>
              <a:t>relationships</a:t>
            </a:r>
          </a:p>
        </p:txBody>
      </p:sp>
      <p:sp>
        <p:nvSpPr>
          <p:cNvPr id="9" name="TextBox 8">
            <a:extLst>
              <a:ext uri="{FF2B5EF4-FFF2-40B4-BE49-F238E27FC236}">
                <a16:creationId xmlns:a16="http://schemas.microsoft.com/office/drawing/2014/main" id="{9E0E0A5D-A41A-ABDA-C806-E9CFF2FCF5E5}"/>
              </a:ext>
            </a:extLst>
          </p:cNvPr>
          <p:cNvSpPr txBox="1"/>
          <p:nvPr/>
        </p:nvSpPr>
        <p:spPr>
          <a:xfrm>
            <a:off x="2056057" y="3853993"/>
            <a:ext cx="2544148" cy="830997"/>
          </a:xfrm>
          <a:prstGeom prst="rect">
            <a:avLst/>
          </a:prstGeom>
          <a:noFill/>
        </p:spPr>
        <p:txBody>
          <a:bodyPr wrap="square" rtlCol="0">
            <a:spAutoFit/>
          </a:bodyPr>
          <a:lstStyle/>
          <a:p>
            <a:pPr algn="ctr"/>
            <a:r>
              <a:rPr lang="en-GB" sz="2400" b="1">
                <a:latin typeface="+mj-lt"/>
              </a:rPr>
              <a:t>Poverty of </a:t>
            </a:r>
          </a:p>
          <a:p>
            <a:pPr algn="ctr"/>
            <a:r>
              <a:rPr lang="en-GB" sz="2400" b="1" u="sng">
                <a:solidFill>
                  <a:srgbClr val="00B050"/>
                </a:solidFill>
                <a:latin typeface="+mj-lt"/>
              </a:rPr>
              <a:t>identity</a:t>
            </a:r>
          </a:p>
        </p:txBody>
      </p:sp>
      <p:pic>
        <p:nvPicPr>
          <p:cNvPr id="2" name="Picture 1">
            <a:extLst>
              <a:ext uri="{FF2B5EF4-FFF2-40B4-BE49-F238E27FC236}">
                <a16:creationId xmlns:a16="http://schemas.microsoft.com/office/drawing/2014/main" id="{C0069E7A-31F6-883D-A59C-801BD62BA801}"/>
              </a:ext>
            </a:extLst>
          </p:cNvPr>
          <p:cNvPicPr>
            <a:picLocks noChangeAspect="1"/>
          </p:cNvPicPr>
          <p:nvPr/>
        </p:nvPicPr>
        <p:blipFill>
          <a:blip r:embed="rId2"/>
          <a:stretch>
            <a:fillRect/>
          </a:stretch>
        </p:blipFill>
        <p:spPr>
          <a:xfrm>
            <a:off x="6413032" y="1566128"/>
            <a:ext cx="5510572" cy="3568166"/>
          </a:xfrm>
          <a:prstGeom prst="rect">
            <a:avLst/>
          </a:prstGeom>
        </p:spPr>
      </p:pic>
    </p:spTree>
    <p:extLst>
      <p:ext uri="{BB962C8B-B14F-4D97-AF65-F5344CB8AC3E}">
        <p14:creationId xmlns:p14="http://schemas.microsoft.com/office/powerpoint/2010/main" val="10837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6912D4-14E1-95CA-0BB5-0DDDC14AD831}"/>
              </a:ext>
            </a:extLst>
          </p:cNvPr>
          <p:cNvSpPr txBox="1"/>
          <p:nvPr/>
        </p:nvSpPr>
        <p:spPr>
          <a:xfrm>
            <a:off x="1925053" y="2786589"/>
            <a:ext cx="6617368" cy="2677656"/>
          </a:xfrm>
          <a:prstGeom prst="rect">
            <a:avLst/>
          </a:prstGeom>
          <a:noFill/>
        </p:spPr>
        <p:txBody>
          <a:bodyPr wrap="square">
            <a:spAutoFit/>
          </a:bodyPr>
          <a:lstStyle/>
          <a:p>
            <a:pPr marL="0" indent="0" algn="ctr">
              <a:buNone/>
            </a:pPr>
            <a:r>
              <a:rPr lang="en-GB" sz="2800" b="1" dirty="0">
                <a:latin typeface="+mj-lt"/>
              </a:rPr>
              <a:t>‘Is not this the kind of fasting I have chosen: To loose the chains of injustice…to share your food with the hungry and provide the poor wanderer with shelter?’</a:t>
            </a:r>
          </a:p>
          <a:p>
            <a:pPr algn="r"/>
            <a:endParaRPr lang="en-GB" sz="2800" b="1" dirty="0"/>
          </a:p>
          <a:p>
            <a:pPr marL="0" indent="0" algn="r">
              <a:buNone/>
            </a:pPr>
            <a:r>
              <a:rPr lang="en-GB" sz="2800" b="1" dirty="0">
                <a:latin typeface="+mj-lt"/>
              </a:rPr>
              <a:t>Isaiah 58</a:t>
            </a:r>
            <a:endParaRPr lang="en-US" sz="2800" b="1" dirty="0">
              <a:latin typeface="+mj-lt"/>
            </a:endParaRPr>
          </a:p>
        </p:txBody>
      </p:sp>
      <p:pic>
        <p:nvPicPr>
          <p:cNvPr id="4" name="Picture 3" descr="logo.png">
            <a:extLst>
              <a:ext uri="{FF2B5EF4-FFF2-40B4-BE49-F238E27FC236}">
                <a16:creationId xmlns:a16="http://schemas.microsoft.com/office/drawing/2014/main" id="{3CE215CC-2F1A-20FB-8091-715C3D80932B}"/>
              </a:ext>
            </a:extLst>
          </p:cNvPr>
          <p:cNvPicPr>
            <a:picLocks noChangeAspect="1"/>
          </p:cNvPicPr>
          <p:nvPr/>
        </p:nvPicPr>
        <p:blipFill>
          <a:blip r:embed="rId2"/>
          <a:stretch>
            <a:fillRect/>
          </a:stretch>
        </p:blipFill>
        <p:spPr>
          <a:xfrm>
            <a:off x="9212285" y="144428"/>
            <a:ext cx="2859996" cy="1285969"/>
          </a:xfrm>
          <a:prstGeom prst="rect">
            <a:avLst/>
          </a:prstGeom>
        </p:spPr>
      </p:pic>
    </p:spTree>
    <p:extLst>
      <p:ext uri="{BB962C8B-B14F-4D97-AF65-F5344CB8AC3E}">
        <p14:creationId xmlns:p14="http://schemas.microsoft.com/office/powerpoint/2010/main" val="49073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618" y="1464189"/>
            <a:ext cx="11370764" cy="984885"/>
          </a:xfrm>
          <a:prstGeom prst="rect">
            <a:avLst/>
          </a:prstGeom>
          <a:noFill/>
        </p:spPr>
        <p:txBody>
          <a:bodyPr wrap="square" lIns="91440" tIns="45720" rIns="91440" bIns="45720" rtlCol="0" anchor="t">
            <a:spAutoFit/>
          </a:bodyPr>
          <a:lstStyle/>
          <a:p>
            <a:r>
              <a:rPr lang="en-US" sz="2400" dirty="0">
                <a:solidFill>
                  <a:srgbClr val="008295"/>
                </a:solidFill>
              </a:rPr>
              <a:t>We were set up in </a:t>
            </a:r>
            <a:r>
              <a:rPr lang="en-US" sz="2400" b="1" dirty="0">
                <a:solidFill>
                  <a:srgbClr val="008295"/>
                </a:solidFill>
              </a:rPr>
              <a:t>2010</a:t>
            </a:r>
            <a:r>
              <a:rPr lang="en-US" sz="2400" dirty="0">
                <a:solidFill>
                  <a:srgbClr val="008295"/>
                </a:solidFill>
              </a:rPr>
              <a:t> with our first home opened in </a:t>
            </a:r>
            <a:r>
              <a:rPr lang="en-US" sz="2400" b="1" dirty="0">
                <a:solidFill>
                  <a:srgbClr val="008295"/>
                </a:solidFill>
              </a:rPr>
              <a:t>Peterborough</a:t>
            </a:r>
            <a:r>
              <a:rPr lang="en-US" sz="3000" dirty="0">
                <a:solidFill>
                  <a:srgbClr val="008295"/>
                </a:solidFill>
              </a:rPr>
              <a:t> </a:t>
            </a:r>
            <a:endParaRPr lang="en-US" sz="2800"/>
          </a:p>
          <a:p>
            <a:endParaRPr lang="en-US" sz="28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76"/>
            <a:ext cx="9244462" cy="1248087"/>
          </a:xfrm>
          <a:prstGeom prst="rect">
            <a:avLst/>
          </a:prstGeom>
        </p:spPr>
      </p:pic>
      <p:sp>
        <p:nvSpPr>
          <p:cNvPr id="9" name="Rectangle 8"/>
          <p:cNvSpPr/>
          <p:nvPr/>
        </p:nvSpPr>
        <p:spPr>
          <a:xfrm>
            <a:off x="260959" y="375376"/>
            <a:ext cx="8768932" cy="584775"/>
          </a:xfrm>
          <a:prstGeom prst="rect">
            <a:avLst/>
          </a:prstGeom>
        </p:spPr>
        <p:txBody>
          <a:bodyPr wrap="square" lIns="91440" tIns="45720" rIns="91440" bIns="45720" anchor="t">
            <a:spAutoFit/>
          </a:bodyPr>
          <a:lstStyle/>
          <a:p>
            <a:r>
              <a:rPr lang="en-US" sz="3200" dirty="0">
                <a:solidFill>
                  <a:schemeClr val="bg1"/>
                </a:solidFill>
                <a:latin typeface="+mj-lt"/>
              </a:rPr>
              <a:t>The story so far...</a:t>
            </a:r>
          </a:p>
        </p:txBody>
      </p:sp>
      <p:sp>
        <p:nvSpPr>
          <p:cNvPr id="10" name="Rectangle 9"/>
          <p:cNvSpPr/>
          <p:nvPr/>
        </p:nvSpPr>
        <p:spPr>
          <a:xfrm>
            <a:off x="7454545" y="4087184"/>
            <a:ext cx="3899447" cy="1569660"/>
          </a:xfrm>
          <a:prstGeom prst="rect">
            <a:avLst/>
          </a:prstGeom>
        </p:spPr>
        <p:txBody>
          <a:bodyPr wrap="square" lIns="91440" tIns="45720" rIns="91440" bIns="45720" anchor="t">
            <a:spAutoFit/>
          </a:bodyPr>
          <a:lstStyle/>
          <a:p>
            <a:r>
              <a:rPr lang="en-US" sz="2400" dirty="0"/>
              <a:t>We currently have capacity for over </a:t>
            </a:r>
            <a:r>
              <a:rPr lang="en-US" sz="2400" b="1" dirty="0"/>
              <a:t>327 people </a:t>
            </a:r>
            <a:r>
              <a:rPr lang="en-US" sz="2400" dirty="0"/>
              <a:t>to sleep in our homes every night</a:t>
            </a:r>
            <a:endParaRPr lang="en-US" dirty="0"/>
          </a:p>
        </p:txBody>
      </p:sp>
      <p:sp>
        <p:nvSpPr>
          <p:cNvPr id="11" name="Rectangle 10"/>
          <p:cNvSpPr/>
          <p:nvPr/>
        </p:nvSpPr>
        <p:spPr>
          <a:xfrm>
            <a:off x="1623464" y="4332657"/>
            <a:ext cx="4062633" cy="1200329"/>
          </a:xfrm>
          <a:prstGeom prst="rect">
            <a:avLst/>
          </a:prstGeom>
        </p:spPr>
        <p:txBody>
          <a:bodyPr wrap="square" lIns="91440" tIns="45720" rIns="91440" bIns="45720" anchor="t">
            <a:spAutoFit/>
          </a:bodyPr>
          <a:lstStyle/>
          <a:p>
            <a:r>
              <a:rPr lang="en-US" sz="2400" dirty="0"/>
              <a:t>Last year, with our church partners, we housed </a:t>
            </a:r>
            <a:r>
              <a:rPr lang="en-US" sz="2400" b="1" dirty="0"/>
              <a:t>352 people</a:t>
            </a:r>
            <a:r>
              <a:rPr lang="en-US" sz="2400" dirty="0"/>
              <a:t>! </a:t>
            </a:r>
          </a:p>
        </p:txBody>
      </p:sp>
      <p:sp>
        <p:nvSpPr>
          <p:cNvPr id="12" name="Rectangle 11"/>
          <p:cNvSpPr/>
          <p:nvPr/>
        </p:nvSpPr>
        <p:spPr>
          <a:xfrm>
            <a:off x="1585066" y="2703918"/>
            <a:ext cx="3530546" cy="1569660"/>
          </a:xfrm>
          <a:prstGeom prst="rect">
            <a:avLst/>
          </a:prstGeom>
        </p:spPr>
        <p:txBody>
          <a:bodyPr wrap="square">
            <a:spAutoFit/>
          </a:bodyPr>
          <a:lstStyle/>
          <a:p>
            <a:r>
              <a:rPr lang="en-US" sz="2400" dirty="0"/>
              <a:t>Since then we have opened </a:t>
            </a:r>
            <a:r>
              <a:rPr lang="en-US" sz="2400" dirty="0">
                <a:solidFill>
                  <a:srgbClr val="000000"/>
                </a:solidFill>
              </a:rPr>
              <a:t>over</a:t>
            </a:r>
            <a:r>
              <a:rPr lang="en-US" sz="2400" dirty="0"/>
              <a:t> </a:t>
            </a:r>
            <a:r>
              <a:rPr lang="en-US" sz="2400" b="1" dirty="0"/>
              <a:t>100 homes.</a:t>
            </a:r>
          </a:p>
          <a:p>
            <a:r>
              <a:rPr lang="en-US" sz="2400" b="1" dirty="0"/>
              <a:t>12 of those are in Nottingham</a:t>
            </a:r>
          </a:p>
        </p:txBody>
      </p:sp>
      <p:sp>
        <p:nvSpPr>
          <p:cNvPr id="13" name="Rectangle 12"/>
          <p:cNvSpPr/>
          <p:nvPr/>
        </p:nvSpPr>
        <p:spPr>
          <a:xfrm>
            <a:off x="5811252" y="2693504"/>
            <a:ext cx="2887579" cy="1200329"/>
          </a:xfrm>
          <a:prstGeom prst="rect">
            <a:avLst/>
          </a:prstGeom>
        </p:spPr>
        <p:txBody>
          <a:bodyPr wrap="square" lIns="91440" tIns="45720" rIns="91440" bIns="45720" anchor="t">
            <a:spAutoFit/>
          </a:bodyPr>
          <a:lstStyle/>
          <a:p>
            <a:r>
              <a:rPr lang="en-US" sz="2400" dirty="0"/>
              <a:t>With over </a:t>
            </a:r>
            <a:r>
              <a:rPr lang="en-US" sz="2400" b="1" dirty="0"/>
              <a:t>100 church partners, including 8 in Nottingham</a:t>
            </a:r>
          </a:p>
        </p:txBody>
      </p:sp>
      <p:sp>
        <p:nvSpPr>
          <p:cNvPr id="14" name="Rectangle 13"/>
          <p:cNvSpPr/>
          <p:nvPr/>
        </p:nvSpPr>
        <p:spPr>
          <a:xfrm>
            <a:off x="9467764" y="2877351"/>
            <a:ext cx="1814895" cy="839418"/>
          </a:xfrm>
          <a:prstGeom prst="rect">
            <a:avLst/>
          </a:prstGeom>
        </p:spPr>
        <p:txBody>
          <a:bodyPr wrap="square">
            <a:spAutoFit/>
          </a:bodyPr>
          <a:lstStyle/>
          <a:p>
            <a:r>
              <a:rPr lang="en-US" sz="2400"/>
              <a:t>in </a:t>
            </a:r>
            <a:r>
              <a:rPr lang="en-US" sz="2400" b="1"/>
              <a:t>34 towns and cities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673" y="2734118"/>
            <a:ext cx="882091" cy="106351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87184"/>
            <a:ext cx="1149507" cy="138593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18" y="2574334"/>
            <a:ext cx="1223298" cy="122329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565" y="2663301"/>
            <a:ext cx="1272673" cy="127267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518" y="4275569"/>
            <a:ext cx="1197545" cy="1197545"/>
          </a:xfrm>
          <a:prstGeom prst="rect">
            <a:avLst/>
          </a:prstGeom>
        </p:spPr>
      </p:pic>
    </p:spTree>
    <p:extLst>
      <p:ext uri="{BB962C8B-B14F-4D97-AF65-F5344CB8AC3E}">
        <p14:creationId xmlns:p14="http://schemas.microsoft.com/office/powerpoint/2010/main" val="413685895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200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3000"/>
                            </p:stCondLst>
                            <p:childTnLst>
                              <p:par>
                                <p:cTn id="13" presetID="1" presetClass="entr" presetSubtype="0" fill="hold" nodeType="afterEffect">
                                  <p:stCondLst>
                                    <p:cond delay="2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200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5368EC7-0586-9E28-3678-082E9DD1E004}"/>
              </a:ext>
            </a:extLst>
          </p:cNvPr>
          <p:cNvPicPr>
            <a:picLocks noChangeAspect="1"/>
          </p:cNvPicPr>
          <p:nvPr/>
        </p:nvPicPr>
        <p:blipFill>
          <a:blip r:embed="rId2"/>
          <a:stretch>
            <a:fillRect/>
          </a:stretch>
        </p:blipFill>
        <p:spPr>
          <a:xfrm>
            <a:off x="-3027" y="1263360"/>
            <a:ext cx="11926532" cy="1917350"/>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ECBB951B-42E3-6888-7535-D173F37488F7}"/>
              </a:ext>
            </a:extLst>
          </p:cNvPr>
          <p:cNvPicPr>
            <a:picLocks noChangeAspect="1"/>
          </p:cNvPicPr>
          <p:nvPr/>
        </p:nvPicPr>
        <p:blipFill>
          <a:blip r:embed="rId3"/>
          <a:stretch>
            <a:fillRect/>
          </a:stretch>
        </p:blipFill>
        <p:spPr>
          <a:xfrm>
            <a:off x="79331" y="3622389"/>
            <a:ext cx="12064653" cy="1011961"/>
          </a:xfrm>
          <a:prstGeom prst="rect">
            <a:avLst/>
          </a:prstGeom>
        </p:spPr>
      </p:pic>
    </p:spTree>
    <p:extLst>
      <p:ext uri="{BB962C8B-B14F-4D97-AF65-F5344CB8AC3E}">
        <p14:creationId xmlns:p14="http://schemas.microsoft.com/office/powerpoint/2010/main" val="214509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 shot of a video game&#10;&#10;Description automatically generated">
            <a:extLst>
              <a:ext uri="{FF2B5EF4-FFF2-40B4-BE49-F238E27FC236}">
                <a16:creationId xmlns:a16="http://schemas.microsoft.com/office/drawing/2014/main" id="{69517BE7-8F6B-1392-45D4-965164E03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251750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DB7BE-1AA4-4EC8-AC12-0919796DA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4" y="-62607"/>
            <a:ext cx="12424228" cy="6983214"/>
          </a:xfrm>
          <a:prstGeom prst="rect">
            <a:avLst/>
          </a:prstGeom>
        </p:spPr>
      </p:pic>
      <p:grpSp>
        <p:nvGrpSpPr>
          <p:cNvPr id="3" name="Group 2">
            <a:extLst>
              <a:ext uri="{FF2B5EF4-FFF2-40B4-BE49-F238E27FC236}">
                <a16:creationId xmlns:a16="http://schemas.microsoft.com/office/drawing/2014/main" id="{C4EEAA4B-C951-4976-8A15-95875A03505A}"/>
              </a:ext>
            </a:extLst>
          </p:cNvPr>
          <p:cNvGrpSpPr/>
          <p:nvPr/>
        </p:nvGrpSpPr>
        <p:grpSpPr>
          <a:xfrm>
            <a:off x="5728620" y="852657"/>
            <a:ext cx="5696618" cy="809305"/>
            <a:chOff x="6954843" y="1487085"/>
            <a:chExt cx="5696618" cy="809305"/>
          </a:xfrm>
        </p:grpSpPr>
        <p:sp>
          <p:nvSpPr>
            <p:cNvPr id="5" name="Google Shape;185;p17">
              <a:extLst>
                <a:ext uri="{FF2B5EF4-FFF2-40B4-BE49-F238E27FC236}">
                  <a16:creationId xmlns:a16="http://schemas.microsoft.com/office/drawing/2014/main" id="{00D002B1-880F-4C09-A018-EFD2B16EAE76}"/>
                </a:ext>
              </a:extLst>
            </p:cNvPr>
            <p:cNvSpPr/>
            <p:nvPr/>
          </p:nvSpPr>
          <p:spPr>
            <a:xfrm>
              <a:off x="6954843" y="1487085"/>
              <a:ext cx="5696618" cy="809305"/>
            </a:xfrm>
            <a:prstGeom prst="rect">
              <a:avLst/>
            </a:prstGeom>
            <a:solidFill>
              <a:srgbClr val="007481"/>
            </a:solidFill>
            <a:ln>
              <a:noFill/>
            </a:ln>
          </p:spPr>
          <p:txBody>
            <a:bodyPr spcFirstLastPara="1" wrap="square" lIns="1008000" tIns="45700" rIns="91425" bIns="45700" anchor="ctr" anchorCtr="0">
              <a:noAutofit/>
            </a:bodyPr>
            <a:lstStyle/>
            <a:p>
              <a:pPr>
                <a:buClr>
                  <a:srgbClr val="000000"/>
                </a:buClr>
                <a:buSzPts val="2000"/>
              </a:pPr>
              <a:r>
                <a:rPr lang="en-GB" sz="2400" spc="150" dirty="0">
                  <a:solidFill>
                    <a:schemeClr val="bg1"/>
                  </a:solidFill>
                  <a:latin typeface="Montserrat" panose="00000500000000000000"/>
                  <a:ea typeface="Arial"/>
                  <a:cs typeface="Arial"/>
                  <a:sym typeface="Trebuchet MS"/>
                </a:rPr>
                <a:t>Investment grade</a:t>
              </a:r>
              <a:endParaRPr lang="en-GB" sz="1600" spc="150" dirty="0">
                <a:solidFill>
                  <a:schemeClr val="bg1"/>
                </a:solidFill>
                <a:latin typeface="Montserrat" panose="00000500000000000000"/>
                <a:ea typeface="Arial"/>
                <a:cs typeface="Arial"/>
                <a:sym typeface="Arial"/>
              </a:endParaRPr>
            </a:p>
          </p:txBody>
        </p:sp>
        <p:grpSp>
          <p:nvGrpSpPr>
            <p:cNvPr id="6" name="Group 5">
              <a:extLst>
                <a:ext uri="{FF2B5EF4-FFF2-40B4-BE49-F238E27FC236}">
                  <a16:creationId xmlns:a16="http://schemas.microsoft.com/office/drawing/2014/main" id="{EB4A3391-F228-4736-B0D9-3F4D5D59229E}"/>
                </a:ext>
              </a:extLst>
            </p:cNvPr>
            <p:cNvGrpSpPr/>
            <p:nvPr/>
          </p:nvGrpSpPr>
          <p:grpSpPr>
            <a:xfrm>
              <a:off x="7052838" y="1573898"/>
              <a:ext cx="635679" cy="635679"/>
              <a:chOff x="2265820" y="1202996"/>
              <a:chExt cx="479655" cy="479655"/>
            </a:xfrm>
          </p:grpSpPr>
          <p:sp>
            <p:nvSpPr>
              <p:cNvPr id="7" name="Google Shape;189;p17">
                <a:extLst>
                  <a:ext uri="{FF2B5EF4-FFF2-40B4-BE49-F238E27FC236}">
                    <a16:creationId xmlns:a16="http://schemas.microsoft.com/office/drawing/2014/main" id="{DC6E8816-C6A3-4FFD-B618-102EB6D6368E}"/>
                  </a:ext>
                </a:extLst>
              </p:cNvPr>
              <p:cNvSpPr/>
              <p:nvPr/>
            </p:nvSpPr>
            <p:spPr>
              <a:xfrm>
                <a:off x="2265820" y="1202996"/>
                <a:ext cx="479655" cy="479655"/>
              </a:xfrm>
              <a:prstGeom prst="rect">
                <a:avLst/>
              </a:prstGeom>
              <a:solidFill>
                <a:schemeClr val="bg1"/>
              </a:solidFill>
              <a:ln>
                <a:noFill/>
              </a:ln>
            </p:spPr>
            <p:txBody>
              <a:bodyPr spcFirstLastPara="1" wrap="square" lIns="1008000" tIns="45700" rIns="91425" bIns="45700" anchor="ctr" anchorCtr="0">
                <a:noAutofit/>
              </a:bodyPr>
              <a:lstStyle/>
              <a:p>
                <a:pPr algn="ctr">
                  <a:buClr>
                    <a:srgbClr val="000000"/>
                  </a:buClr>
                  <a:buSzPts val="1800"/>
                </a:pPr>
                <a:endParaRPr lang="en-GB" sz="3600" spc="150" dirty="0">
                  <a:solidFill>
                    <a:schemeClr val="lt1"/>
                  </a:solidFill>
                  <a:latin typeface="Montserrat" panose="00000500000000000000"/>
                  <a:ea typeface="Trebuchet MS"/>
                  <a:cs typeface="Trebuchet MS"/>
                  <a:sym typeface="Trebuchet MS"/>
                </a:endParaRPr>
              </a:p>
            </p:txBody>
          </p:sp>
          <p:sp>
            <p:nvSpPr>
              <p:cNvPr id="8" name="Freeform: Shape 7">
                <a:extLst>
                  <a:ext uri="{FF2B5EF4-FFF2-40B4-BE49-F238E27FC236}">
                    <a16:creationId xmlns:a16="http://schemas.microsoft.com/office/drawing/2014/main" id="{AB5B73D1-EF6F-4AA3-B3CB-18916178B42F}"/>
                  </a:ext>
                </a:extLst>
              </p:cNvPr>
              <p:cNvSpPr/>
              <p:nvPr/>
            </p:nvSpPr>
            <p:spPr>
              <a:xfrm rot="18600000">
                <a:off x="2311303" y="1299790"/>
                <a:ext cx="388688" cy="209866"/>
              </a:xfrm>
              <a:custGeom>
                <a:avLst/>
                <a:gdLst>
                  <a:gd name="connsiteX0" fmla="*/ 388688 w 388688"/>
                  <a:gd name="connsiteY0" fmla="*/ 117191 h 209866"/>
                  <a:gd name="connsiteX1" fmla="*/ 388007 w 388688"/>
                  <a:gd name="connsiteY1" fmla="*/ 209866 h 209866"/>
                  <a:gd name="connsiteX2" fmla="*/ 45 w 388688"/>
                  <a:gd name="connsiteY2" fmla="*/ 207014 h 209866"/>
                  <a:gd name="connsiteX3" fmla="*/ 46 w 388688"/>
                  <a:gd name="connsiteY3" fmla="*/ 206959 h 209866"/>
                  <a:gd name="connsiteX4" fmla="*/ 0 w 388688"/>
                  <a:gd name="connsiteY4" fmla="*/ 206959 h 209866"/>
                  <a:gd name="connsiteX5" fmla="*/ 0 w 388688"/>
                  <a:gd name="connsiteY5" fmla="*/ 0 h 209866"/>
                  <a:gd name="connsiteX6" fmla="*/ 95030 w 388688"/>
                  <a:gd name="connsiteY6" fmla="*/ 0 h 209866"/>
                  <a:gd name="connsiteX7" fmla="*/ 95030 w 388688"/>
                  <a:gd name="connsiteY7" fmla="*/ 115033 h 20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88" h="209866">
                    <a:moveTo>
                      <a:pt x="388688" y="117191"/>
                    </a:moveTo>
                    <a:lnTo>
                      <a:pt x="388007" y="209866"/>
                    </a:lnTo>
                    <a:lnTo>
                      <a:pt x="45" y="207014"/>
                    </a:lnTo>
                    <a:lnTo>
                      <a:pt x="46" y="206959"/>
                    </a:lnTo>
                    <a:lnTo>
                      <a:pt x="0" y="206959"/>
                    </a:lnTo>
                    <a:lnTo>
                      <a:pt x="0" y="0"/>
                    </a:lnTo>
                    <a:lnTo>
                      <a:pt x="95030" y="0"/>
                    </a:lnTo>
                    <a:lnTo>
                      <a:pt x="95030" y="115033"/>
                    </a:lnTo>
                    <a:close/>
                  </a:path>
                </a:pathLst>
              </a:custGeom>
              <a:solidFill>
                <a:srgbClr val="C11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91440" bIns="45720" numCol="1" spcCol="0" rtlCol="0" fromWordArt="0" anchor="ctr" anchorCtr="0" forceAA="0" compatLnSpc="1">
                <a:prstTxWarp prst="textNoShape">
                  <a:avLst/>
                </a:prstTxWarp>
                <a:noAutofit/>
              </a:bodyPr>
              <a:lstStyle/>
              <a:p>
                <a:pPr algn="ctr"/>
                <a:endParaRPr lang="en-GB" sz="3600" spc="150" dirty="0">
                  <a:latin typeface="Montserrat" panose="00000500000000000000"/>
                </a:endParaRPr>
              </a:p>
            </p:txBody>
          </p:sp>
        </p:grpSp>
      </p:grpSp>
      <p:grpSp>
        <p:nvGrpSpPr>
          <p:cNvPr id="9" name="Group 8">
            <a:extLst>
              <a:ext uri="{FF2B5EF4-FFF2-40B4-BE49-F238E27FC236}">
                <a16:creationId xmlns:a16="http://schemas.microsoft.com/office/drawing/2014/main" id="{EB0DB1D9-FEC6-4B73-8953-E0493E890F15}"/>
              </a:ext>
            </a:extLst>
          </p:cNvPr>
          <p:cNvGrpSpPr/>
          <p:nvPr/>
        </p:nvGrpSpPr>
        <p:grpSpPr>
          <a:xfrm>
            <a:off x="5728620" y="1942230"/>
            <a:ext cx="5696618" cy="809305"/>
            <a:chOff x="6954843" y="2573847"/>
            <a:chExt cx="5696618" cy="809305"/>
          </a:xfrm>
        </p:grpSpPr>
        <p:sp>
          <p:nvSpPr>
            <p:cNvPr id="10" name="Google Shape;185;p17">
              <a:extLst>
                <a:ext uri="{FF2B5EF4-FFF2-40B4-BE49-F238E27FC236}">
                  <a16:creationId xmlns:a16="http://schemas.microsoft.com/office/drawing/2014/main" id="{D7DDF40E-FA93-4234-98CF-703A0238BD84}"/>
                </a:ext>
              </a:extLst>
            </p:cNvPr>
            <p:cNvSpPr/>
            <p:nvPr/>
          </p:nvSpPr>
          <p:spPr>
            <a:xfrm>
              <a:off x="6954843" y="2573847"/>
              <a:ext cx="5696618" cy="809305"/>
            </a:xfrm>
            <a:prstGeom prst="rect">
              <a:avLst/>
            </a:prstGeom>
            <a:solidFill>
              <a:srgbClr val="007481"/>
            </a:solidFill>
            <a:ln>
              <a:noFill/>
            </a:ln>
          </p:spPr>
          <p:txBody>
            <a:bodyPr spcFirstLastPara="1" wrap="square" lIns="1008000" tIns="45700" rIns="91425" bIns="45700" anchor="ctr" anchorCtr="0">
              <a:noAutofit/>
            </a:bodyPr>
            <a:lstStyle/>
            <a:p>
              <a:pPr lvl="0">
                <a:buClr>
                  <a:srgbClr val="000000"/>
                </a:buClr>
                <a:buSzPts val="2000"/>
              </a:pPr>
              <a:r>
                <a:rPr lang="en-GB" sz="2400" spc="150" dirty="0">
                  <a:solidFill>
                    <a:schemeClr val="bg1"/>
                  </a:solidFill>
                  <a:latin typeface="Montserrat" panose="00000500000000000000"/>
                  <a:ea typeface="Trebuchet MS"/>
                  <a:cs typeface="Trebuchet MS"/>
                  <a:sym typeface="Trebuchet MS"/>
                </a:rPr>
                <a:t>2-3 bedrooms</a:t>
              </a:r>
              <a:endParaRPr lang="en-GB" sz="1600" spc="150" dirty="0">
                <a:solidFill>
                  <a:schemeClr val="bg1"/>
                </a:solidFill>
                <a:latin typeface="Montserrat" panose="00000500000000000000"/>
                <a:ea typeface="Arial"/>
                <a:cs typeface="Arial"/>
                <a:sym typeface="Arial"/>
              </a:endParaRPr>
            </a:p>
          </p:txBody>
        </p:sp>
        <p:grpSp>
          <p:nvGrpSpPr>
            <p:cNvPr id="11" name="Group 10">
              <a:extLst>
                <a:ext uri="{FF2B5EF4-FFF2-40B4-BE49-F238E27FC236}">
                  <a16:creationId xmlns:a16="http://schemas.microsoft.com/office/drawing/2014/main" id="{DE13D0E1-D21B-4AF6-A615-765F1D5EF360}"/>
                </a:ext>
              </a:extLst>
            </p:cNvPr>
            <p:cNvGrpSpPr/>
            <p:nvPr/>
          </p:nvGrpSpPr>
          <p:grpSpPr>
            <a:xfrm>
              <a:off x="7052838" y="2660660"/>
              <a:ext cx="635679" cy="635679"/>
              <a:chOff x="2265820" y="1202996"/>
              <a:chExt cx="479655" cy="479655"/>
            </a:xfrm>
          </p:grpSpPr>
          <p:sp>
            <p:nvSpPr>
              <p:cNvPr id="12" name="Google Shape;189;p17">
                <a:extLst>
                  <a:ext uri="{FF2B5EF4-FFF2-40B4-BE49-F238E27FC236}">
                    <a16:creationId xmlns:a16="http://schemas.microsoft.com/office/drawing/2014/main" id="{A8123A46-FCE1-4733-96DE-5D6A890307A0}"/>
                  </a:ext>
                </a:extLst>
              </p:cNvPr>
              <p:cNvSpPr/>
              <p:nvPr/>
            </p:nvSpPr>
            <p:spPr>
              <a:xfrm>
                <a:off x="2265820" y="1202996"/>
                <a:ext cx="479655" cy="479655"/>
              </a:xfrm>
              <a:prstGeom prst="rect">
                <a:avLst/>
              </a:prstGeom>
              <a:solidFill>
                <a:schemeClr val="bg1"/>
              </a:solidFill>
              <a:ln>
                <a:noFill/>
              </a:ln>
            </p:spPr>
            <p:txBody>
              <a:bodyPr spcFirstLastPara="1" wrap="square" lIns="1008000" tIns="45700" rIns="91425" bIns="45700" anchor="ctr" anchorCtr="0">
                <a:noAutofit/>
              </a:bodyPr>
              <a:lstStyle/>
              <a:p>
                <a:pPr algn="ctr">
                  <a:buClr>
                    <a:srgbClr val="000000"/>
                  </a:buClr>
                  <a:buSzPts val="1800"/>
                </a:pPr>
                <a:endParaRPr lang="en-GB" sz="3600" spc="150" dirty="0">
                  <a:solidFill>
                    <a:schemeClr val="lt1"/>
                  </a:solidFill>
                  <a:latin typeface="Montserrat" panose="00000500000000000000"/>
                  <a:ea typeface="Trebuchet MS"/>
                  <a:cs typeface="Trebuchet MS"/>
                  <a:sym typeface="Trebuchet MS"/>
                </a:endParaRPr>
              </a:p>
            </p:txBody>
          </p:sp>
          <p:sp>
            <p:nvSpPr>
              <p:cNvPr id="13" name="Freeform: Shape 12">
                <a:extLst>
                  <a:ext uri="{FF2B5EF4-FFF2-40B4-BE49-F238E27FC236}">
                    <a16:creationId xmlns:a16="http://schemas.microsoft.com/office/drawing/2014/main" id="{191CAE4E-79E1-48F4-B5D0-0A64C007DFCC}"/>
                  </a:ext>
                </a:extLst>
              </p:cNvPr>
              <p:cNvSpPr/>
              <p:nvPr/>
            </p:nvSpPr>
            <p:spPr>
              <a:xfrm rot="18600000">
                <a:off x="2311303" y="1299790"/>
                <a:ext cx="388688" cy="209866"/>
              </a:xfrm>
              <a:custGeom>
                <a:avLst/>
                <a:gdLst>
                  <a:gd name="connsiteX0" fmla="*/ 388688 w 388688"/>
                  <a:gd name="connsiteY0" fmla="*/ 117191 h 209866"/>
                  <a:gd name="connsiteX1" fmla="*/ 388007 w 388688"/>
                  <a:gd name="connsiteY1" fmla="*/ 209866 h 209866"/>
                  <a:gd name="connsiteX2" fmla="*/ 45 w 388688"/>
                  <a:gd name="connsiteY2" fmla="*/ 207014 h 209866"/>
                  <a:gd name="connsiteX3" fmla="*/ 46 w 388688"/>
                  <a:gd name="connsiteY3" fmla="*/ 206959 h 209866"/>
                  <a:gd name="connsiteX4" fmla="*/ 0 w 388688"/>
                  <a:gd name="connsiteY4" fmla="*/ 206959 h 209866"/>
                  <a:gd name="connsiteX5" fmla="*/ 0 w 388688"/>
                  <a:gd name="connsiteY5" fmla="*/ 0 h 209866"/>
                  <a:gd name="connsiteX6" fmla="*/ 95030 w 388688"/>
                  <a:gd name="connsiteY6" fmla="*/ 0 h 209866"/>
                  <a:gd name="connsiteX7" fmla="*/ 95030 w 388688"/>
                  <a:gd name="connsiteY7" fmla="*/ 115033 h 20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88" h="209866">
                    <a:moveTo>
                      <a:pt x="388688" y="117191"/>
                    </a:moveTo>
                    <a:lnTo>
                      <a:pt x="388007" y="209866"/>
                    </a:lnTo>
                    <a:lnTo>
                      <a:pt x="45" y="207014"/>
                    </a:lnTo>
                    <a:lnTo>
                      <a:pt x="46" y="206959"/>
                    </a:lnTo>
                    <a:lnTo>
                      <a:pt x="0" y="206959"/>
                    </a:lnTo>
                    <a:lnTo>
                      <a:pt x="0" y="0"/>
                    </a:lnTo>
                    <a:lnTo>
                      <a:pt x="95030" y="0"/>
                    </a:lnTo>
                    <a:lnTo>
                      <a:pt x="95030" y="115033"/>
                    </a:lnTo>
                    <a:close/>
                  </a:path>
                </a:pathLst>
              </a:custGeom>
              <a:solidFill>
                <a:srgbClr val="C11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91440" bIns="45720" numCol="1" spcCol="0" rtlCol="0" fromWordArt="0" anchor="ctr" anchorCtr="0" forceAA="0" compatLnSpc="1">
                <a:prstTxWarp prst="textNoShape">
                  <a:avLst/>
                </a:prstTxWarp>
                <a:noAutofit/>
              </a:bodyPr>
              <a:lstStyle/>
              <a:p>
                <a:pPr algn="ctr"/>
                <a:endParaRPr lang="en-GB" sz="3600" spc="150" dirty="0">
                  <a:latin typeface="Montserrat" panose="00000500000000000000"/>
                </a:endParaRPr>
              </a:p>
            </p:txBody>
          </p:sp>
        </p:grpSp>
      </p:grpSp>
      <p:grpSp>
        <p:nvGrpSpPr>
          <p:cNvPr id="14" name="Group 13">
            <a:extLst>
              <a:ext uri="{FF2B5EF4-FFF2-40B4-BE49-F238E27FC236}">
                <a16:creationId xmlns:a16="http://schemas.microsoft.com/office/drawing/2014/main" id="{BEE16AEC-DA73-489E-BC3E-3EC75A7E46E7}"/>
              </a:ext>
            </a:extLst>
          </p:cNvPr>
          <p:cNvGrpSpPr/>
          <p:nvPr/>
        </p:nvGrpSpPr>
        <p:grpSpPr>
          <a:xfrm>
            <a:off x="5728620" y="3031803"/>
            <a:ext cx="5696618" cy="809305"/>
            <a:chOff x="6954843" y="3660609"/>
            <a:chExt cx="5696618" cy="809305"/>
          </a:xfrm>
        </p:grpSpPr>
        <p:sp>
          <p:nvSpPr>
            <p:cNvPr id="15" name="Google Shape;185;p17">
              <a:extLst>
                <a:ext uri="{FF2B5EF4-FFF2-40B4-BE49-F238E27FC236}">
                  <a16:creationId xmlns:a16="http://schemas.microsoft.com/office/drawing/2014/main" id="{F669FA42-DCE6-4046-B5AA-B75B4CC26498}"/>
                </a:ext>
              </a:extLst>
            </p:cNvPr>
            <p:cNvSpPr/>
            <p:nvPr/>
          </p:nvSpPr>
          <p:spPr>
            <a:xfrm>
              <a:off x="6954843" y="3660609"/>
              <a:ext cx="5696618" cy="809305"/>
            </a:xfrm>
            <a:prstGeom prst="rect">
              <a:avLst/>
            </a:prstGeom>
            <a:solidFill>
              <a:srgbClr val="007481"/>
            </a:solidFill>
            <a:ln>
              <a:noFill/>
            </a:ln>
          </p:spPr>
          <p:txBody>
            <a:bodyPr spcFirstLastPara="1" wrap="square" lIns="1008000" tIns="45700" rIns="91425" bIns="45700" anchor="ctr" anchorCtr="0">
              <a:noAutofit/>
            </a:bodyPr>
            <a:lstStyle/>
            <a:p>
              <a:pPr lvl="0">
                <a:buClr>
                  <a:srgbClr val="000000"/>
                </a:buClr>
                <a:buSzPts val="2000"/>
              </a:pPr>
              <a:r>
                <a:rPr lang="en-GB" sz="2400" spc="150" dirty="0">
                  <a:solidFill>
                    <a:schemeClr val="bg1"/>
                  </a:solidFill>
                  <a:latin typeface="Montserrat" panose="00000500000000000000"/>
                  <a:ea typeface="Trebuchet MS"/>
                  <a:cs typeface="Trebuchet MS"/>
                  <a:sym typeface="Trebuchet MS"/>
                </a:rPr>
                <a:t>2% return</a:t>
              </a:r>
              <a:endParaRPr lang="en-GB" sz="1600" spc="150" dirty="0">
                <a:solidFill>
                  <a:schemeClr val="bg1"/>
                </a:solidFill>
                <a:latin typeface="Montserrat" panose="00000500000000000000"/>
                <a:ea typeface="Arial"/>
                <a:cs typeface="Arial"/>
                <a:sym typeface="Arial"/>
              </a:endParaRPr>
            </a:p>
          </p:txBody>
        </p:sp>
        <p:grpSp>
          <p:nvGrpSpPr>
            <p:cNvPr id="16" name="Group 15">
              <a:extLst>
                <a:ext uri="{FF2B5EF4-FFF2-40B4-BE49-F238E27FC236}">
                  <a16:creationId xmlns:a16="http://schemas.microsoft.com/office/drawing/2014/main" id="{CF040F0C-C468-4D7D-94A5-BB041C94AAC4}"/>
                </a:ext>
              </a:extLst>
            </p:cNvPr>
            <p:cNvGrpSpPr/>
            <p:nvPr/>
          </p:nvGrpSpPr>
          <p:grpSpPr>
            <a:xfrm>
              <a:off x="7052838" y="3747422"/>
              <a:ext cx="635679" cy="635679"/>
              <a:chOff x="2265820" y="1202996"/>
              <a:chExt cx="479655" cy="479655"/>
            </a:xfrm>
          </p:grpSpPr>
          <p:sp>
            <p:nvSpPr>
              <p:cNvPr id="17" name="Google Shape;189;p17">
                <a:extLst>
                  <a:ext uri="{FF2B5EF4-FFF2-40B4-BE49-F238E27FC236}">
                    <a16:creationId xmlns:a16="http://schemas.microsoft.com/office/drawing/2014/main" id="{AD5C7264-A431-445F-A781-86C79CE03D37}"/>
                  </a:ext>
                </a:extLst>
              </p:cNvPr>
              <p:cNvSpPr/>
              <p:nvPr/>
            </p:nvSpPr>
            <p:spPr>
              <a:xfrm>
                <a:off x="2265820" y="1202996"/>
                <a:ext cx="479655" cy="479655"/>
              </a:xfrm>
              <a:prstGeom prst="rect">
                <a:avLst/>
              </a:prstGeom>
              <a:solidFill>
                <a:schemeClr val="bg1"/>
              </a:solidFill>
              <a:ln>
                <a:noFill/>
              </a:ln>
            </p:spPr>
            <p:txBody>
              <a:bodyPr spcFirstLastPara="1" wrap="square" lIns="1008000" tIns="45700" rIns="91425" bIns="45700" anchor="ctr" anchorCtr="0">
                <a:noAutofit/>
              </a:bodyPr>
              <a:lstStyle/>
              <a:p>
                <a:pPr algn="ctr">
                  <a:buClr>
                    <a:srgbClr val="000000"/>
                  </a:buClr>
                  <a:buSzPts val="1800"/>
                </a:pPr>
                <a:endParaRPr lang="en-GB" sz="3600" spc="150" dirty="0">
                  <a:solidFill>
                    <a:schemeClr val="lt1"/>
                  </a:solidFill>
                  <a:latin typeface="Montserrat" panose="00000500000000000000"/>
                  <a:ea typeface="Trebuchet MS"/>
                  <a:cs typeface="Trebuchet MS"/>
                  <a:sym typeface="Trebuchet MS"/>
                </a:endParaRPr>
              </a:p>
            </p:txBody>
          </p:sp>
          <p:sp>
            <p:nvSpPr>
              <p:cNvPr id="18" name="Freeform: Shape 17">
                <a:extLst>
                  <a:ext uri="{FF2B5EF4-FFF2-40B4-BE49-F238E27FC236}">
                    <a16:creationId xmlns:a16="http://schemas.microsoft.com/office/drawing/2014/main" id="{166B78FA-C6ED-46AB-B941-34A9AA838FC3}"/>
                  </a:ext>
                </a:extLst>
              </p:cNvPr>
              <p:cNvSpPr/>
              <p:nvPr/>
            </p:nvSpPr>
            <p:spPr>
              <a:xfrm rot="18600000">
                <a:off x="2311303" y="1299790"/>
                <a:ext cx="388688" cy="209866"/>
              </a:xfrm>
              <a:custGeom>
                <a:avLst/>
                <a:gdLst>
                  <a:gd name="connsiteX0" fmla="*/ 388688 w 388688"/>
                  <a:gd name="connsiteY0" fmla="*/ 117191 h 209866"/>
                  <a:gd name="connsiteX1" fmla="*/ 388007 w 388688"/>
                  <a:gd name="connsiteY1" fmla="*/ 209866 h 209866"/>
                  <a:gd name="connsiteX2" fmla="*/ 45 w 388688"/>
                  <a:gd name="connsiteY2" fmla="*/ 207014 h 209866"/>
                  <a:gd name="connsiteX3" fmla="*/ 46 w 388688"/>
                  <a:gd name="connsiteY3" fmla="*/ 206959 h 209866"/>
                  <a:gd name="connsiteX4" fmla="*/ 0 w 388688"/>
                  <a:gd name="connsiteY4" fmla="*/ 206959 h 209866"/>
                  <a:gd name="connsiteX5" fmla="*/ 0 w 388688"/>
                  <a:gd name="connsiteY5" fmla="*/ 0 h 209866"/>
                  <a:gd name="connsiteX6" fmla="*/ 95030 w 388688"/>
                  <a:gd name="connsiteY6" fmla="*/ 0 h 209866"/>
                  <a:gd name="connsiteX7" fmla="*/ 95030 w 388688"/>
                  <a:gd name="connsiteY7" fmla="*/ 115033 h 20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88" h="209866">
                    <a:moveTo>
                      <a:pt x="388688" y="117191"/>
                    </a:moveTo>
                    <a:lnTo>
                      <a:pt x="388007" y="209866"/>
                    </a:lnTo>
                    <a:lnTo>
                      <a:pt x="45" y="207014"/>
                    </a:lnTo>
                    <a:lnTo>
                      <a:pt x="46" y="206959"/>
                    </a:lnTo>
                    <a:lnTo>
                      <a:pt x="0" y="206959"/>
                    </a:lnTo>
                    <a:lnTo>
                      <a:pt x="0" y="0"/>
                    </a:lnTo>
                    <a:lnTo>
                      <a:pt x="95030" y="0"/>
                    </a:lnTo>
                    <a:lnTo>
                      <a:pt x="95030" y="115033"/>
                    </a:lnTo>
                    <a:close/>
                  </a:path>
                </a:pathLst>
              </a:custGeom>
              <a:solidFill>
                <a:srgbClr val="C11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91440" bIns="45720" numCol="1" spcCol="0" rtlCol="0" fromWordArt="0" anchor="ctr" anchorCtr="0" forceAA="0" compatLnSpc="1">
                <a:prstTxWarp prst="textNoShape">
                  <a:avLst/>
                </a:prstTxWarp>
                <a:noAutofit/>
              </a:bodyPr>
              <a:lstStyle/>
              <a:p>
                <a:pPr algn="ctr"/>
                <a:endParaRPr lang="en-GB" sz="3600" spc="150" dirty="0">
                  <a:latin typeface="Montserrat" panose="00000500000000000000"/>
                </a:endParaRPr>
              </a:p>
            </p:txBody>
          </p:sp>
        </p:grpSp>
      </p:grpSp>
      <p:grpSp>
        <p:nvGrpSpPr>
          <p:cNvPr id="19" name="Group 18">
            <a:extLst>
              <a:ext uri="{FF2B5EF4-FFF2-40B4-BE49-F238E27FC236}">
                <a16:creationId xmlns:a16="http://schemas.microsoft.com/office/drawing/2014/main" id="{ADF8E6A8-4E29-4794-AD47-18085E6BD7C6}"/>
              </a:ext>
            </a:extLst>
          </p:cNvPr>
          <p:cNvGrpSpPr/>
          <p:nvPr/>
        </p:nvGrpSpPr>
        <p:grpSpPr>
          <a:xfrm>
            <a:off x="5728620" y="4121376"/>
            <a:ext cx="5696618" cy="809305"/>
            <a:chOff x="6954843" y="4747372"/>
            <a:chExt cx="5696618" cy="809305"/>
          </a:xfrm>
        </p:grpSpPr>
        <p:sp>
          <p:nvSpPr>
            <p:cNvPr id="20" name="Google Shape;185;p17">
              <a:extLst>
                <a:ext uri="{FF2B5EF4-FFF2-40B4-BE49-F238E27FC236}">
                  <a16:creationId xmlns:a16="http://schemas.microsoft.com/office/drawing/2014/main" id="{A0729FC7-A612-464E-9E84-7FDE4B5C0633}"/>
                </a:ext>
              </a:extLst>
            </p:cNvPr>
            <p:cNvSpPr/>
            <p:nvPr/>
          </p:nvSpPr>
          <p:spPr>
            <a:xfrm>
              <a:off x="6954843" y="4747372"/>
              <a:ext cx="5696618" cy="809305"/>
            </a:xfrm>
            <a:prstGeom prst="rect">
              <a:avLst/>
            </a:prstGeom>
            <a:solidFill>
              <a:srgbClr val="007481"/>
            </a:solidFill>
            <a:ln>
              <a:noFill/>
            </a:ln>
          </p:spPr>
          <p:txBody>
            <a:bodyPr spcFirstLastPara="1" wrap="square" lIns="1008000" tIns="45700" rIns="91425" bIns="45700" anchor="ctr" anchorCtr="0">
              <a:noAutofit/>
            </a:bodyPr>
            <a:lstStyle/>
            <a:p>
              <a:pPr lvl="0">
                <a:buClr>
                  <a:srgbClr val="000000"/>
                </a:buClr>
                <a:buSzPts val="2000"/>
              </a:pPr>
              <a:r>
                <a:rPr lang="en-GB" sz="2400" spc="150" dirty="0">
                  <a:solidFill>
                    <a:schemeClr val="bg1"/>
                  </a:solidFill>
                  <a:latin typeface="Montserrat" panose="00000500000000000000"/>
                  <a:ea typeface="Trebuchet MS"/>
                  <a:cs typeface="Trebuchet MS"/>
                  <a:sym typeface="Trebuchet MS"/>
                </a:rPr>
                <a:t>Not in a </a:t>
              </a:r>
              <a:r>
                <a:rPr lang="en-GB" sz="2400" spc="150" dirty="0" err="1">
                  <a:solidFill>
                    <a:schemeClr val="bg1"/>
                  </a:solidFill>
                  <a:latin typeface="Montserrat" panose="00000500000000000000"/>
                  <a:ea typeface="Trebuchet MS"/>
                  <a:cs typeface="Trebuchet MS"/>
                  <a:sym typeface="Trebuchet MS"/>
                </a:rPr>
                <a:t>cul</a:t>
              </a:r>
              <a:r>
                <a:rPr lang="en-GB" sz="2400" spc="150" dirty="0">
                  <a:solidFill>
                    <a:schemeClr val="bg1"/>
                  </a:solidFill>
                  <a:latin typeface="Montserrat" panose="00000500000000000000"/>
                  <a:ea typeface="Trebuchet MS"/>
                  <a:cs typeface="Trebuchet MS"/>
                  <a:sym typeface="Trebuchet MS"/>
                </a:rPr>
                <a:t> de sac</a:t>
              </a:r>
              <a:endParaRPr lang="en-GB" sz="1600" spc="150" dirty="0">
                <a:solidFill>
                  <a:schemeClr val="bg1"/>
                </a:solidFill>
                <a:latin typeface="Montserrat" panose="00000500000000000000"/>
                <a:ea typeface="Arial"/>
                <a:cs typeface="Arial"/>
                <a:sym typeface="Arial"/>
              </a:endParaRPr>
            </a:p>
          </p:txBody>
        </p:sp>
        <p:grpSp>
          <p:nvGrpSpPr>
            <p:cNvPr id="21" name="Group 20">
              <a:extLst>
                <a:ext uri="{FF2B5EF4-FFF2-40B4-BE49-F238E27FC236}">
                  <a16:creationId xmlns:a16="http://schemas.microsoft.com/office/drawing/2014/main" id="{AD5B17A6-7A3F-446A-B59F-EAC5CE9C2F81}"/>
                </a:ext>
              </a:extLst>
            </p:cNvPr>
            <p:cNvGrpSpPr/>
            <p:nvPr/>
          </p:nvGrpSpPr>
          <p:grpSpPr>
            <a:xfrm>
              <a:off x="7052838" y="4834185"/>
              <a:ext cx="635679" cy="635679"/>
              <a:chOff x="2265820" y="1202996"/>
              <a:chExt cx="479655" cy="479655"/>
            </a:xfrm>
          </p:grpSpPr>
          <p:sp>
            <p:nvSpPr>
              <p:cNvPr id="22" name="Google Shape;189;p17">
                <a:extLst>
                  <a:ext uri="{FF2B5EF4-FFF2-40B4-BE49-F238E27FC236}">
                    <a16:creationId xmlns:a16="http://schemas.microsoft.com/office/drawing/2014/main" id="{7790D6CC-A642-4C1A-9B80-4A1C7F81A6F0}"/>
                  </a:ext>
                </a:extLst>
              </p:cNvPr>
              <p:cNvSpPr/>
              <p:nvPr/>
            </p:nvSpPr>
            <p:spPr>
              <a:xfrm>
                <a:off x="2265820" y="1202996"/>
                <a:ext cx="479655" cy="479655"/>
              </a:xfrm>
              <a:prstGeom prst="rect">
                <a:avLst/>
              </a:prstGeom>
              <a:solidFill>
                <a:schemeClr val="bg1"/>
              </a:solidFill>
              <a:ln>
                <a:noFill/>
              </a:ln>
            </p:spPr>
            <p:txBody>
              <a:bodyPr spcFirstLastPara="1" wrap="square" lIns="1008000" tIns="45700" rIns="91425" bIns="45700" anchor="ctr" anchorCtr="0">
                <a:noAutofit/>
              </a:bodyPr>
              <a:lstStyle/>
              <a:p>
                <a:pPr algn="ctr">
                  <a:buClr>
                    <a:srgbClr val="000000"/>
                  </a:buClr>
                  <a:buSzPts val="1800"/>
                </a:pPr>
                <a:endParaRPr lang="en-GB" sz="3600" spc="150" dirty="0">
                  <a:solidFill>
                    <a:schemeClr val="lt1"/>
                  </a:solidFill>
                  <a:latin typeface="Montserrat" panose="00000500000000000000"/>
                  <a:ea typeface="Trebuchet MS"/>
                  <a:cs typeface="Trebuchet MS"/>
                  <a:sym typeface="Trebuchet MS"/>
                </a:endParaRPr>
              </a:p>
            </p:txBody>
          </p:sp>
          <p:sp>
            <p:nvSpPr>
              <p:cNvPr id="23" name="Freeform: Shape 22">
                <a:extLst>
                  <a:ext uri="{FF2B5EF4-FFF2-40B4-BE49-F238E27FC236}">
                    <a16:creationId xmlns:a16="http://schemas.microsoft.com/office/drawing/2014/main" id="{4C5EAF03-7ADA-43CF-9705-329E06138171}"/>
                  </a:ext>
                </a:extLst>
              </p:cNvPr>
              <p:cNvSpPr/>
              <p:nvPr/>
            </p:nvSpPr>
            <p:spPr>
              <a:xfrm rot="18600000">
                <a:off x="2311303" y="1299790"/>
                <a:ext cx="388688" cy="209866"/>
              </a:xfrm>
              <a:custGeom>
                <a:avLst/>
                <a:gdLst>
                  <a:gd name="connsiteX0" fmla="*/ 388688 w 388688"/>
                  <a:gd name="connsiteY0" fmla="*/ 117191 h 209866"/>
                  <a:gd name="connsiteX1" fmla="*/ 388007 w 388688"/>
                  <a:gd name="connsiteY1" fmla="*/ 209866 h 209866"/>
                  <a:gd name="connsiteX2" fmla="*/ 45 w 388688"/>
                  <a:gd name="connsiteY2" fmla="*/ 207014 h 209866"/>
                  <a:gd name="connsiteX3" fmla="*/ 46 w 388688"/>
                  <a:gd name="connsiteY3" fmla="*/ 206959 h 209866"/>
                  <a:gd name="connsiteX4" fmla="*/ 0 w 388688"/>
                  <a:gd name="connsiteY4" fmla="*/ 206959 h 209866"/>
                  <a:gd name="connsiteX5" fmla="*/ 0 w 388688"/>
                  <a:gd name="connsiteY5" fmla="*/ 0 h 209866"/>
                  <a:gd name="connsiteX6" fmla="*/ 95030 w 388688"/>
                  <a:gd name="connsiteY6" fmla="*/ 0 h 209866"/>
                  <a:gd name="connsiteX7" fmla="*/ 95030 w 388688"/>
                  <a:gd name="connsiteY7" fmla="*/ 115033 h 20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88" h="209866">
                    <a:moveTo>
                      <a:pt x="388688" y="117191"/>
                    </a:moveTo>
                    <a:lnTo>
                      <a:pt x="388007" y="209866"/>
                    </a:lnTo>
                    <a:lnTo>
                      <a:pt x="45" y="207014"/>
                    </a:lnTo>
                    <a:lnTo>
                      <a:pt x="46" y="206959"/>
                    </a:lnTo>
                    <a:lnTo>
                      <a:pt x="0" y="206959"/>
                    </a:lnTo>
                    <a:lnTo>
                      <a:pt x="0" y="0"/>
                    </a:lnTo>
                    <a:lnTo>
                      <a:pt x="95030" y="0"/>
                    </a:lnTo>
                    <a:lnTo>
                      <a:pt x="95030" y="115033"/>
                    </a:lnTo>
                    <a:close/>
                  </a:path>
                </a:pathLst>
              </a:custGeom>
              <a:solidFill>
                <a:srgbClr val="C11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91440" bIns="45720" numCol="1" spcCol="0" rtlCol="0" fromWordArt="0" anchor="ctr" anchorCtr="0" forceAA="0" compatLnSpc="1">
                <a:prstTxWarp prst="textNoShape">
                  <a:avLst/>
                </a:prstTxWarp>
                <a:noAutofit/>
              </a:bodyPr>
              <a:lstStyle/>
              <a:p>
                <a:pPr algn="ctr"/>
                <a:endParaRPr lang="en-GB" sz="3600" spc="150" dirty="0">
                  <a:latin typeface="Montserrat" panose="00000500000000000000"/>
                </a:endParaRPr>
              </a:p>
            </p:txBody>
          </p:sp>
        </p:grpSp>
      </p:grpSp>
      <p:grpSp>
        <p:nvGrpSpPr>
          <p:cNvPr id="25" name="Group 24">
            <a:extLst>
              <a:ext uri="{FF2B5EF4-FFF2-40B4-BE49-F238E27FC236}">
                <a16:creationId xmlns:a16="http://schemas.microsoft.com/office/drawing/2014/main" id="{D389A5ED-6E5A-41B8-B244-40AEC138D436}"/>
              </a:ext>
            </a:extLst>
          </p:cNvPr>
          <p:cNvGrpSpPr/>
          <p:nvPr/>
        </p:nvGrpSpPr>
        <p:grpSpPr>
          <a:xfrm>
            <a:off x="5728620" y="5210950"/>
            <a:ext cx="5696618" cy="809305"/>
            <a:chOff x="6954843" y="4747372"/>
            <a:chExt cx="5696618" cy="809305"/>
          </a:xfrm>
        </p:grpSpPr>
        <p:sp>
          <p:nvSpPr>
            <p:cNvPr id="26" name="Google Shape;185;p17">
              <a:extLst>
                <a:ext uri="{FF2B5EF4-FFF2-40B4-BE49-F238E27FC236}">
                  <a16:creationId xmlns:a16="http://schemas.microsoft.com/office/drawing/2014/main" id="{6CF89F78-2383-4356-AB56-4CA2936DBB51}"/>
                </a:ext>
              </a:extLst>
            </p:cNvPr>
            <p:cNvSpPr/>
            <p:nvPr/>
          </p:nvSpPr>
          <p:spPr>
            <a:xfrm>
              <a:off x="6954843" y="4747372"/>
              <a:ext cx="5696618" cy="809305"/>
            </a:xfrm>
            <a:prstGeom prst="rect">
              <a:avLst/>
            </a:prstGeom>
            <a:solidFill>
              <a:srgbClr val="007481"/>
            </a:solidFill>
            <a:ln>
              <a:noFill/>
            </a:ln>
          </p:spPr>
          <p:txBody>
            <a:bodyPr spcFirstLastPara="1" wrap="square" lIns="1008000" tIns="45700" rIns="91425" bIns="45700" anchor="ctr" anchorCtr="0">
              <a:noAutofit/>
            </a:bodyPr>
            <a:lstStyle/>
            <a:p>
              <a:pPr lvl="0">
                <a:buClr>
                  <a:srgbClr val="000000"/>
                </a:buClr>
                <a:buSzPts val="2000"/>
              </a:pPr>
              <a:r>
                <a:rPr lang="en-GB" sz="2400" spc="150" dirty="0">
                  <a:solidFill>
                    <a:schemeClr val="bg1"/>
                  </a:solidFill>
                  <a:latin typeface="Montserrat" panose="00000500000000000000"/>
                  <a:ea typeface="Trebuchet MS"/>
                  <a:cs typeface="Trebuchet MS"/>
                  <a:sym typeface="Trebuchet MS"/>
                </a:rPr>
                <a:t>Terraced / semi </a:t>
              </a:r>
              <a:r>
                <a:rPr lang="en-GB" sz="2400" spc="150" dirty="0" err="1">
                  <a:solidFill>
                    <a:schemeClr val="bg1"/>
                  </a:solidFill>
                  <a:latin typeface="Montserrat" panose="00000500000000000000"/>
                  <a:ea typeface="Trebuchet MS"/>
                  <a:cs typeface="Trebuchet MS"/>
                  <a:sym typeface="Trebuchet MS"/>
                </a:rPr>
                <a:t>detatched</a:t>
              </a:r>
              <a:endParaRPr lang="en-GB" sz="1600" spc="150" dirty="0">
                <a:solidFill>
                  <a:schemeClr val="bg1"/>
                </a:solidFill>
                <a:latin typeface="Montserrat" panose="00000500000000000000"/>
                <a:ea typeface="Arial"/>
                <a:cs typeface="Arial"/>
                <a:sym typeface="Arial"/>
              </a:endParaRPr>
            </a:p>
          </p:txBody>
        </p:sp>
        <p:grpSp>
          <p:nvGrpSpPr>
            <p:cNvPr id="27" name="Group 26">
              <a:extLst>
                <a:ext uri="{FF2B5EF4-FFF2-40B4-BE49-F238E27FC236}">
                  <a16:creationId xmlns:a16="http://schemas.microsoft.com/office/drawing/2014/main" id="{52A4BFC6-6F21-47C0-86A1-57C8EF9599A3}"/>
                </a:ext>
              </a:extLst>
            </p:cNvPr>
            <p:cNvGrpSpPr/>
            <p:nvPr/>
          </p:nvGrpSpPr>
          <p:grpSpPr>
            <a:xfrm>
              <a:off x="7052838" y="4834185"/>
              <a:ext cx="635679" cy="635679"/>
              <a:chOff x="2265820" y="1202996"/>
              <a:chExt cx="479655" cy="479655"/>
            </a:xfrm>
          </p:grpSpPr>
          <p:sp>
            <p:nvSpPr>
              <p:cNvPr id="28" name="Google Shape;189;p17">
                <a:extLst>
                  <a:ext uri="{FF2B5EF4-FFF2-40B4-BE49-F238E27FC236}">
                    <a16:creationId xmlns:a16="http://schemas.microsoft.com/office/drawing/2014/main" id="{A62BB2BB-2396-4250-AD8A-2E8DEC740E8E}"/>
                  </a:ext>
                </a:extLst>
              </p:cNvPr>
              <p:cNvSpPr/>
              <p:nvPr/>
            </p:nvSpPr>
            <p:spPr>
              <a:xfrm>
                <a:off x="2265820" y="1202996"/>
                <a:ext cx="479655" cy="479655"/>
              </a:xfrm>
              <a:prstGeom prst="rect">
                <a:avLst/>
              </a:prstGeom>
              <a:solidFill>
                <a:schemeClr val="bg1"/>
              </a:solidFill>
              <a:ln>
                <a:noFill/>
              </a:ln>
            </p:spPr>
            <p:txBody>
              <a:bodyPr spcFirstLastPara="1" wrap="square" lIns="1008000" tIns="45700" rIns="91425" bIns="45700" anchor="ctr" anchorCtr="0">
                <a:noAutofit/>
              </a:bodyPr>
              <a:lstStyle/>
              <a:p>
                <a:pPr algn="ctr">
                  <a:buClr>
                    <a:srgbClr val="000000"/>
                  </a:buClr>
                  <a:buSzPts val="1800"/>
                </a:pPr>
                <a:endParaRPr lang="en-GB" sz="3600" spc="150" dirty="0">
                  <a:solidFill>
                    <a:schemeClr val="lt1"/>
                  </a:solidFill>
                  <a:latin typeface="Montserrat" panose="00000500000000000000"/>
                  <a:ea typeface="Trebuchet MS"/>
                  <a:cs typeface="Trebuchet MS"/>
                  <a:sym typeface="Trebuchet MS"/>
                </a:endParaRPr>
              </a:p>
            </p:txBody>
          </p:sp>
          <p:sp>
            <p:nvSpPr>
              <p:cNvPr id="29" name="Freeform: Shape 28">
                <a:extLst>
                  <a:ext uri="{FF2B5EF4-FFF2-40B4-BE49-F238E27FC236}">
                    <a16:creationId xmlns:a16="http://schemas.microsoft.com/office/drawing/2014/main" id="{CF7E7309-7C65-497C-B4D9-0FEDB59DA8D6}"/>
                  </a:ext>
                </a:extLst>
              </p:cNvPr>
              <p:cNvSpPr/>
              <p:nvPr/>
            </p:nvSpPr>
            <p:spPr>
              <a:xfrm rot="18600000">
                <a:off x="2311303" y="1299790"/>
                <a:ext cx="388688" cy="209866"/>
              </a:xfrm>
              <a:custGeom>
                <a:avLst/>
                <a:gdLst>
                  <a:gd name="connsiteX0" fmla="*/ 388688 w 388688"/>
                  <a:gd name="connsiteY0" fmla="*/ 117191 h 209866"/>
                  <a:gd name="connsiteX1" fmla="*/ 388007 w 388688"/>
                  <a:gd name="connsiteY1" fmla="*/ 209866 h 209866"/>
                  <a:gd name="connsiteX2" fmla="*/ 45 w 388688"/>
                  <a:gd name="connsiteY2" fmla="*/ 207014 h 209866"/>
                  <a:gd name="connsiteX3" fmla="*/ 46 w 388688"/>
                  <a:gd name="connsiteY3" fmla="*/ 206959 h 209866"/>
                  <a:gd name="connsiteX4" fmla="*/ 0 w 388688"/>
                  <a:gd name="connsiteY4" fmla="*/ 206959 h 209866"/>
                  <a:gd name="connsiteX5" fmla="*/ 0 w 388688"/>
                  <a:gd name="connsiteY5" fmla="*/ 0 h 209866"/>
                  <a:gd name="connsiteX6" fmla="*/ 95030 w 388688"/>
                  <a:gd name="connsiteY6" fmla="*/ 0 h 209866"/>
                  <a:gd name="connsiteX7" fmla="*/ 95030 w 388688"/>
                  <a:gd name="connsiteY7" fmla="*/ 115033 h 20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88" h="209866">
                    <a:moveTo>
                      <a:pt x="388688" y="117191"/>
                    </a:moveTo>
                    <a:lnTo>
                      <a:pt x="388007" y="209866"/>
                    </a:lnTo>
                    <a:lnTo>
                      <a:pt x="45" y="207014"/>
                    </a:lnTo>
                    <a:lnTo>
                      <a:pt x="46" y="206959"/>
                    </a:lnTo>
                    <a:lnTo>
                      <a:pt x="0" y="206959"/>
                    </a:lnTo>
                    <a:lnTo>
                      <a:pt x="0" y="0"/>
                    </a:lnTo>
                    <a:lnTo>
                      <a:pt x="95030" y="0"/>
                    </a:lnTo>
                    <a:lnTo>
                      <a:pt x="95030" y="115033"/>
                    </a:lnTo>
                    <a:close/>
                  </a:path>
                </a:pathLst>
              </a:custGeom>
              <a:solidFill>
                <a:srgbClr val="C11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91440" bIns="45720" numCol="1" spcCol="0" rtlCol="0" fromWordArt="0" anchor="ctr" anchorCtr="0" forceAA="0" compatLnSpc="1">
                <a:prstTxWarp prst="textNoShape">
                  <a:avLst/>
                </a:prstTxWarp>
                <a:noAutofit/>
              </a:bodyPr>
              <a:lstStyle/>
              <a:p>
                <a:pPr algn="ctr"/>
                <a:endParaRPr lang="en-GB" sz="3600" spc="150" dirty="0">
                  <a:latin typeface="Montserrat" panose="00000500000000000000"/>
                </a:endParaRPr>
              </a:p>
            </p:txBody>
          </p:sp>
        </p:grpSp>
      </p:grpSp>
      <p:grpSp>
        <p:nvGrpSpPr>
          <p:cNvPr id="34" name="Group 33">
            <a:extLst>
              <a:ext uri="{FF2B5EF4-FFF2-40B4-BE49-F238E27FC236}">
                <a16:creationId xmlns:a16="http://schemas.microsoft.com/office/drawing/2014/main" id="{42B98D0F-57BE-4EA1-B080-2E00BC9B1B4C}"/>
              </a:ext>
            </a:extLst>
          </p:cNvPr>
          <p:cNvGrpSpPr/>
          <p:nvPr/>
        </p:nvGrpSpPr>
        <p:grpSpPr>
          <a:xfrm>
            <a:off x="263155" y="4873531"/>
            <a:ext cx="4173410" cy="1595866"/>
            <a:chOff x="903239" y="5012090"/>
            <a:chExt cx="4173410" cy="1595866"/>
          </a:xfrm>
        </p:grpSpPr>
        <p:grpSp>
          <p:nvGrpSpPr>
            <p:cNvPr id="35" name="Group 34">
              <a:extLst>
                <a:ext uri="{FF2B5EF4-FFF2-40B4-BE49-F238E27FC236}">
                  <a16:creationId xmlns:a16="http://schemas.microsoft.com/office/drawing/2014/main" id="{2E2B211D-BFC0-44A7-8675-E697396B75D5}"/>
                </a:ext>
              </a:extLst>
            </p:cNvPr>
            <p:cNvGrpSpPr/>
            <p:nvPr/>
          </p:nvGrpSpPr>
          <p:grpSpPr>
            <a:xfrm>
              <a:off x="903239" y="5012090"/>
              <a:ext cx="4173410" cy="1595866"/>
              <a:chOff x="2468198" y="5836407"/>
              <a:chExt cx="4049916" cy="1548643"/>
            </a:xfrm>
          </p:grpSpPr>
          <p:pic>
            <p:nvPicPr>
              <p:cNvPr id="37" name="Picture 36">
                <a:extLst>
                  <a:ext uri="{FF2B5EF4-FFF2-40B4-BE49-F238E27FC236}">
                    <a16:creationId xmlns:a16="http://schemas.microsoft.com/office/drawing/2014/main" id="{D9C74644-1F44-480A-872D-05A8816BD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913"/>
              <a:stretch/>
            </p:blipFill>
            <p:spPr>
              <a:xfrm>
                <a:off x="2468198" y="5836407"/>
                <a:ext cx="4049916" cy="1548643"/>
              </a:xfrm>
              <a:prstGeom prst="rect">
                <a:avLst/>
              </a:prstGeom>
            </p:spPr>
          </p:pic>
          <p:sp>
            <p:nvSpPr>
              <p:cNvPr id="38" name="Freeform: Shape 37">
                <a:extLst>
                  <a:ext uri="{FF2B5EF4-FFF2-40B4-BE49-F238E27FC236}">
                    <a16:creationId xmlns:a16="http://schemas.microsoft.com/office/drawing/2014/main" id="{EDF84653-3419-43FA-8659-BEC677BD2EFA}"/>
                  </a:ext>
                </a:extLst>
              </p:cNvPr>
              <p:cNvSpPr/>
              <p:nvPr/>
            </p:nvSpPr>
            <p:spPr>
              <a:xfrm>
                <a:off x="2869100" y="5918200"/>
                <a:ext cx="3344906" cy="1295400"/>
              </a:xfrm>
              <a:custGeom>
                <a:avLst/>
                <a:gdLst>
                  <a:gd name="connsiteX0" fmla="*/ 233406 w 3344906"/>
                  <a:gd name="connsiteY0" fmla="*/ 133350 h 1295400"/>
                  <a:gd name="connsiteX1" fmla="*/ 233406 w 3344906"/>
                  <a:gd name="connsiteY1" fmla="*/ 133350 h 1295400"/>
                  <a:gd name="connsiteX2" fmla="*/ 284206 w 3344906"/>
                  <a:gd name="connsiteY2" fmla="*/ 114300 h 1295400"/>
                  <a:gd name="connsiteX3" fmla="*/ 341356 w 3344906"/>
                  <a:gd name="connsiteY3" fmla="*/ 107950 h 1295400"/>
                  <a:gd name="connsiteX4" fmla="*/ 506456 w 3344906"/>
                  <a:gd name="connsiteY4" fmla="*/ 95250 h 1295400"/>
                  <a:gd name="connsiteX5" fmla="*/ 569956 w 3344906"/>
                  <a:gd name="connsiteY5" fmla="*/ 82550 h 1295400"/>
                  <a:gd name="connsiteX6" fmla="*/ 690606 w 3344906"/>
                  <a:gd name="connsiteY6" fmla="*/ 76200 h 1295400"/>
                  <a:gd name="connsiteX7" fmla="*/ 760456 w 3344906"/>
                  <a:gd name="connsiteY7" fmla="*/ 69850 h 1295400"/>
                  <a:gd name="connsiteX8" fmla="*/ 830306 w 3344906"/>
                  <a:gd name="connsiteY8" fmla="*/ 57150 h 1295400"/>
                  <a:gd name="connsiteX9" fmla="*/ 970006 w 3344906"/>
                  <a:gd name="connsiteY9" fmla="*/ 38100 h 1295400"/>
                  <a:gd name="connsiteX10" fmla="*/ 1077956 w 3344906"/>
                  <a:gd name="connsiteY10" fmla="*/ 25400 h 1295400"/>
                  <a:gd name="connsiteX11" fmla="*/ 1852656 w 3344906"/>
                  <a:gd name="connsiteY11" fmla="*/ 12700 h 1295400"/>
                  <a:gd name="connsiteX12" fmla="*/ 2005056 w 3344906"/>
                  <a:gd name="connsiteY12" fmla="*/ 0 h 1295400"/>
                  <a:gd name="connsiteX13" fmla="*/ 2494006 w 3344906"/>
                  <a:gd name="connsiteY13" fmla="*/ 19050 h 1295400"/>
                  <a:gd name="connsiteX14" fmla="*/ 2532106 w 3344906"/>
                  <a:gd name="connsiteY14" fmla="*/ 25400 h 1295400"/>
                  <a:gd name="connsiteX15" fmla="*/ 2582906 w 3344906"/>
                  <a:gd name="connsiteY15" fmla="*/ 31750 h 1295400"/>
                  <a:gd name="connsiteX16" fmla="*/ 2684506 w 3344906"/>
                  <a:gd name="connsiteY16" fmla="*/ 50800 h 1295400"/>
                  <a:gd name="connsiteX17" fmla="*/ 2722606 w 3344906"/>
                  <a:gd name="connsiteY17" fmla="*/ 57150 h 1295400"/>
                  <a:gd name="connsiteX18" fmla="*/ 2786106 w 3344906"/>
                  <a:gd name="connsiteY18" fmla="*/ 76200 h 1295400"/>
                  <a:gd name="connsiteX19" fmla="*/ 2881356 w 3344906"/>
                  <a:gd name="connsiteY19" fmla="*/ 95250 h 1295400"/>
                  <a:gd name="connsiteX20" fmla="*/ 2906756 w 3344906"/>
                  <a:gd name="connsiteY20" fmla="*/ 114300 h 1295400"/>
                  <a:gd name="connsiteX21" fmla="*/ 2963906 w 3344906"/>
                  <a:gd name="connsiteY21" fmla="*/ 133350 h 1295400"/>
                  <a:gd name="connsiteX22" fmla="*/ 2989306 w 3344906"/>
                  <a:gd name="connsiteY22" fmla="*/ 152400 h 1295400"/>
                  <a:gd name="connsiteX23" fmla="*/ 3008356 w 3344906"/>
                  <a:gd name="connsiteY23" fmla="*/ 158750 h 1295400"/>
                  <a:gd name="connsiteX24" fmla="*/ 3021056 w 3344906"/>
                  <a:gd name="connsiteY24" fmla="*/ 177800 h 1295400"/>
                  <a:gd name="connsiteX25" fmla="*/ 3040106 w 3344906"/>
                  <a:gd name="connsiteY25" fmla="*/ 190500 h 1295400"/>
                  <a:gd name="connsiteX26" fmla="*/ 3059156 w 3344906"/>
                  <a:gd name="connsiteY26" fmla="*/ 209550 h 1295400"/>
                  <a:gd name="connsiteX27" fmla="*/ 3129006 w 3344906"/>
                  <a:gd name="connsiteY27" fmla="*/ 285750 h 1295400"/>
                  <a:gd name="connsiteX28" fmla="*/ 3141706 w 3344906"/>
                  <a:gd name="connsiteY28" fmla="*/ 311150 h 1295400"/>
                  <a:gd name="connsiteX29" fmla="*/ 3179806 w 3344906"/>
                  <a:gd name="connsiteY29" fmla="*/ 374650 h 1295400"/>
                  <a:gd name="connsiteX30" fmla="*/ 3192506 w 3344906"/>
                  <a:gd name="connsiteY30" fmla="*/ 406400 h 1295400"/>
                  <a:gd name="connsiteX31" fmla="*/ 3211556 w 3344906"/>
                  <a:gd name="connsiteY31" fmla="*/ 438150 h 1295400"/>
                  <a:gd name="connsiteX32" fmla="*/ 3224256 w 3344906"/>
                  <a:gd name="connsiteY32" fmla="*/ 463550 h 1295400"/>
                  <a:gd name="connsiteX33" fmla="*/ 3243306 w 3344906"/>
                  <a:gd name="connsiteY33" fmla="*/ 482600 h 1295400"/>
                  <a:gd name="connsiteX34" fmla="*/ 3268706 w 3344906"/>
                  <a:gd name="connsiteY34" fmla="*/ 539750 h 1295400"/>
                  <a:gd name="connsiteX35" fmla="*/ 3287756 w 3344906"/>
                  <a:gd name="connsiteY35" fmla="*/ 558800 h 1295400"/>
                  <a:gd name="connsiteX36" fmla="*/ 3319506 w 3344906"/>
                  <a:gd name="connsiteY36" fmla="*/ 628650 h 1295400"/>
                  <a:gd name="connsiteX37" fmla="*/ 3325856 w 3344906"/>
                  <a:gd name="connsiteY37" fmla="*/ 647700 h 1295400"/>
                  <a:gd name="connsiteX38" fmla="*/ 3338556 w 3344906"/>
                  <a:gd name="connsiteY38" fmla="*/ 723900 h 1295400"/>
                  <a:gd name="connsiteX39" fmla="*/ 3344906 w 3344906"/>
                  <a:gd name="connsiteY39" fmla="*/ 971550 h 1295400"/>
                  <a:gd name="connsiteX40" fmla="*/ 3338556 w 3344906"/>
                  <a:gd name="connsiteY40" fmla="*/ 1117600 h 1295400"/>
                  <a:gd name="connsiteX41" fmla="*/ 3332206 w 3344906"/>
                  <a:gd name="connsiteY41" fmla="*/ 1143000 h 1295400"/>
                  <a:gd name="connsiteX42" fmla="*/ 3306806 w 3344906"/>
                  <a:gd name="connsiteY42" fmla="*/ 1181100 h 1295400"/>
                  <a:gd name="connsiteX43" fmla="*/ 3287756 w 3344906"/>
                  <a:gd name="connsiteY43" fmla="*/ 1187450 h 1295400"/>
                  <a:gd name="connsiteX44" fmla="*/ 3249656 w 3344906"/>
                  <a:gd name="connsiteY44" fmla="*/ 1212850 h 1295400"/>
                  <a:gd name="connsiteX45" fmla="*/ 3230606 w 3344906"/>
                  <a:gd name="connsiteY45" fmla="*/ 1225550 h 1295400"/>
                  <a:gd name="connsiteX46" fmla="*/ 3205206 w 3344906"/>
                  <a:gd name="connsiteY46" fmla="*/ 1238250 h 1295400"/>
                  <a:gd name="connsiteX47" fmla="*/ 3160756 w 3344906"/>
                  <a:gd name="connsiteY47" fmla="*/ 1250950 h 1295400"/>
                  <a:gd name="connsiteX48" fmla="*/ 3135356 w 3344906"/>
                  <a:gd name="connsiteY48" fmla="*/ 1263650 h 1295400"/>
                  <a:gd name="connsiteX49" fmla="*/ 2297156 w 3344906"/>
                  <a:gd name="connsiteY49" fmla="*/ 1263650 h 1295400"/>
                  <a:gd name="connsiteX50" fmla="*/ 2195556 w 3344906"/>
                  <a:gd name="connsiteY50" fmla="*/ 1276350 h 1295400"/>
                  <a:gd name="connsiteX51" fmla="*/ 1941556 w 3344906"/>
                  <a:gd name="connsiteY51" fmla="*/ 1295400 h 1295400"/>
                  <a:gd name="connsiteX52" fmla="*/ 468356 w 3344906"/>
                  <a:gd name="connsiteY52" fmla="*/ 1289050 h 1295400"/>
                  <a:gd name="connsiteX53" fmla="*/ 366756 w 3344906"/>
                  <a:gd name="connsiteY53" fmla="*/ 1282700 h 1295400"/>
                  <a:gd name="connsiteX54" fmla="*/ 341356 w 3344906"/>
                  <a:gd name="connsiteY54" fmla="*/ 1276350 h 1295400"/>
                  <a:gd name="connsiteX55" fmla="*/ 284206 w 3344906"/>
                  <a:gd name="connsiteY55" fmla="*/ 1257300 h 1295400"/>
                  <a:gd name="connsiteX56" fmla="*/ 239756 w 3344906"/>
                  <a:gd name="connsiteY56" fmla="*/ 1244600 h 1295400"/>
                  <a:gd name="connsiteX57" fmla="*/ 195306 w 3344906"/>
                  <a:gd name="connsiteY57" fmla="*/ 1231900 h 1295400"/>
                  <a:gd name="connsiteX58" fmla="*/ 176256 w 3344906"/>
                  <a:gd name="connsiteY58" fmla="*/ 1219200 h 1295400"/>
                  <a:gd name="connsiteX59" fmla="*/ 138156 w 3344906"/>
                  <a:gd name="connsiteY59" fmla="*/ 1168400 h 1295400"/>
                  <a:gd name="connsiteX60" fmla="*/ 112756 w 3344906"/>
                  <a:gd name="connsiteY60" fmla="*/ 1143000 h 1295400"/>
                  <a:gd name="connsiteX61" fmla="*/ 93706 w 3344906"/>
                  <a:gd name="connsiteY61" fmla="*/ 1104900 h 1295400"/>
                  <a:gd name="connsiteX62" fmla="*/ 61956 w 3344906"/>
                  <a:gd name="connsiteY62" fmla="*/ 1054100 h 1295400"/>
                  <a:gd name="connsiteX63" fmla="*/ 49256 w 3344906"/>
                  <a:gd name="connsiteY63" fmla="*/ 1003300 h 1295400"/>
                  <a:gd name="connsiteX64" fmla="*/ 36556 w 3344906"/>
                  <a:gd name="connsiteY64" fmla="*/ 984250 h 1295400"/>
                  <a:gd name="connsiteX65" fmla="*/ 30206 w 3344906"/>
                  <a:gd name="connsiteY65" fmla="*/ 965200 h 1295400"/>
                  <a:gd name="connsiteX66" fmla="*/ 11156 w 3344906"/>
                  <a:gd name="connsiteY66" fmla="*/ 908050 h 1295400"/>
                  <a:gd name="connsiteX67" fmla="*/ 11156 w 3344906"/>
                  <a:gd name="connsiteY67" fmla="*/ 603250 h 1295400"/>
                  <a:gd name="connsiteX68" fmla="*/ 30206 w 3344906"/>
                  <a:gd name="connsiteY68" fmla="*/ 571500 h 1295400"/>
                  <a:gd name="connsiteX69" fmla="*/ 42906 w 3344906"/>
                  <a:gd name="connsiteY69" fmla="*/ 527050 h 1295400"/>
                  <a:gd name="connsiteX70" fmla="*/ 49256 w 3344906"/>
                  <a:gd name="connsiteY70" fmla="*/ 508000 h 1295400"/>
                  <a:gd name="connsiteX71" fmla="*/ 81006 w 3344906"/>
                  <a:gd name="connsiteY71" fmla="*/ 469900 h 1295400"/>
                  <a:gd name="connsiteX72" fmla="*/ 93706 w 3344906"/>
                  <a:gd name="connsiteY72" fmla="*/ 431800 h 1295400"/>
                  <a:gd name="connsiteX73" fmla="*/ 100056 w 3344906"/>
                  <a:gd name="connsiteY73" fmla="*/ 412750 h 1295400"/>
                  <a:gd name="connsiteX74" fmla="*/ 106406 w 3344906"/>
                  <a:gd name="connsiteY74" fmla="*/ 387350 h 1295400"/>
                  <a:gd name="connsiteX75" fmla="*/ 125456 w 3344906"/>
                  <a:gd name="connsiteY75" fmla="*/ 368300 h 1295400"/>
                  <a:gd name="connsiteX76" fmla="*/ 138156 w 3344906"/>
                  <a:gd name="connsiteY76" fmla="*/ 330200 h 1295400"/>
                  <a:gd name="connsiteX77" fmla="*/ 144506 w 3344906"/>
                  <a:gd name="connsiteY77" fmla="*/ 311150 h 1295400"/>
                  <a:gd name="connsiteX78" fmla="*/ 157206 w 3344906"/>
                  <a:gd name="connsiteY78" fmla="*/ 266700 h 1295400"/>
                  <a:gd name="connsiteX79" fmla="*/ 176256 w 3344906"/>
                  <a:gd name="connsiteY79" fmla="*/ 247650 h 1295400"/>
                  <a:gd name="connsiteX80" fmla="*/ 182606 w 3344906"/>
                  <a:gd name="connsiteY80" fmla="*/ 228600 h 1295400"/>
                  <a:gd name="connsiteX81" fmla="*/ 195306 w 3344906"/>
                  <a:gd name="connsiteY81" fmla="*/ 209550 h 1295400"/>
                  <a:gd name="connsiteX82" fmla="*/ 208006 w 3344906"/>
                  <a:gd name="connsiteY82" fmla="*/ 171450 h 1295400"/>
                  <a:gd name="connsiteX83" fmla="*/ 233406 w 3344906"/>
                  <a:gd name="connsiteY83" fmla="*/ 13335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344906" h="1295400">
                    <a:moveTo>
                      <a:pt x="233406" y="133350"/>
                    </a:moveTo>
                    <a:lnTo>
                      <a:pt x="233406" y="133350"/>
                    </a:lnTo>
                    <a:cubicBezTo>
                      <a:pt x="250339" y="127000"/>
                      <a:pt x="266602" y="118442"/>
                      <a:pt x="284206" y="114300"/>
                    </a:cubicBezTo>
                    <a:cubicBezTo>
                      <a:pt x="302864" y="109910"/>
                      <a:pt x="322357" y="110483"/>
                      <a:pt x="341356" y="107950"/>
                    </a:cubicBezTo>
                    <a:cubicBezTo>
                      <a:pt x="453229" y="93034"/>
                      <a:pt x="261369" y="107504"/>
                      <a:pt x="506456" y="95250"/>
                    </a:cubicBezTo>
                    <a:cubicBezTo>
                      <a:pt x="527623" y="91017"/>
                      <a:pt x="548485" y="84771"/>
                      <a:pt x="569956" y="82550"/>
                    </a:cubicBezTo>
                    <a:cubicBezTo>
                      <a:pt x="610015" y="78406"/>
                      <a:pt x="650423" y="78879"/>
                      <a:pt x="690606" y="76200"/>
                    </a:cubicBezTo>
                    <a:cubicBezTo>
                      <a:pt x="713934" y="74645"/>
                      <a:pt x="737220" y="72432"/>
                      <a:pt x="760456" y="69850"/>
                    </a:cubicBezTo>
                    <a:cubicBezTo>
                      <a:pt x="885903" y="55911"/>
                      <a:pt x="748195" y="70835"/>
                      <a:pt x="830306" y="57150"/>
                    </a:cubicBezTo>
                    <a:cubicBezTo>
                      <a:pt x="1057352" y="19309"/>
                      <a:pt x="820378" y="61120"/>
                      <a:pt x="970006" y="38100"/>
                    </a:cubicBezTo>
                    <a:cubicBezTo>
                      <a:pt x="1040149" y="27309"/>
                      <a:pt x="959356" y="31330"/>
                      <a:pt x="1077956" y="25400"/>
                    </a:cubicBezTo>
                    <a:cubicBezTo>
                      <a:pt x="1317908" y="13402"/>
                      <a:pt x="1655109" y="14802"/>
                      <a:pt x="1852656" y="12700"/>
                    </a:cubicBezTo>
                    <a:cubicBezTo>
                      <a:pt x="1903456" y="8467"/>
                      <a:pt x="1954080" y="0"/>
                      <a:pt x="2005056" y="0"/>
                    </a:cubicBezTo>
                    <a:cubicBezTo>
                      <a:pt x="2224671" y="0"/>
                      <a:pt x="2317642" y="7292"/>
                      <a:pt x="2494006" y="19050"/>
                    </a:cubicBezTo>
                    <a:cubicBezTo>
                      <a:pt x="2506706" y="21167"/>
                      <a:pt x="2519360" y="23579"/>
                      <a:pt x="2532106" y="25400"/>
                    </a:cubicBezTo>
                    <a:cubicBezTo>
                      <a:pt x="2549000" y="27813"/>
                      <a:pt x="2566050" y="29088"/>
                      <a:pt x="2582906" y="31750"/>
                    </a:cubicBezTo>
                    <a:cubicBezTo>
                      <a:pt x="2674484" y="46210"/>
                      <a:pt x="2624484" y="39887"/>
                      <a:pt x="2684506" y="50800"/>
                    </a:cubicBezTo>
                    <a:cubicBezTo>
                      <a:pt x="2697174" y="53103"/>
                      <a:pt x="2709906" y="55033"/>
                      <a:pt x="2722606" y="57150"/>
                    </a:cubicBezTo>
                    <a:cubicBezTo>
                      <a:pt x="2771147" y="81421"/>
                      <a:pt x="2722856" y="60388"/>
                      <a:pt x="2786106" y="76200"/>
                    </a:cubicBezTo>
                    <a:cubicBezTo>
                      <a:pt x="2876160" y="98713"/>
                      <a:pt x="2762549" y="82049"/>
                      <a:pt x="2881356" y="95250"/>
                    </a:cubicBezTo>
                    <a:cubicBezTo>
                      <a:pt x="2889823" y="101600"/>
                      <a:pt x="2897147" y="109865"/>
                      <a:pt x="2906756" y="114300"/>
                    </a:cubicBezTo>
                    <a:cubicBezTo>
                      <a:pt x="2924988" y="122715"/>
                      <a:pt x="2963906" y="133350"/>
                      <a:pt x="2963906" y="133350"/>
                    </a:cubicBezTo>
                    <a:cubicBezTo>
                      <a:pt x="2972373" y="139700"/>
                      <a:pt x="2980117" y="147149"/>
                      <a:pt x="2989306" y="152400"/>
                    </a:cubicBezTo>
                    <a:cubicBezTo>
                      <a:pt x="2995118" y="155721"/>
                      <a:pt x="3003129" y="154569"/>
                      <a:pt x="3008356" y="158750"/>
                    </a:cubicBezTo>
                    <a:cubicBezTo>
                      <a:pt x="3014315" y="163518"/>
                      <a:pt x="3015660" y="172404"/>
                      <a:pt x="3021056" y="177800"/>
                    </a:cubicBezTo>
                    <a:cubicBezTo>
                      <a:pt x="3026452" y="183196"/>
                      <a:pt x="3034243" y="185614"/>
                      <a:pt x="3040106" y="190500"/>
                    </a:cubicBezTo>
                    <a:cubicBezTo>
                      <a:pt x="3047005" y="196249"/>
                      <a:pt x="3052338" y="203706"/>
                      <a:pt x="3059156" y="209550"/>
                    </a:cubicBezTo>
                    <a:cubicBezTo>
                      <a:pt x="3094091" y="239494"/>
                      <a:pt x="3100343" y="228424"/>
                      <a:pt x="3129006" y="285750"/>
                    </a:cubicBezTo>
                    <a:cubicBezTo>
                      <a:pt x="3133239" y="294217"/>
                      <a:pt x="3137010" y="302931"/>
                      <a:pt x="3141706" y="311150"/>
                    </a:cubicBezTo>
                    <a:cubicBezTo>
                      <a:pt x="3172985" y="365889"/>
                      <a:pt x="3130241" y="275521"/>
                      <a:pt x="3179806" y="374650"/>
                    </a:cubicBezTo>
                    <a:cubicBezTo>
                      <a:pt x="3184904" y="384845"/>
                      <a:pt x="3187408" y="396205"/>
                      <a:pt x="3192506" y="406400"/>
                    </a:cubicBezTo>
                    <a:cubicBezTo>
                      <a:pt x="3198026" y="417439"/>
                      <a:pt x="3205562" y="427361"/>
                      <a:pt x="3211556" y="438150"/>
                    </a:cubicBezTo>
                    <a:cubicBezTo>
                      <a:pt x="3216153" y="446425"/>
                      <a:pt x="3218754" y="455847"/>
                      <a:pt x="3224256" y="463550"/>
                    </a:cubicBezTo>
                    <a:cubicBezTo>
                      <a:pt x="3229476" y="470858"/>
                      <a:pt x="3236956" y="476250"/>
                      <a:pt x="3243306" y="482600"/>
                    </a:cubicBezTo>
                    <a:cubicBezTo>
                      <a:pt x="3252536" y="510289"/>
                      <a:pt x="3251935" y="519624"/>
                      <a:pt x="3268706" y="539750"/>
                    </a:cubicBezTo>
                    <a:cubicBezTo>
                      <a:pt x="3274455" y="546649"/>
                      <a:pt x="3281406" y="552450"/>
                      <a:pt x="3287756" y="558800"/>
                    </a:cubicBezTo>
                    <a:cubicBezTo>
                      <a:pt x="3325114" y="652196"/>
                      <a:pt x="3271211" y="519986"/>
                      <a:pt x="3319506" y="628650"/>
                    </a:cubicBezTo>
                    <a:cubicBezTo>
                      <a:pt x="3322224" y="634767"/>
                      <a:pt x="3324017" y="641264"/>
                      <a:pt x="3325856" y="647700"/>
                    </a:cubicBezTo>
                    <a:cubicBezTo>
                      <a:pt x="3335179" y="680332"/>
                      <a:pt x="3333402" y="682671"/>
                      <a:pt x="3338556" y="723900"/>
                    </a:cubicBezTo>
                    <a:cubicBezTo>
                      <a:pt x="3340673" y="806450"/>
                      <a:pt x="3344906" y="888973"/>
                      <a:pt x="3344906" y="971550"/>
                    </a:cubicBezTo>
                    <a:cubicBezTo>
                      <a:pt x="3344906" y="1020279"/>
                      <a:pt x="3342156" y="1069004"/>
                      <a:pt x="3338556" y="1117600"/>
                    </a:cubicBezTo>
                    <a:cubicBezTo>
                      <a:pt x="3337911" y="1126303"/>
                      <a:pt x="3334604" y="1134609"/>
                      <a:pt x="3332206" y="1143000"/>
                    </a:cubicBezTo>
                    <a:cubicBezTo>
                      <a:pt x="3326723" y="1162189"/>
                      <a:pt x="3325615" y="1168561"/>
                      <a:pt x="3306806" y="1181100"/>
                    </a:cubicBezTo>
                    <a:cubicBezTo>
                      <a:pt x="3301237" y="1184813"/>
                      <a:pt x="3293607" y="1184199"/>
                      <a:pt x="3287756" y="1187450"/>
                    </a:cubicBezTo>
                    <a:cubicBezTo>
                      <a:pt x="3274413" y="1194863"/>
                      <a:pt x="3262356" y="1204383"/>
                      <a:pt x="3249656" y="1212850"/>
                    </a:cubicBezTo>
                    <a:cubicBezTo>
                      <a:pt x="3243306" y="1217083"/>
                      <a:pt x="3237432" y="1222137"/>
                      <a:pt x="3230606" y="1225550"/>
                    </a:cubicBezTo>
                    <a:cubicBezTo>
                      <a:pt x="3222139" y="1229783"/>
                      <a:pt x="3213907" y="1234521"/>
                      <a:pt x="3205206" y="1238250"/>
                    </a:cubicBezTo>
                    <a:cubicBezTo>
                      <a:pt x="3169386" y="1253602"/>
                      <a:pt x="3203720" y="1234838"/>
                      <a:pt x="3160756" y="1250950"/>
                    </a:cubicBezTo>
                    <a:cubicBezTo>
                      <a:pt x="3151893" y="1254274"/>
                      <a:pt x="3143823" y="1259417"/>
                      <a:pt x="3135356" y="1263650"/>
                    </a:cubicBezTo>
                    <a:cubicBezTo>
                      <a:pt x="2740929" y="1258720"/>
                      <a:pt x="2651282" y="1252227"/>
                      <a:pt x="2297156" y="1263650"/>
                    </a:cubicBezTo>
                    <a:cubicBezTo>
                      <a:pt x="2232729" y="1265728"/>
                      <a:pt x="2247446" y="1269864"/>
                      <a:pt x="2195556" y="1276350"/>
                    </a:cubicBezTo>
                    <a:cubicBezTo>
                      <a:pt x="2111368" y="1286873"/>
                      <a:pt x="2026165" y="1290423"/>
                      <a:pt x="1941556" y="1295400"/>
                    </a:cubicBezTo>
                    <a:lnTo>
                      <a:pt x="468356" y="1289050"/>
                    </a:lnTo>
                    <a:cubicBezTo>
                      <a:pt x="434424" y="1288776"/>
                      <a:pt x="400520" y="1286076"/>
                      <a:pt x="366756" y="1282700"/>
                    </a:cubicBezTo>
                    <a:cubicBezTo>
                      <a:pt x="358072" y="1281832"/>
                      <a:pt x="349697" y="1278917"/>
                      <a:pt x="341356" y="1276350"/>
                    </a:cubicBezTo>
                    <a:cubicBezTo>
                      <a:pt x="322164" y="1270445"/>
                      <a:pt x="303687" y="1262170"/>
                      <a:pt x="284206" y="1257300"/>
                    </a:cubicBezTo>
                    <a:cubicBezTo>
                      <a:pt x="204801" y="1237449"/>
                      <a:pt x="303525" y="1262820"/>
                      <a:pt x="239756" y="1244600"/>
                    </a:cubicBezTo>
                    <a:cubicBezTo>
                      <a:pt x="230261" y="1241887"/>
                      <a:pt x="205456" y="1236975"/>
                      <a:pt x="195306" y="1231900"/>
                    </a:cubicBezTo>
                    <a:cubicBezTo>
                      <a:pt x="188480" y="1228487"/>
                      <a:pt x="182119" y="1224086"/>
                      <a:pt x="176256" y="1219200"/>
                    </a:cubicBezTo>
                    <a:cubicBezTo>
                      <a:pt x="144209" y="1192494"/>
                      <a:pt x="167694" y="1206378"/>
                      <a:pt x="138156" y="1168400"/>
                    </a:cubicBezTo>
                    <a:cubicBezTo>
                      <a:pt x="130805" y="1158949"/>
                      <a:pt x="121223" y="1151467"/>
                      <a:pt x="112756" y="1143000"/>
                    </a:cubicBezTo>
                    <a:cubicBezTo>
                      <a:pt x="96795" y="1095117"/>
                      <a:pt x="118325" y="1154139"/>
                      <a:pt x="93706" y="1104900"/>
                    </a:cubicBezTo>
                    <a:cubicBezTo>
                      <a:pt x="68889" y="1055266"/>
                      <a:pt x="120252" y="1126970"/>
                      <a:pt x="61956" y="1054100"/>
                    </a:cubicBezTo>
                    <a:cubicBezTo>
                      <a:pt x="57723" y="1037167"/>
                      <a:pt x="58938" y="1017823"/>
                      <a:pt x="49256" y="1003300"/>
                    </a:cubicBezTo>
                    <a:cubicBezTo>
                      <a:pt x="45023" y="996950"/>
                      <a:pt x="39969" y="991076"/>
                      <a:pt x="36556" y="984250"/>
                    </a:cubicBezTo>
                    <a:cubicBezTo>
                      <a:pt x="33563" y="978263"/>
                      <a:pt x="32556" y="971467"/>
                      <a:pt x="30206" y="965200"/>
                    </a:cubicBezTo>
                    <a:cubicBezTo>
                      <a:pt x="12272" y="917376"/>
                      <a:pt x="21796" y="950611"/>
                      <a:pt x="11156" y="908050"/>
                    </a:cubicBezTo>
                    <a:cubicBezTo>
                      <a:pt x="-2090" y="788836"/>
                      <a:pt x="-5263" y="783860"/>
                      <a:pt x="11156" y="603250"/>
                    </a:cubicBezTo>
                    <a:cubicBezTo>
                      <a:pt x="12273" y="590959"/>
                      <a:pt x="24686" y="582539"/>
                      <a:pt x="30206" y="571500"/>
                    </a:cubicBezTo>
                    <a:cubicBezTo>
                      <a:pt x="35281" y="561350"/>
                      <a:pt x="40193" y="536545"/>
                      <a:pt x="42906" y="527050"/>
                    </a:cubicBezTo>
                    <a:cubicBezTo>
                      <a:pt x="44745" y="520614"/>
                      <a:pt x="45543" y="513569"/>
                      <a:pt x="49256" y="508000"/>
                    </a:cubicBezTo>
                    <a:cubicBezTo>
                      <a:pt x="69195" y="478092"/>
                      <a:pt x="67156" y="501063"/>
                      <a:pt x="81006" y="469900"/>
                    </a:cubicBezTo>
                    <a:cubicBezTo>
                      <a:pt x="86443" y="457667"/>
                      <a:pt x="89473" y="444500"/>
                      <a:pt x="93706" y="431800"/>
                    </a:cubicBezTo>
                    <a:cubicBezTo>
                      <a:pt x="95823" y="425450"/>
                      <a:pt x="98433" y="419244"/>
                      <a:pt x="100056" y="412750"/>
                    </a:cubicBezTo>
                    <a:cubicBezTo>
                      <a:pt x="102173" y="404283"/>
                      <a:pt x="102076" y="394927"/>
                      <a:pt x="106406" y="387350"/>
                    </a:cubicBezTo>
                    <a:cubicBezTo>
                      <a:pt x="110861" y="379553"/>
                      <a:pt x="119106" y="374650"/>
                      <a:pt x="125456" y="368300"/>
                    </a:cubicBezTo>
                    <a:lnTo>
                      <a:pt x="138156" y="330200"/>
                    </a:lnTo>
                    <a:cubicBezTo>
                      <a:pt x="140273" y="323850"/>
                      <a:pt x="142883" y="317644"/>
                      <a:pt x="144506" y="311150"/>
                    </a:cubicBezTo>
                    <a:cubicBezTo>
                      <a:pt x="145353" y="307763"/>
                      <a:pt x="153562" y="272166"/>
                      <a:pt x="157206" y="266700"/>
                    </a:cubicBezTo>
                    <a:cubicBezTo>
                      <a:pt x="162187" y="259228"/>
                      <a:pt x="169906" y="254000"/>
                      <a:pt x="176256" y="247650"/>
                    </a:cubicBezTo>
                    <a:cubicBezTo>
                      <a:pt x="178373" y="241300"/>
                      <a:pt x="179613" y="234587"/>
                      <a:pt x="182606" y="228600"/>
                    </a:cubicBezTo>
                    <a:cubicBezTo>
                      <a:pt x="186019" y="221774"/>
                      <a:pt x="192206" y="216524"/>
                      <a:pt x="195306" y="209550"/>
                    </a:cubicBezTo>
                    <a:cubicBezTo>
                      <a:pt x="200743" y="197317"/>
                      <a:pt x="203773" y="184150"/>
                      <a:pt x="208006" y="171450"/>
                    </a:cubicBezTo>
                    <a:cubicBezTo>
                      <a:pt x="215025" y="150392"/>
                      <a:pt x="229173" y="139700"/>
                      <a:pt x="233406" y="133350"/>
                    </a:cubicBezTo>
                    <a:close/>
                  </a:path>
                </a:pathLst>
              </a:custGeom>
              <a:solidFill>
                <a:srgbClr val="C1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ectangle 35">
              <a:extLst>
                <a:ext uri="{FF2B5EF4-FFF2-40B4-BE49-F238E27FC236}">
                  <a16:creationId xmlns:a16="http://schemas.microsoft.com/office/drawing/2014/main" id="{A77426D4-7129-4F3E-AD73-713B9AD4B0C5}"/>
                </a:ext>
              </a:extLst>
            </p:cNvPr>
            <p:cNvSpPr/>
            <p:nvPr/>
          </p:nvSpPr>
          <p:spPr>
            <a:xfrm>
              <a:off x="1613558" y="5216882"/>
              <a:ext cx="2868885" cy="1093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bg1"/>
                  </a:solidFill>
                  <a:latin typeface="Montserrat" panose="00000500000000000000"/>
                </a:rPr>
                <a:t>The right home</a:t>
              </a:r>
            </a:p>
          </p:txBody>
        </p:sp>
      </p:grpSp>
    </p:spTree>
    <p:extLst>
      <p:ext uri="{BB962C8B-B14F-4D97-AF65-F5344CB8AC3E}">
        <p14:creationId xmlns:p14="http://schemas.microsoft.com/office/powerpoint/2010/main" val="19846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E58C55-6B5E-8CF3-06CB-DD5224991A00}"/>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975EFEE1-031C-99B6-7CED-587E62D9E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4408"/>
            <a:ext cx="13190641" cy="1869284"/>
          </a:xfrm>
          <a:prstGeom prst="rect">
            <a:avLst/>
          </a:prstGeom>
        </p:spPr>
      </p:pic>
      <p:sp>
        <p:nvSpPr>
          <p:cNvPr id="5" name="TextBox 4">
            <a:extLst>
              <a:ext uri="{FF2B5EF4-FFF2-40B4-BE49-F238E27FC236}">
                <a16:creationId xmlns:a16="http://schemas.microsoft.com/office/drawing/2014/main" id="{F322D4B8-D4A3-F04E-946F-15907E202C20}"/>
              </a:ext>
            </a:extLst>
          </p:cNvPr>
          <p:cNvSpPr txBox="1"/>
          <p:nvPr/>
        </p:nvSpPr>
        <p:spPr>
          <a:xfrm>
            <a:off x="3598663" y="692650"/>
            <a:ext cx="7779895" cy="646331"/>
          </a:xfrm>
          <a:prstGeom prst="rect">
            <a:avLst/>
          </a:prstGeom>
          <a:noFill/>
        </p:spPr>
        <p:txBody>
          <a:bodyPr wrap="square" rtlCol="0">
            <a:spAutoFit/>
          </a:bodyPr>
          <a:lstStyle/>
          <a:p>
            <a:r>
              <a:rPr lang="en-US" sz="3600">
                <a:solidFill>
                  <a:schemeClr val="bg1"/>
                </a:solidFill>
                <a:latin typeface="Rockwell" panose="02060603020205020403" pitchFamily="18" charset="0"/>
              </a:rPr>
              <a:t>The Partner Church</a:t>
            </a:r>
            <a:endParaRPr lang="en-GB" sz="3600">
              <a:solidFill>
                <a:schemeClr val="bg1"/>
              </a:solidFill>
              <a:latin typeface="Rockwell" panose="02060603020205020403" pitchFamily="18" charset="0"/>
            </a:endParaRPr>
          </a:p>
        </p:txBody>
      </p:sp>
      <p:pic>
        <p:nvPicPr>
          <p:cNvPr id="6" name="Picture 5">
            <a:extLst>
              <a:ext uri="{FF2B5EF4-FFF2-40B4-BE49-F238E27FC236}">
                <a16:creationId xmlns:a16="http://schemas.microsoft.com/office/drawing/2014/main" id="{E1ABA5C1-2A94-3FF0-D3FA-09C85171D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4" y="441421"/>
            <a:ext cx="2362328" cy="897560"/>
          </a:xfrm>
          <a:prstGeom prst="rect">
            <a:avLst/>
          </a:prstGeom>
        </p:spPr>
      </p:pic>
      <p:pic>
        <p:nvPicPr>
          <p:cNvPr id="7" name="Picture 6">
            <a:extLst>
              <a:ext uri="{FF2B5EF4-FFF2-40B4-BE49-F238E27FC236}">
                <a16:creationId xmlns:a16="http://schemas.microsoft.com/office/drawing/2014/main" id="{F6590627-5A8C-BC9C-87FF-7CF2D3C1B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4" y="1530319"/>
            <a:ext cx="9690690" cy="4965396"/>
          </a:xfrm>
          <a:prstGeom prst="rect">
            <a:avLst/>
          </a:prstGeom>
        </p:spPr>
      </p:pic>
      <p:pic>
        <p:nvPicPr>
          <p:cNvPr id="9" name="Picture 8" descr="Icon&#10;&#10;Description automatically generated">
            <a:extLst>
              <a:ext uri="{FF2B5EF4-FFF2-40B4-BE49-F238E27FC236}">
                <a16:creationId xmlns:a16="http://schemas.microsoft.com/office/drawing/2014/main" id="{5C295905-E6B3-229D-5945-1CDDB71E4A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6197" y="4016607"/>
            <a:ext cx="2447319" cy="2813786"/>
          </a:xfrm>
          <a:prstGeom prst="rect">
            <a:avLst/>
          </a:prstGeom>
        </p:spPr>
      </p:pic>
      <p:sp>
        <p:nvSpPr>
          <p:cNvPr id="8" name="TextBox 7">
            <a:extLst>
              <a:ext uri="{FF2B5EF4-FFF2-40B4-BE49-F238E27FC236}">
                <a16:creationId xmlns:a16="http://schemas.microsoft.com/office/drawing/2014/main" id="{7D095F17-A187-B377-6EAF-E3E6E9F6A11C}"/>
              </a:ext>
            </a:extLst>
          </p:cNvPr>
          <p:cNvSpPr txBox="1"/>
          <p:nvPr/>
        </p:nvSpPr>
        <p:spPr>
          <a:xfrm>
            <a:off x="381691" y="2479984"/>
            <a:ext cx="9144000" cy="3539430"/>
          </a:xfrm>
          <a:prstGeom prst="rect">
            <a:avLst/>
          </a:prstGeom>
          <a:noFill/>
        </p:spPr>
        <p:txBody>
          <a:bodyPr wrap="square" lIns="91440" tIns="45720" rIns="91440" bIns="45720" rtlCol="0" anchor="t">
            <a:spAutoFit/>
          </a:bodyPr>
          <a:lstStyle/>
          <a:p>
            <a:r>
              <a:rPr lang="en-US" sz="3200">
                <a:solidFill>
                  <a:schemeClr val="bg1"/>
                </a:solidFill>
              </a:rPr>
              <a:t>The Friendship &amp; Support Group is made up of the following members:</a:t>
            </a:r>
          </a:p>
          <a:p>
            <a:pPr marL="457200" indent="-457200">
              <a:buFont typeface="Arial" panose="020B0604020202020204" pitchFamily="34" charset="0"/>
              <a:buChar char="•"/>
            </a:pPr>
            <a:r>
              <a:rPr lang="en-US" sz="3200">
                <a:solidFill>
                  <a:schemeClr val="bg1"/>
                </a:solidFill>
              </a:rPr>
              <a:t>Tenant befrienders</a:t>
            </a:r>
            <a:endParaRPr lang="en-US" sz="3200">
              <a:solidFill>
                <a:schemeClr val="bg1"/>
              </a:solidFill>
              <a:cs typeface="Calibri"/>
            </a:endParaRPr>
          </a:p>
          <a:p>
            <a:pPr marL="457200" indent="-457200">
              <a:buFont typeface="Arial" panose="020B0604020202020204" pitchFamily="34" charset="0"/>
              <a:buChar char="•"/>
            </a:pPr>
            <a:r>
              <a:rPr lang="en-US" sz="3200">
                <a:solidFill>
                  <a:schemeClr val="bg1"/>
                </a:solidFill>
              </a:rPr>
              <a:t>House &amp; maintenance team</a:t>
            </a:r>
            <a:endParaRPr lang="en-US" sz="3200">
              <a:solidFill>
                <a:schemeClr val="bg1"/>
              </a:solidFill>
              <a:cs typeface="Calibri"/>
            </a:endParaRPr>
          </a:p>
          <a:p>
            <a:pPr marL="457200" indent="-457200">
              <a:buFont typeface="Arial" panose="020B0604020202020204" pitchFamily="34" charset="0"/>
              <a:buChar char="•"/>
            </a:pPr>
            <a:r>
              <a:rPr lang="en-US" sz="3200">
                <a:solidFill>
                  <a:schemeClr val="bg1"/>
                </a:solidFill>
              </a:rPr>
              <a:t>Prayer</a:t>
            </a:r>
            <a:endParaRPr lang="en-US" sz="3200">
              <a:solidFill>
                <a:schemeClr val="bg1"/>
              </a:solidFill>
              <a:cs typeface="Calibri"/>
            </a:endParaRPr>
          </a:p>
          <a:p>
            <a:pPr marL="457200" indent="-457200">
              <a:buFont typeface="Arial" panose="020B0604020202020204" pitchFamily="34" charset="0"/>
              <a:buChar char="•"/>
            </a:pPr>
            <a:r>
              <a:rPr lang="en-US" sz="3200">
                <a:solidFill>
                  <a:schemeClr val="bg1"/>
                </a:solidFill>
              </a:rPr>
              <a:t>F&amp;S Coordinator (admin </a:t>
            </a:r>
            <a:r>
              <a:rPr lang="en-US" sz="3200" err="1">
                <a:solidFill>
                  <a:schemeClr val="bg1"/>
                </a:solidFill>
              </a:rPr>
              <a:t>etc</a:t>
            </a:r>
            <a:r>
              <a:rPr lang="en-US" sz="3200">
                <a:solidFill>
                  <a:schemeClr val="bg1"/>
                </a:solidFill>
              </a:rPr>
              <a:t>)</a:t>
            </a:r>
            <a:endParaRPr lang="en-US" sz="3200">
              <a:solidFill>
                <a:schemeClr val="bg1"/>
              </a:solidFill>
              <a:cs typeface="Calibri"/>
            </a:endParaRPr>
          </a:p>
          <a:p>
            <a:pPr marL="457200" indent="-457200">
              <a:buFont typeface="Arial" panose="020B0604020202020204" pitchFamily="34" charset="0"/>
              <a:buChar char="•"/>
            </a:pPr>
            <a:r>
              <a:rPr lang="en-US" sz="3200">
                <a:solidFill>
                  <a:schemeClr val="bg1"/>
                </a:solidFill>
              </a:rPr>
              <a:t>Church Champion </a:t>
            </a:r>
            <a:endParaRPr lang="en-GB" sz="3200">
              <a:solidFill>
                <a:schemeClr val="bg1"/>
              </a:solidFill>
            </a:endParaRPr>
          </a:p>
        </p:txBody>
      </p:sp>
    </p:spTree>
    <p:extLst>
      <p:ext uri="{BB962C8B-B14F-4D97-AF65-F5344CB8AC3E}">
        <p14:creationId xmlns:p14="http://schemas.microsoft.com/office/powerpoint/2010/main" val="16699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HiA Colours">
      <a:dk1>
        <a:sysClr val="windowText" lastClr="000000"/>
      </a:dk1>
      <a:lt1>
        <a:sysClr val="window" lastClr="FFFFFF"/>
      </a:lt1>
      <a:dk2>
        <a:srgbClr val="007B85"/>
      </a:dk2>
      <a:lt2>
        <a:srgbClr val="FFFFFF"/>
      </a:lt2>
      <a:accent1>
        <a:srgbClr val="C02022"/>
      </a:accent1>
      <a:accent2>
        <a:srgbClr val="007B85"/>
      </a:accent2>
      <a:accent3>
        <a:srgbClr val="EF8903"/>
      </a:accent3>
      <a:accent4>
        <a:srgbClr val="A8AD00"/>
      </a:accent4>
      <a:accent5>
        <a:srgbClr val="82766F"/>
      </a:accent5>
      <a:accent6>
        <a:srgbClr val="0E1C2C"/>
      </a:accent6>
      <a:hlink>
        <a:srgbClr val="C02022"/>
      </a:hlink>
      <a:folHlink>
        <a:srgbClr val="000000"/>
      </a:folHlink>
    </a:clrScheme>
    <a:fontScheme name="Custom 1">
      <a:majorFont>
        <a:latin typeface="Rockwell"/>
        <a:ea typeface=""/>
        <a:cs typeface=""/>
      </a:majorFont>
      <a:minorFont>
        <a:latin typeface="Rockwel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2174A0350575408C42255A4659960B" ma:contentTypeVersion="3" ma:contentTypeDescription="Create a new document." ma:contentTypeScope="" ma:versionID="593b1492b83ce8f7200684b8f29f80cf">
  <xsd:schema xmlns:xsd="http://www.w3.org/2001/XMLSchema" xmlns:xs="http://www.w3.org/2001/XMLSchema" xmlns:p="http://schemas.microsoft.com/office/2006/metadata/properties" xmlns:ns2="dd0db789-fae7-4ab5-94a4-d8aa4ba5a3ea" xmlns:ns3="9dc2a7d0-7309-4a69-bf88-6131aa64a4f8" targetNamespace="http://schemas.microsoft.com/office/2006/metadata/properties" ma:root="true" ma:fieldsID="66ed61e4d48c08cf7a5c45d6fa947fba" ns2:_="" ns3:_="">
    <xsd:import namespace="dd0db789-fae7-4ab5-94a4-d8aa4ba5a3ea"/>
    <xsd:import namespace="9dc2a7d0-7309-4a69-bf88-6131aa64a4f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db789-fae7-4ab5-94a4-d8aa4ba5a3e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dc2a7d0-7309-4a69-bf88-6131aa64a4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d0db789-fae7-4ab5-94a4-d8aa4ba5a3ea">HIAS-762181543-17</_dlc_DocId>
    <_dlc_DocIdUrl xmlns="dd0db789-fae7-4ab5-94a4-d8aa4ba5a3ea">
      <Url>https://enablingthechurch.sharepoint.com/Franchise/Warrington/_layouts/15/DocIdRedir.aspx?ID=HIAS-762181543-17</Url>
      <Description>HIAS-762181543-17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84820A-C6D9-45F8-8D48-EAE474CA97E7}">
  <ds:schemaRefs>
    <ds:schemaRef ds:uri="http://schemas.microsoft.com/sharepoint/v3/contenttype/forms"/>
  </ds:schemaRefs>
</ds:datastoreItem>
</file>

<file path=customXml/itemProps2.xml><?xml version="1.0" encoding="utf-8"?>
<ds:datastoreItem xmlns:ds="http://schemas.openxmlformats.org/officeDocument/2006/customXml" ds:itemID="{0898EC5D-5F1C-48F9-B839-245623A89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db789-fae7-4ab5-94a4-d8aa4ba5a3ea"/>
    <ds:schemaRef ds:uri="9dc2a7d0-7309-4a69-bf88-6131aa64a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6DC5C-407A-4AFF-98AC-95F0C635E984}">
  <ds:schemaRefs>
    <ds:schemaRef ds:uri="9dc2a7d0-7309-4a69-bf88-6131aa64a4f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d0db789-fae7-4ab5-94a4-d8aa4ba5a3ea"/>
    <ds:schemaRef ds:uri="http://www.w3.org/XML/1998/namespace"/>
    <ds:schemaRef ds:uri="http://purl.org/dc/terms/"/>
  </ds:schemaRefs>
</ds:datastoreItem>
</file>

<file path=customXml/itemProps4.xml><?xml version="1.0" encoding="utf-8"?>
<ds:datastoreItem xmlns:ds="http://schemas.openxmlformats.org/officeDocument/2006/customXml" ds:itemID="{38292569-145C-470F-816C-B73C0468561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537</TotalTime>
  <Words>548</Words>
  <Application>Microsoft Office PowerPoint</Application>
  <PresentationFormat>Widescreen</PresentationFormat>
  <Paragraphs>81</Paragraphs>
  <Slides>16</Slides>
  <Notes>4</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16</vt:i4>
      </vt:variant>
    </vt:vector>
  </HeadingPairs>
  <TitlesOfParts>
    <vt:vector size="27" baseType="lpstr">
      <vt:lpstr>Arial</vt:lpstr>
      <vt:lpstr>Calibri</vt:lpstr>
      <vt:lpstr>Calibri Light</vt:lpstr>
      <vt:lpstr>Montserrat</vt:lpstr>
      <vt:lpstr>Rockwell</vt:lpstr>
      <vt:lpstr>Rockwell Nova Light</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would love to keep in touch  Scan the QR code to sign up to our newsletters via our website.  This way you can keep up to date with all the latest news at Hope into Action UK</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Hobbs</dc:creator>
  <cp:lastModifiedBy>Cathy Gretton</cp:lastModifiedBy>
  <cp:revision>276</cp:revision>
  <cp:lastPrinted>2023-11-21T10:03:30Z</cp:lastPrinted>
  <dcterms:created xsi:type="dcterms:W3CDTF">2020-07-27T11:56:59Z</dcterms:created>
  <dcterms:modified xsi:type="dcterms:W3CDTF">2023-11-21T18:59:15Z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0x010100852174A0350575408C42255A4659960B</vt:lpwstr>
  </property>
  <property fmtid="{D5CDD505-2E9C-101B-9397-08002B2CF9AE}" pid="3" name="_dlc_DocIdItemGuid">
    <vt:lpwstr>48a9c274-edd7-413e-8d24-d89b2ab965ec</vt:lpwstr>
  </property>
  <property fmtid="{D5CDD505-2E9C-101B-9397-08002B2CF9AE}" pid="4" name="MediaServiceImageTags">
    <vt:lpwstr/>
  </property>
</Properties>
</file>