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449" r:id="rId5"/>
    <p:sldId id="263" r:id="rId6"/>
    <p:sldId id="455" r:id="rId7"/>
    <p:sldId id="264" r:id="rId8"/>
    <p:sldId id="266" r:id="rId9"/>
    <p:sldId id="268" r:id="rId10"/>
    <p:sldId id="269" r:id="rId11"/>
    <p:sldId id="267" r:id="rId12"/>
    <p:sldId id="270" r:id="rId13"/>
    <p:sldId id="272" r:id="rId14"/>
    <p:sldId id="273" r:id="rId15"/>
    <p:sldId id="274" r:id="rId16"/>
    <p:sldId id="275" r:id="rId17"/>
    <p:sldId id="456" r:id="rId18"/>
    <p:sldId id="283" r:id="rId19"/>
    <p:sldId id="279" r:id="rId20"/>
    <p:sldId id="280" r:id="rId21"/>
    <p:sldId id="454" r:id="rId22"/>
    <p:sldId id="448" r:id="rId23"/>
    <p:sldId id="445" r:id="rId24"/>
    <p:sldId id="282"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70C0"/>
    <a:srgbClr val="005EB5"/>
    <a:srgbClr val="005EA1"/>
    <a:srgbClr val="6C99C6"/>
    <a:srgbClr val="064FBA"/>
    <a:srgbClr val="0072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3" autoAdjust="0"/>
    <p:restoredTop sz="93509" autoAdjust="0"/>
  </p:normalViewPr>
  <p:slideViewPr>
    <p:cSldViewPr>
      <p:cViewPr varScale="1">
        <p:scale>
          <a:sx n="62" d="100"/>
          <a:sy n="62" d="100"/>
        </p:scale>
        <p:origin x="988"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Evans" userId="d815d643-d4ad-473a-ae16-182ab1918464" providerId="ADAL" clId="{A509B115-3EE0-474E-91D9-D02F2AB61647}"/>
    <pc:docChg chg="addSld delSld modSld">
      <pc:chgData name="Kerry Evans" userId="d815d643-d4ad-473a-ae16-182ab1918464" providerId="ADAL" clId="{A509B115-3EE0-474E-91D9-D02F2AB61647}" dt="2024-04-02T08:28:49.239" v="214" actId="20577"/>
      <pc:docMkLst>
        <pc:docMk/>
      </pc:docMkLst>
      <pc:sldChg chg="modSp mod">
        <pc:chgData name="Kerry Evans" userId="d815d643-d4ad-473a-ae16-182ab1918464" providerId="ADAL" clId="{A509B115-3EE0-474E-91D9-D02F2AB61647}" dt="2024-04-02T08:28:28.491" v="198" actId="20577"/>
        <pc:sldMkLst>
          <pc:docMk/>
          <pc:sldMk cId="0" sldId="256"/>
        </pc:sldMkLst>
        <pc:spChg chg="mod">
          <ac:chgData name="Kerry Evans" userId="d815d643-d4ad-473a-ae16-182ab1918464" providerId="ADAL" clId="{A509B115-3EE0-474E-91D9-D02F2AB61647}" dt="2024-04-02T08:28:28.491" v="198" actId="20577"/>
          <ac:spMkLst>
            <pc:docMk/>
            <pc:sldMk cId="0" sldId="256"/>
            <ac:spMk id="23" creationId="{00000000-0000-0000-0000-000000000000}"/>
          </ac:spMkLst>
        </pc:spChg>
      </pc:sldChg>
      <pc:sldChg chg="del">
        <pc:chgData name="Kerry Evans" userId="d815d643-d4ad-473a-ae16-182ab1918464" providerId="ADAL" clId="{A509B115-3EE0-474E-91D9-D02F2AB61647}" dt="2024-01-30T12:15:58.864" v="35" actId="2696"/>
        <pc:sldMkLst>
          <pc:docMk/>
          <pc:sldMk cId="0" sldId="259"/>
        </pc:sldMkLst>
      </pc:sldChg>
      <pc:sldChg chg="del">
        <pc:chgData name="Kerry Evans" userId="d815d643-d4ad-473a-ae16-182ab1918464" providerId="ADAL" clId="{A509B115-3EE0-474E-91D9-D02F2AB61647}" dt="2024-01-30T12:20:18.769" v="156" actId="2696"/>
        <pc:sldMkLst>
          <pc:docMk/>
          <pc:sldMk cId="0" sldId="261"/>
        </pc:sldMkLst>
      </pc:sldChg>
      <pc:sldChg chg="del">
        <pc:chgData name="Kerry Evans" userId="d815d643-d4ad-473a-ae16-182ab1918464" providerId="ADAL" clId="{A509B115-3EE0-474E-91D9-D02F2AB61647}" dt="2024-01-30T12:16:12.531" v="36" actId="2696"/>
        <pc:sldMkLst>
          <pc:docMk/>
          <pc:sldMk cId="0" sldId="262"/>
        </pc:sldMkLst>
      </pc:sldChg>
      <pc:sldChg chg="del">
        <pc:chgData name="Kerry Evans" userId="d815d643-d4ad-473a-ae16-182ab1918464" providerId="ADAL" clId="{A509B115-3EE0-474E-91D9-D02F2AB61647}" dt="2024-01-30T12:18:01.955" v="39" actId="2696"/>
        <pc:sldMkLst>
          <pc:docMk/>
          <pc:sldMk cId="0" sldId="276"/>
        </pc:sldMkLst>
      </pc:sldChg>
      <pc:sldChg chg="del">
        <pc:chgData name="Kerry Evans" userId="d815d643-d4ad-473a-ae16-182ab1918464" providerId="ADAL" clId="{A509B115-3EE0-474E-91D9-D02F2AB61647}" dt="2024-01-30T12:18:44.885" v="41" actId="2696"/>
        <pc:sldMkLst>
          <pc:docMk/>
          <pc:sldMk cId="0" sldId="281"/>
        </pc:sldMkLst>
      </pc:sldChg>
      <pc:sldChg chg="delSp modSp mod">
        <pc:chgData name="Kerry Evans" userId="d815d643-d4ad-473a-ae16-182ab1918464" providerId="ADAL" clId="{A509B115-3EE0-474E-91D9-D02F2AB61647}" dt="2024-01-30T12:19:54.513" v="155"/>
        <pc:sldMkLst>
          <pc:docMk/>
          <pc:sldMk cId="0" sldId="282"/>
        </pc:sldMkLst>
        <pc:spChg chg="mod">
          <ac:chgData name="Kerry Evans" userId="d815d643-d4ad-473a-ae16-182ab1918464" providerId="ADAL" clId="{A509B115-3EE0-474E-91D9-D02F2AB61647}" dt="2024-01-30T12:18:54.237" v="64" actId="20577"/>
          <ac:spMkLst>
            <pc:docMk/>
            <pc:sldMk cId="0" sldId="282"/>
            <ac:spMk id="14" creationId="{00000000-0000-0000-0000-000000000000}"/>
          </ac:spMkLst>
        </pc:spChg>
        <pc:spChg chg="mod">
          <ac:chgData name="Kerry Evans" userId="d815d643-d4ad-473a-ae16-182ab1918464" providerId="ADAL" clId="{A509B115-3EE0-474E-91D9-D02F2AB61647}" dt="2024-01-30T12:19:31.774" v="113" actId="20577"/>
          <ac:spMkLst>
            <pc:docMk/>
            <pc:sldMk cId="0" sldId="282"/>
            <ac:spMk id="15" creationId="{00000000-0000-0000-0000-000000000000}"/>
          </ac:spMkLst>
        </pc:spChg>
        <pc:spChg chg="del mod">
          <ac:chgData name="Kerry Evans" userId="d815d643-d4ad-473a-ae16-182ab1918464" providerId="ADAL" clId="{A509B115-3EE0-474E-91D9-D02F2AB61647}" dt="2024-01-30T12:19:54.513" v="155"/>
          <ac:spMkLst>
            <pc:docMk/>
            <pc:sldMk cId="0" sldId="282"/>
            <ac:spMk id="35" creationId="{138F8670-918C-6F19-5296-401F8E01942A}"/>
          </ac:spMkLst>
        </pc:spChg>
      </pc:sldChg>
      <pc:sldChg chg="modSp mod">
        <pc:chgData name="Kerry Evans" userId="d815d643-d4ad-473a-ae16-182ab1918464" providerId="ADAL" clId="{A509B115-3EE0-474E-91D9-D02F2AB61647}" dt="2024-04-02T08:28:49.239" v="214" actId="20577"/>
        <pc:sldMkLst>
          <pc:docMk/>
          <pc:sldMk cId="1788508106" sldId="449"/>
        </pc:sldMkLst>
        <pc:spChg chg="mod">
          <ac:chgData name="Kerry Evans" userId="d815d643-d4ad-473a-ae16-182ab1918464" providerId="ADAL" clId="{A509B115-3EE0-474E-91D9-D02F2AB61647}" dt="2024-04-02T08:28:49.239" v="214" actId="20577"/>
          <ac:spMkLst>
            <pc:docMk/>
            <pc:sldMk cId="1788508106" sldId="449"/>
            <ac:spMk id="39" creationId="{EF93990C-AEF3-C221-5F0F-7A4A62408173}"/>
          </ac:spMkLst>
        </pc:spChg>
      </pc:sldChg>
      <pc:sldChg chg="del">
        <pc:chgData name="Kerry Evans" userId="d815d643-d4ad-473a-ae16-182ab1918464" providerId="ADAL" clId="{A509B115-3EE0-474E-91D9-D02F2AB61647}" dt="2024-01-30T12:17:09.643" v="37" actId="2696"/>
        <pc:sldMkLst>
          <pc:docMk/>
          <pc:sldMk cId="2744380835" sldId="458"/>
        </pc:sldMkLst>
      </pc:sldChg>
      <pc:sldChg chg="del">
        <pc:chgData name="Kerry Evans" userId="d815d643-d4ad-473a-ae16-182ab1918464" providerId="ADAL" clId="{A509B115-3EE0-474E-91D9-D02F2AB61647}" dt="2024-01-30T12:17:14.635" v="38" actId="2696"/>
        <pc:sldMkLst>
          <pc:docMk/>
          <pc:sldMk cId="4122326416" sldId="459"/>
        </pc:sldMkLst>
      </pc:sldChg>
      <pc:sldChg chg="add del">
        <pc:chgData name="Kerry Evans" userId="d815d643-d4ad-473a-ae16-182ab1918464" providerId="ADAL" clId="{A509B115-3EE0-474E-91D9-D02F2AB61647}" dt="2024-01-30T12:18:29.008" v="40" actId="2696"/>
        <pc:sldMkLst>
          <pc:docMk/>
          <pc:sldMk cId="3549538273" sldId="4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3DECC78-7414-41D7-86B7-1BF39F4B6559}" type="datetimeFigureOut">
              <a:rPr lang="en-GB" smtClean="0"/>
              <a:t>02/04/2024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7037FEE-6AE1-4976-A54C-164ACEB95EA6}" type="slidenum">
              <a:rPr lang="en-GB" smtClean="0"/>
              <a:t>‹#›</a:t>
            </a:fld>
            <a:endParaRPr lang="en-GB"/>
          </a:p>
        </p:txBody>
      </p:sp>
    </p:spTree>
    <p:extLst>
      <p:ext uri="{BB962C8B-B14F-4D97-AF65-F5344CB8AC3E}">
        <p14:creationId xmlns:p14="http://schemas.microsoft.com/office/powerpoint/2010/main" val="72695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37FEE-6AE1-4976-A54C-164ACEB95EA6}" type="slidenum">
              <a:rPr lang="en-GB" smtClean="0"/>
              <a:t>8</a:t>
            </a:fld>
            <a:endParaRPr lang="en-GB"/>
          </a:p>
        </p:txBody>
      </p:sp>
    </p:spTree>
    <p:extLst>
      <p:ext uri="{BB962C8B-B14F-4D97-AF65-F5344CB8AC3E}">
        <p14:creationId xmlns:p14="http://schemas.microsoft.com/office/powerpoint/2010/main" val="358752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37FEE-6AE1-4976-A54C-164ACEB95EA6}" type="slidenum">
              <a:rPr lang="en-GB" smtClean="0"/>
              <a:t>18</a:t>
            </a:fld>
            <a:endParaRPr lang="en-GB"/>
          </a:p>
        </p:txBody>
      </p:sp>
    </p:spTree>
    <p:extLst>
      <p:ext uri="{BB962C8B-B14F-4D97-AF65-F5344CB8AC3E}">
        <p14:creationId xmlns:p14="http://schemas.microsoft.com/office/powerpoint/2010/main" val="372882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37FEE-6AE1-4976-A54C-164ACEB95EA6}" type="slidenum">
              <a:rPr lang="en-GB" smtClean="0"/>
              <a:t>20</a:t>
            </a:fld>
            <a:endParaRPr lang="en-GB"/>
          </a:p>
        </p:txBody>
      </p:sp>
    </p:spTree>
    <p:extLst>
      <p:ext uri="{BB962C8B-B14F-4D97-AF65-F5344CB8AC3E}">
        <p14:creationId xmlns:p14="http://schemas.microsoft.com/office/powerpoint/2010/main" val="69533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D7E05-CE8B-4AF9-A0E9-284AF8D6FFEC}" type="slidenum">
              <a:rPr lang="en-GB" smtClean="0"/>
              <a:t>23</a:t>
            </a:fld>
            <a:endParaRPr lang="en-GB"/>
          </a:p>
        </p:txBody>
      </p:sp>
    </p:spTree>
    <p:extLst>
      <p:ext uri="{BB962C8B-B14F-4D97-AF65-F5344CB8AC3E}">
        <p14:creationId xmlns:p14="http://schemas.microsoft.com/office/powerpoint/2010/main" val="264156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21195" y="2448001"/>
            <a:ext cx="11355958" cy="678814"/>
          </a:xfrm>
          <a:prstGeom prst="rect">
            <a:avLst/>
          </a:prstGeom>
        </p:spPr>
        <p:txBody>
          <a:bodyPr wrap="square" lIns="0" tIns="0" rIns="0" bIns="0">
            <a:spAutoFit/>
          </a:bodyPr>
          <a:lstStyle>
            <a:lvl1pPr>
              <a:defRPr sz="4700" b="1" i="0">
                <a:solidFill>
                  <a:srgbClr val="005EB8"/>
                </a:solidFill>
                <a:latin typeface="Arial"/>
                <a:cs typeface="Aria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sz="13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spcBef>
                <a:spcPts val="5"/>
              </a:spcBef>
            </a:pPr>
            <a:r>
              <a:rPr spc="-10" dirty="0">
                <a:solidFill>
                  <a:srgbClr val="FFFFFF"/>
                </a:solidFill>
              </a:rPr>
              <a:t>Service</a:t>
            </a:r>
            <a:r>
              <a:rPr spc="-30" dirty="0">
                <a:solidFill>
                  <a:srgbClr val="FFFFFF"/>
                </a:solidFill>
              </a:rPr>
              <a:t> </a:t>
            </a:r>
            <a:r>
              <a:rPr spc="-10" dirty="0">
                <a:solidFill>
                  <a:srgbClr val="FFFFFF"/>
                </a:solidFill>
              </a:rPr>
              <a:t>provided</a:t>
            </a:r>
            <a:r>
              <a:rPr spc="-25" dirty="0">
                <a:solidFill>
                  <a:srgbClr val="FFFFFF"/>
                </a:solidFill>
              </a:rPr>
              <a:t> by: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00" b="1" i="0">
                <a:solidFill>
                  <a:srgbClr val="005E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spcBef>
                <a:spcPts val="5"/>
              </a:spcBef>
            </a:pPr>
            <a:r>
              <a:rPr spc="-10" dirty="0">
                <a:solidFill>
                  <a:srgbClr val="FFFFFF"/>
                </a:solidFill>
              </a:rPr>
              <a:t>Service</a:t>
            </a:r>
            <a:r>
              <a:rPr spc="-30" dirty="0">
                <a:solidFill>
                  <a:srgbClr val="FFFFFF"/>
                </a:solidFill>
              </a:rPr>
              <a:t> </a:t>
            </a:r>
            <a:r>
              <a:rPr spc="-10" dirty="0">
                <a:solidFill>
                  <a:srgbClr val="FFFFFF"/>
                </a:solidFill>
              </a:rPr>
              <a:t>provided</a:t>
            </a:r>
            <a:r>
              <a:rPr spc="-25" dirty="0">
                <a:solidFill>
                  <a:srgbClr val="FFFFFF"/>
                </a:solidFill>
              </a:rPr>
              <a:t> by: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p:txBody>
          <a:bodyPr lIns="0" tIns="0" rIns="0" bIns="0"/>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8" name="bg object 18"/>
          <p:cNvSpPr/>
          <p:nvPr/>
        </p:nvSpPr>
        <p:spPr>
          <a:xfrm>
            <a:off x="8172221" y="1764004"/>
            <a:ext cx="3560445" cy="4023360"/>
          </a:xfrm>
          <a:custGeom>
            <a:avLst/>
            <a:gdLst/>
            <a:ahLst/>
            <a:cxnLst/>
            <a:rect l="l" t="t" r="r" b="b"/>
            <a:pathLst>
              <a:path w="3560445" h="4023360">
                <a:moveTo>
                  <a:pt x="3559949" y="0"/>
                </a:moveTo>
                <a:lnTo>
                  <a:pt x="0" y="0"/>
                </a:lnTo>
                <a:lnTo>
                  <a:pt x="0" y="4022991"/>
                </a:lnTo>
                <a:lnTo>
                  <a:pt x="3559949" y="4022991"/>
                </a:lnTo>
                <a:lnTo>
                  <a:pt x="3559949" y="0"/>
                </a:lnTo>
                <a:close/>
              </a:path>
            </a:pathLst>
          </a:custGeom>
          <a:solidFill>
            <a:srgbClr val="003087"/>
          </a:solidFill>
        </p:spPr>
        <p:txBody>
          <a:bodyPr wrap="square" lIns="0" tIns="0" rIns="0" bIns="0" rtlCol="0"/>
          <a:lstStyle/>
          <a:p>
            <a:endParaRPr/>
          </a:p>
        </p:txBody>
      </p:sp>
      <p:sp>
        <p:nvSpPr>
          <p:cNvPr id="19" name="bg object 19"/>
          <p:cNvSpPr/>
          <p:nvPr/>
        </p:nvSpPr>
        <p:spPr>
          <a:xfrm>
            <a:off x="4312805" y="1764004"/>
            <a:ext cx="3560445" cy="4023360"/>
          </a:xfrm>
          <a:custGeom>
            <a:avLst/>
            <a:gdLst/>
            <a:ahLst/>
            <a:cxnLst/>
            <a:rect l="l" t="t" r="r" b="b"/>
            <a:pathLst>
              <a:path w="3560445" h="4023360">
                <a:moveTo>
                  <a:pt x="3559949" y="0"/>
                </a:moveTo>
                <a:lnTo>
                  <a:pt x="0" y="0"/>
                </a:lnTo>
                <a:lnTo>
                  <a:pt x="0" y="4022991"/>
                </a:lnTo>
                <a:lnTo>
                  <a:pt x="3559949" y="4022991"/>
                </a:lnTo>
                <a:lnTo>
                  <a:pt x="3559949" y="0"/>
                </a:lnTo>
                <a:close/>
              </a:path>
            </a:pathLst>
          </a:custGeom>
          <a:solidFill>
            <a:srgbClr val="0072CE"/>
          </a:solidFill>
        </p:spPr>
        <p:txBody>
          <a:bodyPr wrap="square" lIns="0" tIns="0" rIns="0" bIns="0" rtlCol="0"/>
          <a:lstStyle/>
          <a:p>
            <a:endParaRPr/>
          </a:p>
        </p:txBody>
      </p:sp>
      <p:sp>
        <p:nvSpPr>
          <p:cNvPr id="20" name="bg object 20"/>
          <p:cNvSpPr/>
          <p:nvPr/>
        </p:nvSpPr>
        <p:spPr>
          <a:xfrm>
            <a:off x="464845" y="1764004"/>
            <a:ext cx="3560445" cy="4023360"/>
          </a:xfrm>
          <a:custGeom>
            <a:avLst/>
            <a:gdLst/>
            <a:ahLst/>
            <a:cxnLst/>
            <a:rect l="l" t="t" r="r" b="b"/>
            <a:pathLst>
              <a:path w="3560445" h="4023360">
                <a:moveTo>
                  <a:pt x="3559949" y="0"/>
                </a:moveTo>
                <a:lnTo>
                  <a:pt x="0" y="0"/>
                </a:lnTo>
                <a:lnTo>
                  <a:pt x="0" y="4022991"/>
                </a:lnTo>
                <a:lnTo>
                  <a:pt x="3559949" y="4022991"/>
                </a:lnTo>
                <a:lnTo>
                  <a:pt x="3559949" y="0"/>
                </a:lnTo>
                <a:close/>
              </a:path>
            </a:pathLst>
          </a:custGeom>
          <a:solidFill>
            <a:srgbClr val="41B6E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700" b="1" i="0">
                <a:solidFill>
                  <a:srgbClr val="005EB8"/>
                </a:solidFill>
                <a:latin typeface="Arial"/>
                <a:cs typeface="Arial"/>
              </a:defRPr>
            </a:lvl1pPr>
          </a:lstStyle>
          <a:p>
            <a:endParaRPr/>
          </a:p>
        </p:txBody>
      </p:sp>
      <p:sp>
        <p:nvSpPr>
          <p:cNvPr id="3" name="Holder 3"/>
          <p:cNvSpPr>
            <a:spLocks noGrp="1"/>
          </p:cNvSpPr>
          <p:nvPr>
            <p:ph sz="half" idx="2"/>
          </p:nvPr>
        </p:nvSpPr>
        <p:spPr>
          <a:xfrm>
            <a:off x="464845" y="1764004"/>
            <a:ext cx="3560445" cy="4023360"/>
          </a:xfrm>
          <a:prstGeom prst="rect">
            <a:avLst/>
          </a:prstGeom>
        </p:spPr>
        <p:txBody>
          <a:bodyPr wrap="square" lIns="0" tIns="0" rIns="0" bIns="0">
            <a:spAutoFit/>
          </a:bodyPr>
          <a:lstStyle>
            <a:lvl1pPr>
              <a:defRPr sz="2100" b="1" i="0">
                <a:solidFill>
                  <a:schemeClr val="bg1"/>
                </a:solidFill>
                <a:latin typeface="Arial"/>
                <a:cs typeface="Arial"/>
              </a:defRPr>
            </a:lvl1pPr>
          </a:lstStyle>
          <a:p>
            <a:endParaRPr/>
          </a:p>
        </p:txBody>
      </p:sp>
      <p:sp>
        <p:nvSpPr>
          <p:cNvPr id="4" name="Holder 4"/>
          <p:cNvSpPr>
            <a:spLocks noGrp="1"/>
          </p:cNvSpPr>
          <p:nvPr>
            <p:ph sz="half" idx="3"/>
          </p:nvPr>
        </p:nvSpPr>
        <p:spPr>
          <a:xfrm>
            <a:off x="8172221" y="1764004"/>
            <a:ext cx="3560445" cy="4023360"/>
          </a:xfrm>
          <a:prstGeom prst="rect">
            <a:avLst/>
          </a:prstGeom>
        </p:spPr>
        <p:txBody>
          <a:bodyPr wrap="square" lIns="0" tIns="0" rIns="0" bIns="0">
            <a:spAutoFit/>
          </a:bodyPr>
          <a:lstStyle>
            <a:lvl1pPr>
              <a:defRPr sz="2100" b="1" i="0">
                <a:solidFill>
                  <a:schemeClr val="bg1"/>
                </a:solidFill>
                <a:latin typeface="Arial"/>
                <a:cs typeface="Aria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7" name="Holder 7"/>
          <p:cNvSpPr>
            <a:spLocks noGrp="1"/>
          </p:cNvSpPr>
          <p:nvPr>
            <p:ph type="sldNum" sz="quarter" idx="7"/>
          </p:nvPr>
        </p:nvSpPr>
        <p:spPr/>
        <p:txBody>
          <a:bodyPr lIns="0" tIns="0" rIns="0" bIns="0"/>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pic>
        <p:nvPicPr>
          <p:cNvPr id="8" name="Picture 7">
            <a:extLst>
              <a:ext uri="{FF2B5EF4-FFF2-40B4-BE49-F238E27FC236}">
                <a16:creationId xmlns:a16="http://schemas.microsoft.com/office/drawing/2014/main" id="{C55AB298-66F7-6045-A1A7-B95F94014F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9" name="Picture 8">
            <a:extLst>
              <a:ext uri="{FF2B5EF4-FFF2-40B4-BE49-F238E27FC236}">
                <a16:creationId xmlns:a16="http://schemas.microsoft.com/office/drawing/2014/main" id="{C3591328-CB9E-014B-F6EE-DE39D0918C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700" b="1" i="0">
                <a:solidFill>
                  <a:srgbClr val="005EB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tx1"/>
                </a:solidFill>
                <a:latin typeface="Arial"/>
                <a:cs typeface="Arial"/>
              </a:defRPr>
            </a:lvl1pPr>
          </a:lstStyle>
          <a:p>
            <a:pPr marL="12700">
              <a:lnSpc>
                <a:spcPct val="100000"/>
              </a:lnSpc>
              <a:spcBef>
                <a:spcPts val="5"/>
              </a:spcBef>
            </a:pPr>
            <a:r>
              <a:rPr spc="-10" dirty="0">
                <a:solidFill>
                  <a:srgbClr val="FFFFFF"/>
                </a:solidFill>
              </a:rPr>
              <a:t>Service</a:t>
            </a:r>
            <a:r>
              <a:rPr spc="-30" dirty="0">
                <a:solidFill>
                  <a:srgbClr val="FFFFFF"/>
                </a:solidFill>
              </a:rPr>
              <a:t> </a:t>
            </a:r>
            <a:r>
              <a:rPr spc="-10" dirty="0">
                <a:solidFill>
                  <a:srgbClr val="FFFFFF"/>
                </a:solidFill>
              </a:rPr>
              <a:t>provided</a:t>
            </a:r>
            <a:r>
              <a:rPr spc="-25" dirty="0">
                <a:solidFill>
                  <a:srgbClr val="FFFFFF"/>
                </a:solidFill>
              </a:rPr>
              <a:t> by: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4/2/2024</a:t>
            </a:fld>
            <a:endParaRPr lang="en-US"/>
          </a:p>
        </p:txBody>
      </p:sp>
      <p:sp>
        <p:nvSpPr>
          <p:cNvPr id="5" name="Holder 5"/>
          <p:cNvSpPr>
            <a:spLocks noGrp="1"/>
          </p:cNvSpPr>
          <p:nvPr>
            <p:ph type="sldNum" sz="quarter" idx="7"/>
          </p:nvPr>
        </p:nvSpPr>
        <p:spPr/>
        <p:txBody>
          <a:bodyPr lIns="0" tIns="0" rIns="0" bIns="0"/>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pic>
        <p:nvPicPr>
          <p:cNvPr id="5" name="Picture 4">
            <a:extLst>
              <a:ext uri="{FF2B5EF4-FFF2-40B4-BE49-F238E27FC236}">
                <a16:creationId xmlns:a16="http://schemas.microsoft.com/office/drawing/2014/main" id="{B9327F5A-6146-A555-EB23-CF0444BD08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6" name="Picture 5">
            <a:extLst>
              <a:ext uri="{FF2B5EF4-FFF2-40B4-BE49-F238E27FC236}">
                <a16:creationId xmlns:a16="http://schemas.microsoft.com/office/drawing/2014/main" id="{3F429592-B212-1410-4F46-0216ABE80C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576B8-B1DD-9318-492E-76F69DA613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sp>
        <p:nvSpPr>
          <p:cNvPr id="9" name="Holder 4">
            <a:extLst>
              <a:ext uri="{FF2B5EF4-FFF2-40B4-BE49-F238E27FC236}">
                <a16:creationId xmlns:a16="http://schemas.microsoft.com/office/drawing/2014/main" id="{3F026746-6DBA-3748-A7BD-604CE38058C0}"/>
              </a:ext>
            </a:extLst>
          </p:cNvPr>
          <p:cNvSpPr>
            <a:spLocks noGrp="1"/>
          </p:cNvSpPr>
          <p:nvPr>
            <p:ph type="sldNum" sz="quarter" idx="7"/>
          </p:nvPr>
        </p:nvSpPr>
        <p:spPr>
          <a:xfrm>
            <a:off x="419100" y="6307088"/>
            <a:ext cx="255904" cy="196215"/>
          </a:xfrm>
        </p:spPr>
        <p:txBody>
          <a:bodyPr lIns="0" tIns="0" rIns="0" bIns="0"/>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pic>
        <p:nvPicPr>
          <p:cNvPr id="10" name="Picture 9">
            <a:extLst>
              <a:ext uri="{FF2B5EF4-FFF2-40B4-BE49-F238E27FC236}">
                <a16:creationId xmlns:a16="http://schemas.microsoft.com/office/drawing/2014/main" id="{88A345C2-620C-DE63-9BA0-AAC23DE0F8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08697" y="6128243"/>
            <a:ext cx="3531989" cy="463659"/>
          </a:xfrm>
          <a:prstGeom prst="rect">
            <a:avLst/>
          </a:prstGeom>
        </p:spPr>
      </p:pic>
    </p:spTree>
    <p:extLst>
      <p:ext uri="{BB962C8B-B14F-4D97-AF65-F5344CB8AC3E}">
        <p14:creationId xmlns:p14="http://schemas.microsoft.com/office/powerpoint/2010/main" val="32120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C200-0A16-AB26-CECE-3B1EB4B2E0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4204A51-3E6F-855F-DD97-1BA77FAC4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5CB03F-C436-C8FE-E9CA-21EAA41E8511}"/>
              </a:ext>
            </a:extLst>
          </p:cNvPr>
          <p:cNvSpPr>
            <a:spLocks noGrp="1"/>
          </p:cNvSpPr>
          <p:nvPr>
            <p:ph type="dt" sz="half" idx="10"/>
          </p:nvPr>
        </p:nvSpPr>
        <p:spPr/>
        <p:txBody>
          <a:bodyPr/>
          <a:lstStyle/>
          <a:p>
            <a:fld id="{C04C7579-6C2F-B747-9D1F-B9E7CD3DBF33}" type="datetimeFigureOut">
              <a:rPr lang="en-US" smtClean="0"/>
              <a:t>4/2/2024</a:t>
            </a:fld>
            <a:endParaRPr lang="en-US"/>
          </a:p>
        </p:txBody>
      </p:sp>
      <p:sp>
        <p:nvSpPr>
          <p:cNvPr id="5" name="Footer Placeholder 4">
            <a:extLst>
              <a:ext uri="{FF2B5EF4-FFF2-40B4-BE49-F238E27FC236}">
                <a16:creationId xmlns:a16="http://schemas.microsoft.com/office/drawing/2014/main" id="{ED7141C8-BB35-008F-3667-8FBF95372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67429-8ED0-5110-35FC-47D0954AC329}"/>
              </a:ext>
            </a:extLst>
          </p:cNvPr>
          <p:cNvSpPr>
            <a:spLocks noGrp="1"/>
          </p:cNvSpPr>
          <p:nvPr>
            <p:ph type="sldNum" sz="quarter" idx="12"/>
          </p:nvPr>
        </p:nvSpPr>
        <p:spPr/>
        <p:txBody>
          <a:bodyPr/>
          <a:lstStyle/>
          <a:p>
            <a:fld id="{9D6A88D7-ED14-134F-A123-BB845069E4BB}" type="slidenum">
              <a:rPr lang="en-US" smtClean="0"/>
              <a:t>‹#›</a:t>
            </a:fld>
            <a:endParaRPr lang="en-US"/>
          </a:p>
        </p:txBody>
      </p:sp>
    </p:spTree>
    <p:extLst>
      <p:ext uri="{BB962C8B-B14F-4D97-AF65-F5344CB8AC3E}">
        <p14:creationId xmlns:p14="http://schemas.microsoft.com/office/powerpoint/2010/main" val="364937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1899" y="2311898"/>
            <a:ext cx="4161154" cy="1457960"/>
          </a:xfrm>
          <a:prstGeom prst="rect">
            <a:avLst/>
          </a:prstGeom>
        </p:spPr>
        <p:txBody>
          <a:bodyPr wrap="square" lIns="0" tIns="0" rIns="0" bIns="0">
            <a:spAutoFit/>
          </a:bodyPr>
          <a:lstStyle>
            <a:lvl1pPr>
              <a:defRPr sz="4700" b="1" i="0">
                <a:solidFill>
                  <a:srgbClr val="005EB8"/>
                </a:solidFill>
                <a:latin typeface="Arial"/>
                <a:cs typeface="Arial"/>
              </a:defRPr>
            </a:lvl1pPr>
          </a:lstStyle>
          <a:p>
            <a:endParaRPr/>
          </a:p>
        </p:txBody>
      </p:sp>
      <p:sp>
        <p:nvSpPr>
          <p:cNvPr id="3" name="Holder 3"/>
          <p:cNvSpPr>
            <a:spLocks noGrp="1"/>
          </p:cNvSpPr>
          <p:nvPr>
            <p:ph type="body" idx="1"/>
          </p:nvPr>
        </p:nvSpPr>
        <p:spPr>
          <a:xfrm>
            <a:off x="444500" y="1573317"/>
            <a:ext cx="6513195" cy="4428490"/>
          </a:xfrm>
          <a:prstGeom prst="rect">
            <a:avLst/>
          </a:prstGeom>
        </p:spPr>
        <p:txBody>
          <a:bodyPr wrap="square" lIns="0" tIns="0" rIns="0" bIns="0">
            <a:spAutoFit/>
          </a:bodyPr>
          <a:lstStyle>
            <a:lvl1pPr>
              <a:defRPr sz="13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8308699" y="6307627"/>
            <a:ext cx="1152525" cy="167639"/>
          </a:xfrm>
          <a:prstGeom prst="rect">
            <a:avLst/>
          </a:prstGeom>
        </p:spPr>
        <p:txBody>
          <a:bodyPr wrap="square" lIns="0" tIns="0" rIns="0" bIns="0">
            <a:spAutoFit/>
          </a:bodyPr>
          <a:lstStyle>
            <a:lvl1pPr>
              <a:defRPr sz="1000" b="0" i="0">
                <a:solidFill>
                  <a:schemeClr val="tx1"/>
                </a:solidFill>
                <a:latin typeface="Arial"/>
                <a:cs typeface="Arial"/>
              </a:defRPr>
            </a:lvl1pPr>
          </a:lstStyle>
          <a:p>
            <a:pPr marL="12700">
              <a:lnSpc>
                <a:spcPct val="100000"/>
              </a:lnSpc>
              <a:spcBef>
                <a:spcPts val="5"/>
              </a:spcBef>
            </a:pPr>
            <a:r>
              <a:rPr spc="-10" dirty="0">
                <a:solidFill>
                  <a:srgbClr val="FFFFFF"/>
                </a:solidFill>
              </a:rPr>
              <a:t>Service</a:t>
            </a:r>
            <a:r>
              <a:rPr spc="-30" dirty="0">
                <a:solidFill>
                  <a:srgbClr val="FFFFFF"/>
                </a:solidFill>
              </a:rPr>
              <a:t> </a:t>
            </a:r>
            <a:r>
              <a:rPr spc="-10" dirty="0">
                <a:solidFill>
                  <a:srgbClr val="FFFFFF"/>
                </a:solidFill>
              </a:rPr>
              <a:t>provided</a:t>
            </a:r>
            <a:r>
              <a:rPr spc="-25" dirty="0">
                <a:solidFill>
                  <a:srgbClr val="FFFFFF"/>
                </a:solidFill>
              </a:rPr>
              <a:t> by:</a:t>
            </a: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4/2/2024</a:t>
            </a:fld>
            <a:endParaRPr lang="en-US"/>
          </a:p>
        </p:txBody>
      </p:sp>
      <p:sp>
        <p:nvSpPr>
          <p:cNvPr id="6" name="Holder 6"/>
          <p:cNvSpPr>
            <a:spLocks noGrp="1"/>
          </p:cNvSpPr>
          <p:nvPr>
            <p:ph type="sldNum" sz="quarter" idx="7"/>
          </p:nvPr>
        </p:nvSpPr>
        <p:spPr>
          <a:xfrm>
            <a:off x="419100" y="6307088"/>
            <a:ext cx="255904" cy="196215"/>
          </a:xfrm>
          <a:prstGeom prst="rect">
            <a:avLst/>
          </a:prstGeom>
        </p:spPr>
        <p:txBody>
          <a:bodyPr wrap="square" lIns="0" tIns="0" rIns="0" bIns="0">
            <a:spAutoFit/>
          </a:bodyPr>
          <a:lstStyle>
            <a:lvl1pPr>
              <a:defRPr sz="1200" b="1" i="0">
                <a:solidFill>
                  <a:srgbClr val="0D6EAB"/>
                </a:solidFill>
                <a:latin typeface="Arial"/>
                <a:cs typeface="Arial"/>
              </a:defRPr>
            </a:lvl1pPr>
          </a:lstStyle>
          <a:p>
            <a:pPr marL="38100">
              <a:lnSpc>
                <a:spcPts val="142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66"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em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1.png"/><Relationship Id="rId7" Type="http://schemas.openxmlformats.org/officeDocument/2006/relationships/image" Target="../media/image8.emf"/><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7.png"/><Relationship Id="rId7" Type="http://schemas.openxmlformats.org/officeDocument/2006/relationships/image" Target="../media/image9.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hyperlink" Target="https://nhscarevolunteerresponders.org/privacy-policy/volunteers" TargetMode="Externa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https://nhscarevolunteerresponders.org/faqs-for-referring-organisations/safety-and-safeguard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0.jpeg"/><Relationship Id="rId7" Type="http://schemas.openxmlformats.org/officeDocument/2006/relationships/image" Target="../media/image2.emf"/><Relationship Id="rId12"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emf"/><Relationship Id="rId11" Type="http://schemas.openxmlformats.org/officeDocument/2006/relationships/image" Target="../media/image55.jpeg"/><Relationship Id="rId5" Type="http://schemas.openxmlformats.org/officeDocument/2006/relationships/hyperlink" Target="https://nhscarevolunteerresponders.org/promotional-materials" TargetMode="External"/><Relationship Id="rId10" Type="http://schemas.openxmlformats.org/officeDocument/2006/relationships/image" Target="../media/image54.jpeg"/><Relationship Id="rId4" Type="http://schemas.openxmlformats.org/officeDocument/2006/relationships/image" Target="../media/image51.jpeg"/><Relationship Id="rId9"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hyperlink" Target="mailto:problemsolving@royalvoluntaryservice.org.uk" TargetMode="External"/><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hyperlink" Target="mailto:mailto:jen.williams@royalvoluntaryservice.org.uk" TargetMode="External"/><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hyperlink" Target="https://nhscarevolunteerresponders.org/" TargetMode="External"/><Relationship Id="rId9" Type="http://schemas.openxmlformats.org/officeDocument/2006/relationships/image" Target="../media/image62.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0.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25.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D8B8563-2DC9-E07F-3552-D60FA2E057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object 3"/>
          <p:cNvSpPr txBox="1">
            <a:spLocks noGrp="1"/>
          </p:cNvSpPr>
          <p:nvPr>
            <p:ph type="title"/>
          </p:nvPr>
        </p:nvSpPr>
        <p:spPr>
          <a:xfrm>
            <a:off x="487046" y="2362200"/>
            <a:ext cx="4161154" cy="1457960"/>
          </a:xfrm>
          <a:prstGeom prst="rect">
            <a:avLst/>
          </a:prstGeom>
        </p:spPr>
        <p:txBody>
          <a:bodyPr vert="horz" wrap="square" lIns="0" tIns="12700" rIns="0" bIns="0" rtlCol="0">
            <a:spAutoFit/>
          </a:bodyPr>
          <a:lstStyle/>
          <a:p>
            <a:pPr marR="5080">
              <a:lnSpc>
                <a:spcPct val="100000"/>
              </a:lnSpc>
            </a:pPr>
            <a:r>
              <a:rPr spc="-50" dirty="0"/>
              <a:t>Volunteer </a:t>
            </a:r>
            <a:r>
              <a:rPr spc="-10" dirty="0"/>
              <a:t>Responders</a:t>
            </a:r>
          </a:p>
        </p:txBody>
      </p:sp>
      <p:sp>
        <p:nvSpPr>
          <p:cNvPr id="23" name="object 23"/>
          <p:cNvSpPr txBox="1"/>
          <p:nvPr/>
        </p:nvSpPr>
        <p:spPr>
          <a:xfrm>
            <a:off x="511301" y="3950535"/>
            <a:ext cx="3146299"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b="1" dirty="0">
                <a:solidFill>
                  <a:srgbClr val="FFFFFF"/>
                </a:solidFill>
                <a:latin typeface="Arial"/>
                <a:cs typeface="Arial"/>
              </a:rPr>
              <a:t>April 2024	</a:t>
            </a:r>
            <a:endParaRPr sz="3100" dirty="0">
              <a:latin typeface="Arial"/>
              <a:cs typeface="Arial"/>
            </a:endParaRPr>
          </a:p>
        </p:txBody>
      </p:sp>
      <p:pic>
        <p:nvPicPr>
          <p:cNvPr id="30" name="Picture 29">
            <a:extLst>
              <a:ext uri="{FF2B5EF4-FFF2-40B4-BE49-F238E27FC236}">
                <a16:creationId xmlns:a16="http://schemas.microsoft.com/office/drawing/2014/main" id="{74810F5F-D5E7-0622-CB07-557572A10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5891956"/>
            <a:ext cx="4364398" cy="572933"/>
          </a:xfrm>
          <a:prstGeom prst="rect">
            <a:avLst/>
          </a:prstGeom>
        </p:spPr>
      </p:pic>
      <p:pic>
        <p:nvPicPr>
          <p:cNvPr id="32" name="Picture 31">
            <a:extLst>
              <a:ext uri="{FF2B5EF4-FFF2-40B4-BE49-F238E27FC236}">
                <a16:creationId xmlns:a16="http://schemas.microsoft.com/office/drawing/2014/main" id="{95B2B1DB-AC1F-2339-9F61-6A387F2E19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0192" y="356458"/>
            <a:ext cx="1751806" cy="1736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2" cstate="screen">
            <a:extLst>
              <a:ext uri="{28A0092B-C50C-407E-A947-70E740481C1C}">
                <a14:useLocalDpi xmlns:a14="http://schemas.microsoft.com/office/drawing/2010/main"/>
              </a:ext>
            </a:extLst>
          </a:blip>
          <a:srcRect/>
          <a:stretch/>
        </p:blipFill>
        <p:spPr>
          <a:xfrm>
            <a:off x="7652406" y="0"/>
            <a:ext cx="4539594" cy="6858000"/>
          </a:xfrm>
          <a:prstGeom prst="rect">
            <a:avLst/>
          </a:prstGeom>
        </p:spPr>
      </p:pic>
      <p:sp>
        <p:nvSpPr>
          <p:cNvPr id="22" name="object 22"/>
          <p:cNvSpPr txBox="1">
            <a:spLocks noGrp="1"/>
          </p:cNvSpPr>
          <p:nvPr>
            <p:ph type="title"/>
          </p:nvPr>
        </p:nvSpPr>
        <p:spPr>
          <a:xfrm>
            <a:off x="457200" y="720001"/>
            <a:ext cx="557212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dirty="0">
                <a:solidFill>
                  <a:srgbClr val="FFFFFF"/>
                </a:solidFill>
              </a:rPr>
              <a:t>Who</a:t>
            </a:r>
            <a:r>
              <a:rPr sz="3100" spc="-170" dirty="0">
                <a:solidFill>
                  <a:srgbClr val="FFFFFF"/>
                </a:solidFill>
              </a:rPr>
              <a:t> </a:t>
            </a:r>
            <a:r>
              <a:rPr sz="3100" dirty="0">
                <a:solidFill>
                  <a:srgbClr val="FFFFFF"/>
                </a:solidFill>
              </a:rPr>
              <a:t>can</a:t>
            </a:r>
            <a:r>
              <a:rPr sz="3100" spc="-160" dirty="0">
                <a:solidFill>
                  <a:srgbClr val="FFFFFF"/>
                </a:solidFill>
              </a:rPr>
              <a:t> </a:t>
            </a:r>
            <a:r>
              <a:rPr sz="3100" spc="-10" dirty="0">
                <a:solidFill>
                  <a:srgbClr val="FFFFFF"/>
                </a:solidFill>
              </a:rPr>
              <a:t>request</a:t>
            </a:r>
            <a:r>
              <a:rPr sz="3100" spc="-155" dirty="0">
                <a:solidFill>
                  <a:srgbClr val="FFFFFF"/>
                </a:solidFill>
              </a:rPr>
              <a:t> </a:t>
            </a:r>
            <a:r>
              <a:rPr sz="3100" spc="-10" dirty="0">
                <a:solidFill>
                  <a:srgbClr val="FFFFFF"/>
                </a:solidFill>
              </a:rPr>
              <a:t>Community</a:t>
            </a:r>
            <a:endParaRPr sz="3100"/>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r>
              <a:rPr spc="-25" dirty="0"/>
              <a:t>13</a:t>
            </a:r>
          </a:p>
        </p:txBody>
      </p:sp>
      <p:sp>
        <p:nvSpPr>
          <p:cNvPr id="23" name="object 23"/>
          <p:cNvSpPr txBox="1"/>
          <p:nvPr/>
        </p:nvSpPr>
        <p:spPr>
          <a:xfrm>
            <a:off x="457200" y="1269479"/>
            <a:ext cx="4382135" cy="542290"/>
          </a:xfrm>
          <a:prstGeom prst="rect">
            <a:avLst/>
          </a:prstGeom>
          <a:solidFill>
            <a:srgbClr val="005EB8"/>
          </a:solidFill>
        </p:spPr>
        <p:txBody>
          <a:bodyPr vert="horz" wrap="square" lIns="0" tIns="0" rIns="0" bIns="0" rtlCol="0">
            <a:spAutoFit/>
          </a:bodyPr>
          <a:lstStyle/>
          <a:p>
            <a:pPr marL="107950">
              <a:lnSpc>
                <a:spcPts val="3665"/>
              </a:lnSpc>
            </a:pPr>
            <a:r>
              <a:rPr sz="3100" b="1" spc="-20" dirty="0">
                <a:solidFill>
                  <a:srgbClr val="FFFFFF"/>
                </a:solidFill>
                <a:latin typeface="Arial"/>
                <a:cs typeface="Arial"/>
              </a:rPr>
              <a:t>Response</a:t>
            </a:r>
            <a:r>
              <a:rPr sz="3100" b="1" spc="-160" dirty="0">
                <a:solidFill>
                  <a:srgbClr val="FFFFFF"/>
                </a:solidFill>
                <a:latin typeface="Arial"/>
                <a:cs typeface="Arial"/>
              </a:rPr>
              <a:t> </a:t>
            </a:r>
            <a:r>
              <a:rPr sz="3100" b="1" spc="-10" dirty="0">
                <a:solidFill>
                  <a:srgbClr val="FFFFFF"/>
                </a:solidFill>
                <a:latin typeface="Arial"/>
                <a:cs typeface="Arial"/>
              </a:rPr>
              <a:t>Volunteers?</a:t>
            </a:r>
            <a:endParaRPr sz="3100">
              <a:latin typeface="Arial"/>
              <a:cs typeface="Arial"/>
            </a:endParaRPr>
          </a:p>
        </p:txBody>
      </p:sp>
      <p:sp>
        <p:nvSpPr>
          <p:cNvPr id="24" name="object 24"/>
          <p:cNvSpPr txBox="1"/>
          <p:nvPr/>
        </p:nvSpPr>
        <p:spPr>
          <a:xfrm>
            <a:off x="444500" y="2265278"/>
            <a:ext cx="5293995" cy="3687356"/>
          </a:xfrm>
          <a:prstGeom prst="rect">
            <a:avLst/>
          </a:prstGeom>
        </p:spPr>
        <p:txBody>
          <a:bodyPr vert="horz" wrap="square" lIns="0" tIns="12700" rIns="0" bIns="0" rtlCol="0">
            <a:spAutoFit/>
          </a:bodyPr>
          <a:lstStyle/>
          <a:p>
            <a:pPr marL="12700" marR="176530">
              <a:lnSpc>
                <a:spcPct val="106500"/>
              </a:lnSpc>
              <a:spcBef>
                <a:spcPts val="100"/>
              </a:spcBef>
            </a:pPr>
            <a:r>
              <a:rPr sz="1800" b="1" spc="-20" dirty="0">
                <a:solidFill>
                  <a:srgbClr val="0D6EAB"/>
                </a:solidFill>
                <a:latin typeface="Arial"/>
                <a:cs typeface="Arial"/>
              </a:rPr>
              <a:t>Healthcare</a:t>
            </a:r>
            <a:r>
              <a:rPr sz="1800" b="1" spc="-65" dirty="0">
                <a:solidFill>
                  <a:srgbClr val="0D6EAB"/>
                </a:solidFill>
                <a:latin typeface="Arial"/>
                <a:cs typeface="Arial"/>
              </a:rPr>
              <a:t> </a:t>
            </a:r>
            <a:r>
              <a:rPr sz="1800" b="1" spc="-20" dirty="0">
                <a:solidFill>
                  <a:srgbClr val="0D6EAB"/>
                </a:solidFill>
                <a:latin typeface="Arial"/>
                <a:cs typeface="Arial"/>
              </a:rPr>
              <a:t>professionals</a:t>
            </a:r>
            <a:r>
              <a:rPr sz="1800" b="1" spc="-65" dirty="0">
                <a:solidFill>
                  <a:srgbClr val="0D6EAB"/>
                </a:solidFill>
                <a:latin typeface="Arial"/>
                <a:cs typeface="Arial"/>
              </a:rPr>
              <a:t> </a:t>
            </a:r>
            <a:r>
              <a:rPr sz="1800" dirty="0">
                <a:latin typeface="Arial"/>
                <a:cs typeface="Arial"/>
              </a:rPr>
              <a:t>can</a:t>
            </a:r>
            <a:r>
              <a:rPr sz="1800" spc="-65" dirty="0">
                <a:latin typeface="Arial"/>
                <a:cs typeface="Arial"/>
              </a:rPr>
              <a:t> </a:t>
            </a:r>
            <a:r>
              <a:rPr sz="1800" dirty="0">
                <a:latin typeface="Arial"/>
                <a:cs typeface="Arial"/>
              </a:rPr>
              <a:t>refer</a:t>
            </a:r>
            <a:r>
              <a:rPr sz="1800" spc="-65" dirty="0">
                <a:latin typeface="Arial"/>
                <a:cs typeface="Arial"/>
              </a:rPr>
              <a:t> </a:t>
            </a:r>
            <a:r>
              <a:rPr sz="1800" spc="-10" dirty="0">
                <a:latin typeface="Arial"/>
                <a:cs typeface="Arial"/>
              </a:rPr>
              <a:t>people</a:t>
            </a:r>
            <a:r>
              <a:rPr sz="1800" spc="-60" dirty="0">
                <a:latin typeface="Arial"/>
                <a:cs typeface="Arial"/>
              </a:rPr>
              <a:t> </a:t>
            </a:r>
            <a:r>
              <a:rPr lang="en-US" sz="1800" spc="-60" dirty="0">
                <a:latin typeface="Arial"/>
                <a:cs typeface="Arial"/>
              </a:rPr>
              <a:t>with a current health need for example, those </a:t>
            </a:r>
            <a:r>
              <a:rPr lang="en-US" sz="1800" spc="-20" dirty="0">
                <a:latin typeface="Arial"/>
                <a:cs typeface="Arial"/>
              </a:rPr>
              <a:t>waiting </a:t>
            </a:r>
            <a:r>
              <a:rPr lang="en-US" sz="1800" dirty="0">
                <a:latin typeface="Arial"/>
                <a:cs typeface="Arial"/>
              </a:rPr>
              <a:t>to</a:t>
            </a:r>
            <a:r>
              <a:rPr lang="en-US" sz="1800" spc="-85" dirty="0">
                <a:latin typeface="Arial"/>
                <a:cs typeface="Arial"/>
              </a:rPr>
              <a:t> </a:t>
            </a:r>
            <a:r>
              <a:rPr lang="en-US" sz="1800" dirty="0">
                <a:latin typeface="Arial"/>
                <a:cs typeface="Arial"/>
              </a:rPr>
              <a:t>be</a:t>
            </a:r>
            <a:r>
              <a:rPr lang="en-US" sz="1800" spc="-80" dirty="0">
                <a:latin typeface="Arial"/>
                <a:cs typeface="Arial"/>
              </a:rPr>
              <a:t> </a:t>
            </a:r>
            <a:r>
              <a:rPr lang="en-US" sz="1800" spc="-10" dirty="0">
                <a:latin typeface="Arial"/>
                <a:cs typeface="Arial"/>
              </a:rPr>
              <a:t>admitted</a:t>
            </a:r>
            <a:r>
              <a:rPr lang="en-US" sz="1800" spc="-85" dirty="0">
                <a:latin typeface="Arial"/>
                <a:cs typeface="Arial"/>
              </a:rPr>
              <a:t> </a:t>
            </a:r>
            <a:r>
              <a:rPr lang="en-US" sz="1800" dirty="0">
                <a:latin typeface="Arial"/>
                <a:cs typeface="Arial"/>
              </a:rPr>
              <a:t>to</a:t>
            </a:r>
            <a:r>
              <a:rPr lang="en-US" sz="1800" spc="-80" dirty="0">
                <a:latin typeface="Arial"/>
                <a:cs typeface="Arial"/>
              </a:rPr>
              <a:t> </a:t>
            </a:r>
            <a:r>
              <a:rPr lang="en-US" sz="1800" spc="-10" dirty="0">
                <a:latin typeface="Arial"/>
                <a:cs typeface="Arial"/>
              </a:rPr>
              <a:t>hospital</a:t>
            </a:r>
            <a:r>
              <a:rPr lang="en-US" sz="1800" spc="-85" dirty="0">
                <a:latin typeface="Arial"/>
                <a:cs typeface="Arial"/>
              </a:rPr>
              <a:t> </a:t>
            </a:r>
            <a:r>
              <a:rPr lang="en-US" sz="1800" dirty="0">
                <a:latin typeface="Arial"/>
                <a:cs typeface="Arial"/>
              </a:rPr>
              <a:t>or</a:t>
            </a:r>
            <a:r>
              <a:rPr lang="en-US" sz="1800" spc="-80" dirty="0">
                <a:latin typeface="Arial"/>
                <a:cs typeface="Arial"/>
              </a:rPr>
              <a:t> </a:t>
            </a:r>
            <a:r>
              <a:rPr lang="en-US" sz="1800" dirty="0">
                <a:latin typeface="Arial"/>
                <a:cs typeface="Arial"/>
              </a:rPr>
              <a:t>those</a:t>
            </a:r>
            <a:r>
              <a:rPr lang="en-US" sz="1800" spc="-85" dirty="0">
                <a:latin typeface="Arial"/>
                <a:cs typeface="Arial"/>
              </a:rPr>
              <a:t> </a:t>
            </a:r>
            <a:r>
              <a:rPr lang="en-US" sz="1800" dirty="0">
                <a:latin typeface="Arial"/>
                <a:cs typeface="Arial"/>
              </a:rPr>
              <a:t>who</a:t>
            </a:r>
            <a:r>
              <a:rPr lang="en-US" sz="1800" spc="-80" dirty="0">
                <a:latin typeface="Arial"/>
                <a:cs typeface="Arial"/>
              </a:rPr>
              <a:t> </a:t>
            </a:r>
            <a:r>
              <a:rPr lang="en-US" sz="1800" dirty="0">
                <a:latin typeface="Arial"/>
                <a:cs typeface="Arial"/>
              </a:rPr>
              <a:t>have</a:t>
            </a:r>
            <a:r>
              <a:rPr lang="en-US" sz="1800" spc="-80" dirty="0">
                <a:latin typeface="Arial"/>
                <a:cs typeface="Arial"/>
              </a:rPr>
              <a:t> </a:t>
            </a:r>
            <a:r>
              <a:rPr lang="en-US" sz="1800" spc="-20" dirty="0">
                <a:latin typeface="Arial"/>
                <a:cs typeface="Arial"/>
              </a:rPr>
              <a:t>just </a:t>
            </a:r>
            <a:r>
              <a:rPr lang="en-US" sz="1800" dirty="0">
                <a:latin typeface="Arial"/>
                <a:cs typeface="Arial"/>
              </a:rPr>
              <a:t>been</a:t>
            </a:r>
            <a:r>
              <a:rPr lang="en-US" sz="1800" spc="-100" dirty="0">
                <a:latin typeface="Arial"/>
                <a:cs typeface="Arial"/>
              </a:rPr>
              <a:t> </a:t>
            </a:r>
            <a:r>
              <a:rPr lang="en-US" sz="1800" spc="-10" dirty="0">
                <a:latin typeface="Arial"/>
                <a:cs typeface="Arial"/>
              </a:rPr>
              <a:t>discharged</a:t>
            </a:r>
            <a:r>
              <a:rPr lang="en-GB" sz="1800" spc="-10" dirty="0">
                <a:latin typeface="Arial"/>
                <a:cs typeface="Arial"/>
              </a:rPr>
              <a:t>.</a:t>
            </a:r>
            <a:endParaRPr sz="1800" dirty="0">
              <a:latin typeface="Arial"/>
              <a:cs typeface="Arial"/>
            </a:endParaRPr>
          </a:p>
          <a:p>
            <a:pPr marL="12700" marR="60960">
              <a:lnSpc>
                <a:spcPct val="106500"/>
              </a:lnSpc>
              <a:spcBef>
                <a:spcPts val="1700"/>
              </a:spcBef>
            </a:pPr>
            <a:r>
              <a:rPr sz="1800" b="1" dirty="0">
                <a:solidFill>
                  <a:srgbClr val="0D6EAB"/>
                </a:solidFill>
                <a:latin typeface="Arial"/>
                <a:cs typeface="Arial"/>
              </a:rPr>
              <a:t>Adult</a:t>
            </a:r>
            <a:r>
              <a:rPr sz="1800" b="1" spc="-90" dirty="0">
                <a:solidFill>
                  <a:srgbClr val="0D6EAB"/>
                </a:solidFill>
                <a:latin typeface="Arial"/>
                <a:cs typeface="Arial"/>
              </a:rPr>
              <a:t> </a:t>
            </a:r>
            <a:r>
              <a:rPr sz="1800" b="1" spc="-10" dirty="0">
                <a:solidFill>
                  <a:srgbClr val="0D6EAB"/>
                </a:solidFill>
                <a:latin typeface="Arial"/>
                <a:cs typeface="Arial"/>
              </a:rPr>
              <a:t>social</a:t>
            </a:r>
            <a:r>
              <a:rPr sz="1800" b="1" spc="-85" dirty="0">
                <a:solidFill>
                  <a:srgbClr val="0D6EAB"/>
                </a:solidFill>
                <a:latin typeface="Arial"/>
                <a:cs typeface="Arial"/>
              </a:rPr>
              <a:t> </a:t>
            </a:r>
            <a:r>
              <a:rPr sz="1800" b="1" dirty="0">
                <a:solidFill>
                  <a:srgbClr val="0D6EAB"/>
                </a:solidFill>
                <a:latin typeface="Arial"/>
                <a:cs typeface="Arial"/>
              </a:rPr>
              <a:t>care</a:t>
            </a:r>
            <a:r>
              <a:rPr sz="1800" b="1" spc="-85" dirty="0">
                <a:solidFill>
                  <a:srgbClr val="0D6EAB"/>
                </a:solidFill>
                <a:latin typeface="Arial"/>
                <a:cs typeface="Arial"/>
              </a:rPr>
              <a:t> </a:t>
            </a:r>
            <a:r>
              <a:rPr sz="1800" b="1" spc="-20" dirty="0">
                <a:solidFill>
                  <a:srgbClr val="0D6EAB"/>
                </a:solidFill>
                <a:latin typeface="Arial"/>
                <a:cs typeface="Arial"/>
              </a:rPr>
              <a:t>professionals</a:t>
            </a:r>
            <a:r>
              <a:rPr sz="1800" b="1" spc="-90" dirty="0">
                <a:solidFill>
                  <a:srgbClr val="0D6EAB"/>
                </a:solidFill>
                <a:latin typeface="Arial"/>
                <a:cs typeface="Arial"/>
              </a:rPr>
              <a:t> </a:t>
            </a:r>
            <a:r>
              <a:rPr sz="1800" dirty="0">
                <a:solidFill>
                  <a:schemeClr val="tx1"/>
                </a:solidFill>
                <a:latin typeface="Arial"/>
                <a:cs typeface="Arial"/>
              </a:rPr>
              <a:t>can</a:t>
            </a:r>
            <a:r>
              <a:rPr sz="1800" spc="-85" dirty="0">
                <a:solidFill>
                  <a:schemeClr val="tx1"/>
                </a:solidFill>
                <a:latin typeface="Arial"/>
                <a:cs typeface="Arial"/>
              </a:rPr>
              <a:t> </a:t>
            </a:r>
            <a:r>
              <a:rPr sz="1800" dirty="0">
                <a:solidFill>
                  <a:schemeClr val="tx1"/>
                </a:solidFill>
                <a:latin typeface="Arial"/>
                <a:cs typeface="Arial"/>
              </a:rPr>
              <a:t>refer</a:t>
            </a:r>
            <a:r>
              <a:rPr sz="1800" spc="-85" dirty="0">
                <a:solidFill>
                  <a:schemeClr val="tx1"/>
                </a:solidFill>
                <a:latin typeface="Arial"/>
                <a:cs typeface="Arial"/>
              </a:rPr>
              <a:t> </a:t>
            </a:r>
            <a:r>
              <a:rPr sz="1800" spc="-10" dirty="0">
                <a:solidFill>
                  <a:schemeClr val="tx1"/>
                </a:solidFill>
                <a:latin typeface="Arial"/>
                <a:cs typeface="Arial"/>
              </a:rPr>
              <a:t>people</a:t>
            </a:r>
            <a:r>
              <a:rPr lang="en-US" sz="1800" spc="-10" dirty="0">
                <a:solidFill>
                  <a:schemeClr val="tx1"/>
                </a:solidFill>
                <a:latin typeface="Arial"/>
                <a:cs typeface="Arial"/>
              </a:rPr>
              <a:t> in receipt of care</a:t>
            </a:r>
            <a:r>
              <a:rPr lang="en-US" b="1" spc="-10" dirty="0">
                <a:solidFill>
                  <a:srgbClr val="0D6EAB"/>
                </a:solidFill>
                <a:latin typeface="Arial"/>
                <a:cs typeface="Arial"/>
              </a:rPr>
              <a:t> </a:t>
            </a:r>
            <a:r>
              <a:rPr lang="en-US" spc="-10" dirty="0">
                <a:solidFill>
                  <a:schemeClr val="tx1"/>
                </a:solidFill>
                <a:latin typeface="Arial"/>
                <a:cs typeface="Arial"/>
              </a:rPr>
              <a:t>for example those that</a:t>
            </a:r>
            <a:r>
              <a:rPr sz="1800" b="1" spc="-10" dirty="0">
                <a:solidFill>
                  <a:srgbClr val="0D6EAB"/>
                </a:solidFill>
                <a:latin typeface="Arial"/>
                <a:cs typeface="Arial"/>
              </a:rPr>
              <a:t> </a:t>
            </a:r>
            <a:r>
              <a:rPr sz="1800" dirty="0">
                <a:latin typeface="Arial"/>
                <a:cs typeface="Arial"/>
              </a:rPr>
              <a:t>have</a:t>
            </a:r>
            <a:r>
              <a:rPr sz="1800" spc="-85" dirty="0">
                <a:latin typeface="Arial"/>
                <a:cs typeface="Arial"/>
              </a:rPr>
              <a:t> </a:t>
            </a:r>
            <a:r>
              <a:rPr sz="1800" dirty="0">
                <a:latin typeface="Arial"/>
                <a:cs typeface="Arial"/>
              </a:rPr>
              <a:t>a</a:t>
            </a:r>
            <a:r>
              <a:rPr sz="1800" spc="-85" dirty="0">
                <a:latin typeface="Arial"/>
                <a:cs typeface="Arial"/>
              </a:rPr>
              <a:t> </a:t>
            </a:r>
            <a:r>
              <a:rPr sz="1800" spc="-20" dirty="0">
                <a:latin typeface="Arial"/>
                <a:cs typeface="Arial"/>
              </a:rPr>
              <a:t>long-</a:t>
            </a:r>
            <a:r>
              <a:rPr sz="1800" dirty="0">
                <a:latin typeface="Arial"/>
                <a:cs typeface="Arial"/>
              </a:rPr>
              <a:t>term</a:t>
            </a:r>
            <a:r>
              <a:rPr sz="1800" spc="-80" dirty="0">
                <a:latin typeface="Arial"/>
                <a:cs typeface="Arial"/>
              </a:rPr>
              <a:t> </a:t>
            </a:r>
            <a:r>
              <a:rPr sz="1800" spc="-10" dirty="0">
                <a:latin typeface="Arial"/>
                <a:cs typeface="Arial"/>
              </a:rPr>
              <a:t>health condition</a:t>
            </a:r>
            <a:r>
              <a:rPr sz="1800" spc="-105" dirty="0">
                <a:latin typeface="Arial"/>
                <a:cs typeface="Arial"/>
              </a:rPr>
              <a:t> </a:t>
            </a:r>
            <a:r>
              <a:rPr sz="1800" dirty="0">
                <a:latin typeface="Arial"/>
                <a:cs typeface="Arial"/>
              </a:rPr>
              <a:t>or</a:t>
            </a:r>
            <a:r>
              <a:rPr sz="1800" spc="-95" dirty="0">
                <a:latin typeface="Arial"/>
                <a:cs typeface="Arial"/>
              </a:rPr>
              <a:t> </a:t>
            </a:r>
            <a:r>
              <a:rPr sz="1800" dirty="0">
                <a:latin typeface="Arial"/>
                <a:cs typeface="Arial"/>
              </a:rPr>
              <a:t>live</a:t>
            </a:r>
            <a:r>
              <a:rPr sz="1800" spc="-95" dirty="0">
                <a:latin typeface="Arial"/>
                <a:cs typeface="Arial"/>
              </a:rPr>
              <a:t> </a:t>
            </a:r>
            <a:r>
              <a:rPr sz="1800" dirty="0">
                <a:latin typeface="Arial"/>
                <a:cs typeface="Arial"/>
              </a:rPr>
              <a:t>with</a:t>
            </a:r>
            <a:r>
              <a:rPr sz="1800" spc="-95" dirty="0">
                <a:latin typeface="Arial"/>
                <a:cs typeface="Arial"/>
              </a:rPr>
              <a:t> </a:t>
            </a:r>
            <a:r>
              <a:rPr sz="1800" spc="-10" dirty="0">
                <a:latin typeface="Arial"/>
                <a:cs typeface="Arial"/>
              </a:rPr>
              <a:t>ailments</a:t>
            </a:r>
            <a:r>
              <a:rPr sz="1800" spc="-95" dirty="0">
                <a:latin typeface="Arial"/>
                <a:cs typeface="Arial"/>
              </a:rPr>
              <a:t> </a:t>
            </a:r>
            <a:r>
              <a:rPr sz="1800" dirty="0">
                <a:latin typeface="Arial"/>
                <a:cs typeface="Arial"/>
              </a:rPr>
              <a:t>that</a:t>
            </a:r>
            <a:r>
              <a:rPr sz="1800" spc="-95" dirty="0">
                <a:latin typeface="Arial"/>
                <a:cs typeface="Arial"/>
              </a:rPr>
              <a:t> </a:t>
            </a:r>
            <a:r>
              <a:rPr sz="1800" spc="-10" dirty="0">
                <a:latin typeface="Arial"/>
                <a:cs typeface="Arial"/>
              </a:rPr>
              <a:t>prevent</a:t>
            </a:r>
            <a:r>
              <a:rPr sz="1800" spc="-95" dirty="0">
                <a:latin typeface="Arial"/>
                <a:cs typeface="Arial"/>
              </a:rPr>
              <a:t> </a:t>
            </a:r>
            <a:r>
              <a:rPr sz="1800" dirty="0">
                <a:latin typeface="Arial"/>
                <a:cs typeface="Arial"/>
              </a:rPr>
              <a:t>them</a:t>
            </a:r>
            <a:r>
              <a:rPr sz="1800" spc="-95" dirty="0">
                <a:latin typeface="Arial"/>
                <a:cs typeface="Arial"/>
              </a:rPr>
              <a:t> </a:t>
            </a:r>
            <a:r>
              <a:rPr sz="1800" spc="-20" dirty="0">
                <a:latin typeface="Arial"/>
                <a:cs typeface="Arial"/>
              </a:rPr>
              <a:t>from </a:t>
            </a:r>
            <a:r>
              <a:rPr sz="1800" dirty="0">
                <a:latin typeface="Arial"/>
                <a:cs typeface="Arial"/>
              </a:rPr>
              <a:t>doing</a:t>
            </a:r>
            <a:r>
              <a:rPr sz="1800" spc="-100" dirty="0">
                <a:latin typeface="Arial"/>
                <a:cs typeface="Arial"/>
              </a:rPr>
              <a:t> </a:t>
            </a:r>
            <a:r>
              <a:rPr sz="1800" dirty="0">
                <a:latin typeface="Arial"/>
                <a:cs typeface="Arial"/>
              </a:rPr>
              <a:t>these</a:t>
            </a:r>
            <a:r>
              <a:rPr sz="1800" spc="-85" dirty="0">
                <a:latin typeface="Arial"/>
                <a:cs typeface="Arial"/>
              </a:rPr>
              <a:t> </a:t>
            </a:r>
            <a:r>
              <a:rPr sz="1800" spc="-20" dirty="0">
                <a:latin typeface="Arial"/>
                <a:cs typeface="Arial"/>
              </a:rPr>
              <a:t>activities</a:t>
            </a:r>
            <a:r>
              <a:rPr sz="1800" spc="-85" dirty="0">
                <a:latin typeface="Arial"/>
                <a:cs typeface="Arial"/>
              </a:rPr>
              <a:t> </a:t>
            </a:r>
            <a:r>
              <a:rPr sz="1800" spc="-10" dirty="0">
                <a:latin typeface="Arial"/>
                <a:cs typeface="Arial"/>
              </a:rPr>
              <a:t>themselves.</a:t>
            </a:r>
            <a:endParaRPr sz="1800" dirty="0">
              <a:latin typeface="Arial"/>
              <a:cs typeface="Arial"/>
            </a:endParaRPr>
          </a:p>
          <a:p>
            <a:pPr marL="12700" marR="5080">
              <a:lnSpc>
                <a:spcPct val="106500"/>
              </a:lnSpc>
              <a:spcBef>
                <a:spcPts val="1700"/>
              </a:spcBef>
            </a:pPr>
            <a:r>
              <a:rPr sz="1800" dirty="0">
                <a:latin typeface="Arial"/>
                <a:cs typeface="Arial"/>
              </a:rPr>
              <a:t>The</a:t>
            </a:r>
            <a:r>
              <a:rPr sz="1800" spc="-100" dirty="0">
                <a:latin typeface="Arial"/>
                <a:cs typeface="Arial"/>
              </a:rPr>
              <a:t> </a:t>
            </a:r>
            <a:r>
              <a:rPr sz="1800" spc="-25" dirty="0">
                <a:latin typeface="Arial"/>
                <a:cs typeface="Arial"/>
              </a:rPr>
              <a:t>support</a:t>
            </a:r>
            <a:r>
              <a:rPr sz="1800" spc="-90" dirty="0">
                <a:latin typeface="Arial"/>
                <a:cs typeface="Arial"/>
              </a:rPr>
              <a:t> </a:t>
            </a:r>
            <a:r>
              <a:rPr sz="1800" dirty="0">
                <a:latin typeface="Arial"/>
                <a:cs typeface="Arial"/>
              </a:rPr>
              <a:t>is</a:t>
            </a:r>
            <a:r>
              <a:rPr sz="1800" spc="-90" dirty="0">
                <a:latin typeface="Arial"/>
                <a:cs typeface="Arial"/>
              </a:rPr>
              <a:t> </a:t>
            </a:r>
            <a:r>
              <a:rPr sz="1800" spc="-10" dirty="0">
                <a:latin typeface="Arial"/>
                <a:cs typeface="Arial"/>
              </a:rPr>
              <a:t>also</a:t>
            </a:r>
            <a:r>
              <a:rPr sz="1800" spc="-90" dirty="0">
                <a:latin typeface="Arial"/>
                <a:cs typeface="Arial"/>
              </a:rPr>
              <a:t> </a:t>
            </a:r>
            <a:r>
              <a:rPr sz="1800" spc="-25" dirty="0">
                <a:latin typeface="Arial"/>
                <a:cs typeface="Arial"/>
              </a:rPr>
              <a:t>available</a:t>
            </a:r>
            <a:r>
              <a:rPr sz="1800" spc="-90" dirty="0">
                <a:latin typeface="Arial"/>
                <a:cs typeface="Arial"/>
              </a:rPr>
              <a:t> </a:t>
            </a:r>
            <a:r>
              <a:rPr sz="1800" dirty="0">
                <a:latin typeface="Arial"/>
                <a:cs typeface="Arial"/>
              </a:rPr>
              <a:t>to</a:t>
            </a:r>
            <a:r>
              <a:rPr sz="1800" spc="-90" dirty="0">
                <a:latin typeface="Arial"/>
                <a:cs typeface="Arial"/>
              </a:rPr>
              <a:t> </a:t>
            </a:r>
            <a:r>
              <a:rPr sz="1800" b="1" spc="-20" dirty="0">
                <a:solidFill>
                  <a:srgbClr val="0D6EAB"/>
                </a:solidFill>
                <a:latin typeface="Arial"/>
                <a:cs typeface="Arial"/>
              </a:rPr>
              <a:t>carers</a:t>
            </a:r>
            <a:r>
              <a:rPr sz="1800" b="1" spc="-90" dirty="0">
                <a:solidFill>
                  <a:srgbClr val="0D6EAB"/>
                </a:solidFill>
                <a:latin typeface="Arial"/>
                <a:cs typeface="Arial"/>
              </a:rPr>
              <a:t> </a:t>
            </a:r>
            <a:r>
              <a:rPr sz="1800" b="1" dirty="0">
                <a:solidFill>
                  <a:srgbClr val="0D6EAB"/>
                </a:solidFill>
                <a:latin typeface="Arial"/>
                <a:cs typeface="Arial"/>
              </a:rPr>
              <a:t>and</a:t>
            </a:r>
            <a:r>
              <a:rPr sz="1800" b="1" spc="-90" dirty="0">
                <a:solidFill>
                  <a:srgbClr val="0D6EAB"/>
                </a:solidFill>
                <a:latin typeface="Arial"/>
                <a:cs typeface="Arial"/>
              </a:rPr>
              <a:t> </a:t>
            </a:r>
            <a:r>
              <a:rPr sz="1800" b="1" dirty="0">
                <a:solidFill>
                  <a:srgbClr val="0D6EAB"/>
                </a:solidFill>
                <a:latin typeface="Arial"/>
                <a:cs typeface="Arial"/>
              </a:rPr>
              <a:t>to</a:t>
            </a:r>
            <a:r>
              <a:rPr sz="1800" b="1" spc="-85" dirty="0">
                <a:solidFill>
                  <a:srgbClr val="0D6EAB"/>
                </a:solidFill>
                <a:latin typeface="Arial"/>
                <a:cs typeface="Arial"/>
              </a:rPr>
              <a:t> </a:t>
            </a:r>
            <a:r>
              <a:rPr sz="1800" b="1" spc="-25" dirty="0">
                <a:solidFill>
                  <a:srgbClr val="0D6EAB"/>
                </a:solidFill>
                <a:latin typeface="Arial"/>
                <a:cs typeface="Arial"/>
              </a:rPr>
              <a:t>people </a:t>
            </a:r>
            <a:r>
              <a:rPr sz="1800" b="1" dirty="0">
                <a:solidFill>
                  <a:srgbClr val="0D6EAB"/>
                </a:solidFill>
                <a:latin typeface="Arial"/>
                <a:cs typeface="Arial"/>
              </a:rPr>
              <a:t>with</a:t>
            </a:r>
            <a:r>
              <a:rPr sz="1800" b="1" spc="-80" dirty="0">
                <a:solidFill>
                  <a:srgbClr val="0D6EAB"/>
                </a:solidFill>
                <a:latin typeface="Arial"/>
                <a:cs typeface="Arial"/>
              </a:rPr>
              <a:t> </a:t>
            </a:r>
            <a:r>
              <a:rPr sz="1800" b="1" spc="-10" dirty="0">
                <a:solidFill>
                  <a:srgbClr val="0D6EAB"/>
                </a:solidFill>
                <a:latin typeface="Arial"/>
                <a:cs typeface="Arial"/>
              </a:rPr>
              <a:t>health</a:t>
            </a:r>
            <a:r>
              <a:rPr sz="1800" b="1" spc="-75" dirty="0">
                <a:solidFill>
                  <a:srgbClr val="0D6EAB"/>
                </a:solidFill>
                <a:latin typeface="Arial"/>
                <a:cs typeface="Arial"/>
              </a:rPr>
              <a:t> </a:t>
            </a:r>
            <a:r>
              <a:rPr sz="1800" b="1" spc="-20" dirty="0">
                <a:solidFill>
                  <a:srgbClr val="0D6EAB"/>
                </a:solidFill>
                <a:latin typeface="Arial"/>
                <a:cs typeface="Arial"/>
              </a:rPr>
              <a:t>conditions</a:t>
            </a:r>
            <a:r>
              <a:rPr sz="1800" b="1" spc="-80" dirty="0">
                <a:solidFill>
                  <a:srgbClr val="0D6EAB"/>
                </a:solidFill>
                <a:latin typeface="Arial"/>
                <a:cs typeface="Arial"/>
              </a:rPr>
              <a:t> </a:t>
            </a:r>
            <a:r>
              <a:rPr sz="1800" dirty="0">
                <a:latin typeface="Arial"/>
                <a:cs typeface="Arial"/>
              </a:rPr>
              <a:t>where</a:t>
            </a:r>
            <a:r>
              <a:rPr sz="1800" spc="-75" dirty="0">
                <a:latin typeface="Arial"/>
                <a:cs typeface="Arial"/>
              </a:rPr>
              <a:t> </a:t>
            </a:r>
            <a:r>
              <a:rPr sz="1800" dirty="0">
                <a:latin typeface="Arial"/>
                <a:cs typeface="Arial"/>
              </a:rPr>
              <a:t>there</a:t>
            </a:r>
            <a:r>
              <a:rPr sz="1800" spc="-80" dirty="0">
                <a:latin typeface="Arial"/>
                <a:cs typeface="Arial"/>
              </a:rPr>
              <a:t> </a:t>
            </a:r>
            <a:r>
              <a:rPr sz="1800" dirty="0">
                <a:latin typeface="Arial"/>
                <a:cs typeface="Arial"/>
              </a:rPr>
              <a:t>is</a:t>
            </a:r>
            <a:r>
              <a:rPr sz="1800" spc="-75" dirty="0">
                <a:latin typeface="Arial"/>
                <a:cs typeface="Arial"/>
              </a:rPr>
              <a:t> </a:t>
            </a:r>
            <a:r>
              <a:rPr sz="1800" dirty="0">
                <a:latin typeface="Arial"/>
                <a:cs typeface="Arial"/>
              </a:rPr>
              <a:t>a</a:t>
            </a:r>
            <a:r>
              <a:rPr sz="1800" spc="-75" dirty="0">
                <a:latin typeface="Arial"/>
                <a:cs typeface="Arial"/>
              </a:rPr>
              <a:t> </a:t>
            </a:r>
            <a:r>
              <a:rPr sz="1800" spc="-10" dirty="0">
                <a:latin typeface="Arial"/>
                <a:cs typeface="Arial"/>
              </a:rPr>
              <a:t>current health</a:t>
            </a:r>
            <a:r>
              <a:rPr sz="1800" spc="-80" dirty="0">
                <a:latin typeface="Arial"/>
                <a:cs typeface="Arial"/>
              </a:rPr>
              <a:t> </a:t>
            </a:r>
            <a:r>
              <a:rPr sz="1800" spc="-10" dirty="0">
                <a:latin typeface="Arial"/>
                <a:cs typeface="Arial"/>
              </a:rPr>
              <a:t>need.</a:t>
            </a:r>
            <a:endParaRPr sz="1800" dirty="0">
              <a:latin typeface="Arial"/>
              <a:cs typeface="Arial"/>
            </a:endParaRPr>
          </a:p>
        </p:txBody>
      </p:sp>
      <p:pic>
        <p:nvPicPr>
          <p:cNvPr id="29" name="Picture 28">
            <a:extLst>
              <a:ext uri="{FF2B5EF4-FFF2-40B4-BE49-F238E27FC236}">
                <a16:creationId xmlns:a16="http://schemas.microsoft.com/office/drawing/2014/main" id="{D4ECD6E9-863E-0DD9-63EF-E30B089584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pic>
        <p:nvPicPr>
          <p:cNvPr id="30" name="Picture 29">
            <a:extLst>
              <a:ext uri="{FF2B5EF4-FFF2-40B4-BE49-F238E27FC236}">
                <a16:creationId xmlns:a16="http://schemas.microsoft.com/office/drawing/2014/main" id="{2C9E94F7-CB66-A38D-1477-1A2495FCA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9679717" y="6116820"/>
            <a:ext cx="918057" cy="475081"/>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5254816" y="0"/>
            <a:ext cx="6937184" cy="6858000"/>
          </a:xfrm>
          <a:prstGeom prst="rect">
            <a:avLst/>
          </a:prstGeom>
        </p:spPr>
      </p:pic>
      <p:sp>
        <p:nvSpPr>
          <p:cNvPr id="23" name="object 23"/>
          <p:cNvSpPr txBox="1">
            <a:spLocks noGrp="1"/>
          </p:cNvSpPr>
          <p:nvPr>
            <p:ph type="title"/>
          </p:nvPr>
        </p:nvSpPr>
        <p:spPr>
          <a:xfrm>
            <a:off x="457200" y="720001"/>
            <a:ext cx="238315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spc="-35" dirty="0">
                <a:solidFill>
                  <a:srgbClr val="FFFFFF"/>
                </a:solidFill>
              </a:rPr>
              <a:t>Self-</a:t>
            </a:r>
            <a:r>
              <a:rPr sz="3100" spc="-10" dirty="0">
                <a:solidFill>
                  <a:srgbClr val="FFFFFF"/>
                </a:solidFill>
              </a:rPr>
              <a:t>referral</a:t>
            </a:r>
            <a:endParaRPr sz="3100" dirty="0"/>
          </a:p>
        </p:txBody>
      </p:sp>
      <p:sp>
        <p:nvSpPr>
          <p:cNvPr id="30" name="object 30"/>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14</a:t>
            </a:r>
            <a:endParaRPr spc="-25" dirty="0"/>
          </a:p>
        </p:txBody>
      </p:sp>
      <p:sp>
        <p:nvSpPr>
          <p:cNvPr id="24" name="object 24"/>
          <p:cNvSpPr txBox="1"/>
          <p:nvPr/>
        </p:nvSpPr>
        <p:spPr>
          <a:xfrm>
            <a:off x="419100" y="2213489"/>
            <a:ext cx="4810671" cy="1769523"/>
          </a:xfrm>
          <a:prstGeom prst="rect">
            <a:avLst/>
          </a:prstGeom>
        </p:spPr>
        <p:txBody>
          <a:bodyPr vert="horz" wrap="square" lIns="0" tIns="12700" rIns="0" bIns="0" rtlCol="0">
            <a:spAutoFit/>
          </a:bodyPr>
          <a:lstStyle/>
          <a:p>
            <a:pPr marL="12700" marR="284480">
              <a:lnSpc>
                <a:spcPct val="106500"/>
              </a:lnSpc>
              <a:spcBef>
                <a:spcPts val="100"/>
              </a:spcBef>
            </a:pPr>
            <a:r>
              <a:rPr lang="en-US" sz="1800" dirty="0">
                <a:latin typeface="Arial"/>
                <a:cs typeface="Arial"/>
              </a:rPr>
              <a:t>The</a:t>
            </a:r>
            <a:r>
              <a:rPr lang="en-US" sz="1800" spc="-90" dirty="0">
                <a:latin typeface="Arial"/>
                <a:cs typeface="Arial"/>
              </a:rPr>
              <a:t> </a:t>
            </a:r>
            <a:r>
              <a:rPr lang="en-US" sz="1800" spc="-10" dirty="0">
                <a:latin typeface="Arial"/>
                <a:cs typeface="Arial"/>
              </a:rPr>
              <a:t>programme</a:t>
            </a:r>
            <a:r>
              <a:rPr lang="en-US" sz="1800" spc="-90" dirty="0">
                <a:latin typeface="Arial"/>
                <a:cs typeface="Arial"/>
              </a:rPr>
              <a:t> </a:t>
            </a:r>
            <a:r>
              <a:rPr lang="en-US" sz="1800" dirty="0">
                <a:latin typeface="Arial"/>
                <a:cs typeface="Arial"/>
              </a:rPr>
              <a:t>is</a:t>
            </a:r>
            <a:r>
              <a:rPr lang="en-US" sz="1800" spc="-85" dirty="0">
                <a:latin typeface="Arial"/>
                <a:cs typeface="Arial"/>
              </a:rPr>
              <a:t> </a:t>
            </a:r>
            <a:r>
              <a:rPr lang="en-US" sz="1800" dirty="0">
                <a:latin typeface="Arial"/>
                <a:cs typeface="Arial"/>
              </a:rPr>
              <a:t>also</a:t>
            </a:r>
            <a:r>
              <a:rPr lang="en-US" sz="1800" spc="-90" dirty="0">
                <a:latin typeface="Arial"/>
                <a:cs typeface="Arial"/>
              </a:rPr>
              <a:t> </a:t>
            </a:r>
            <a:r>
              <a:rPr lang="en-US" sz="1800" dirty="0">
                <a:latin typeface="Arial"/>
                <a:cs typeface="Arial"/>
              </a:rPr>
              <a:t>open</a:t>
            </a:r>
            <a:r>
              <a:rPr lang="en-US" sz="1800" spc="-90" dirty="0">
                <a:latin typeface="Arial"/>
                <a:cs typeface="Arial"/>
              </a:rPr>
              <a:t> </a:t>
            </a:r>
            <a:r>
              <a:rPr lang="en-US" sz="1800" dirty="0">
                <a:latin typeface="Arial"/>
                <a:cs typeface="Arial"/>
              </a:rPr>
              <a:t>for</a:t>
            </a:r>
            <a:r>
              <a:rPr lang="en-US" sz="1800" spc="-85" dirty="0">
                <a:latin typeface="Arial"/>
                <a:cs typeface="Arial"/>
              </a:rPr>
              <a:t> </a:t>
            </a:r>
            <a:r>
              <a:rPr lang="en-US" sz="1800" spc="-20" dirty="0">
                <a:latin typeface="Arial"/>
                <a:cs typeface="Arial"/>
              </a:rPr>
              <a:t>self referrals,</a:t>
            </a:r>
            <a:r>
              <a:rPr lang="en-US" sz="1800" spc="-90" dirty="0">
                <a:latin typeface="Arial"/>
                <a:cs typeface="Arial"/>
              </a:rPr>
              <a:t> </a:t>
            </a:r>
            <a:r>
              <a:rPr lang="en-US" sz="1800" dirty="0">
                <a:latin typeface="Arial"/>
                <a:cs typeface="Arial"/>
              </a:rPr>
              <a:t>which</a:t>
            </a:r>
            <a:r>
              <a:rPr lang="en-US" sz="1800" spc="-90" dirty="0">
                <a:latin typeface="Arial"/>
                <a:cs typeface="Arial"/>
              </a:rPr>
              <a:t> </a:t>
            </a:r>
            <a:r>
              <a:rPr lang="en-US" sz="1800" dirty="0">
                <a:latin typeface="Arial"/>
                <a:cs typeface="Arial"/>
              </a:rPr>
              <a:t>means</a:t>
            </a:r>
            <a:r>
              <a:rPr lang="en-US" sz="1800" spc="-90" dirty="0">
                <a:latin typeface="Arial"/>
                <a:cs typeface="Arial"/>
              </a:rPr>
              <a:t> </a:t>
            </a:r>
            <a:r>
              <a:rPr lang="en-US" sz="1800" dirty="0">
                <a:latin typeface="Arial"/>
                <a:cs typeface="Arial"/>
              </a:rPr>
              <a:t>that</a:t>
            </a:r>
            <a:r>
              <a:rPr lang="en-US" sz="1800" spc="-90" dirty="0">
                <a:latin typeface="Arial"/>
                <a:cs typeface="Arial"/>
              </a:rPr>
              <a:t> </a:t>
            </a:r>
            <a:r>
              <a:rPr lang="en-US" sz="1800" spc="-25" dirty="0">
                <a:latin typeface="Arial"/>
                <a:cs typeface="Arial"/>
              </a:rPr>
              <a:t>members </a:t>
            </a:r>
            <a:r>
              <a:rPr lang="en-US" sz="1800" dirty="0">
                <a:latin typeface="Arial"/>
                <a:cs typeface="Arial"/>
              </a:rPr>
              <a:t>of</a:t>
            </a:r>
            <a:r>
              <a:rPr lang="en-US" sz="1800" spc="-75" dirty="0">
                <a:latin typeface="Arial"/>
                <a:cs typeface="Arial"/>
              </a:rPr>
              <a:t> </a:t>
            </a:r>
            <a:r>
              <a:rPr lang="en-US" sz="1800" dirty="0">
                <a:latin typeface="Arial"/>
                <a:cs typeface="Arial"/>
              </a:rPr>
              <a:t>the</a:t>
            </a:r>
            <a:r>
              <a:rPr lang="en-US" sz="1800" spc="-75" dirty="0">
                <a:latin typeface="Arial"/>
                <a:cs typeface="Arial"/>
              </a:rPr>
              <a:t> </a:t>
            </a:r>
            <a:r>
              <a:rPr lang="en-US" sz="1800" spc="-10" dirty="0">
                <a:latin typeface="Arial"/>
                <a:cs typeface="Arial"/>
              </a:rPr>
              <a:t>public</a:t>
            </a:r>
            <a:r>
              <a:rPr lang="en-US" sz="1800" spc="-70" dirty="0">
                <a:latin typeface="Arial"/>
                <a:cs typeface="Arial"/>
              </a:rPr>
              <a:t> </a:t>
            </a:r>
            <a:r>
              <a:rPr lang="en-US" sz="1800" dirty="0">
                <a:latin typeface="Arial"/>
                <a:cs typeface="Arial"/>
              </a:rPr>
              <a:t>can</a:t>
            </a:r>
            <a:r>
              <a:rPr lang="en-US" sz="1800" spc="-75" dirty="0">
                <a:latin typeface="Arial"/>
                <a:cs typeface="Arial"/>
              </a:rPr>
              <a:t> </a:t>
            </a:r>
            <a:r>
              <a:rPr lang="en-US" sz="1800" dirty="0">
                <a:latin typeface="Arial"/>
                <a:cs typeface="Arial"/>
              </a:rPr>
              <a:t>refer</a:t>
            </a:r>
            <a:r>
              <a:rPr lang="en-US" sz="1800" spc="-75" dirty="0">
                <a:latin typeface="Arial"/>
                <a:cs typeface="Arial"/>
              </a:rPr>
              <a:t> </a:t>
            </a:r>
            <a:r>
              <a:rPr lang="en-US" sz="1800" spc="-20" dirty="0">
                <a:latin typeface="Arial"/>
                <a:cs typeface="Arial"/>
              </a:rPr>
              <a:t>themselves</a:t>
            </a:r>
            <a:r>
              <a:rPr lang="en-US" sz="1800" spc="-70" dirty="0">
                <a:latin typeface="Arial"/>
                <a:cs typeface="Arial"/>
              </a:rPr>
              <a:t> </a:t>
            </a:r>
            <a:r>
              <a:rPr lang="en-US" sz="1800" spc="-25" dirty="0">
                <a:latin typeface="Arial"/>
                <a:cs typeface="Arial"/>
              </a:rPr>
              <a:t>or </a:t>
            </a:r>
            <a:r>
              <a:rPr lang="en-US" sz="1800" spc="-10" dirty="0">
                <a:latin typeface="Arial"/>
                <a:cs typeface="Arial"/>
              </a:rPr>
              <a:t>someone</a:t>
            </a:r>
            <a:r>
              <a:rPr lang="en-US" sz="1800" spc="-114" dirty="0">
                <a:latin typeface="Arial"/>
                <a:cs typeface="Arial"/>
              </a:rPr>
              <a:t> </a:t>
            </a:r>
            <a:r>
              <a:rPr lang="en-US" sz="1800" dirty="0">
                <a:latin typeface="Arial"/>
                <a:cs typeface="Arial"/>
              </a:rPr>
              <a:t>that</a:t>
            </a:r>
            <a:r>
              <a:rPr lang="en-US" sz="1800" spc="-100" dirty="0">
                <a:latin typeface="Arial"/>
                <a:cs typeface="Arial"/>
              </a:rPr>
              <a:t> </a:t>
            </a:r>
            <a:r>
              <a:rPr lang="en-US" sz="1800" dirty="0">
                <a:latin typeface="Arial"/>
                <a:cs typeface="Arial"/>
              </a:rPr>
              <a:t>they</a:t>
            </a:r>
            <a:r>
              <a:rPr lang="en-US" sz="1800" spc="-105" dirty="0">
                <a:latin typeface="Arial"/>
                <a:cs typeface="Arial"/>
              </a:rPr>
              <a:t> </a:t>
            </a:r>
            <a:r>
              <a:rPr lang="en-US" sz="1800" dirty="0">
                <a:latin typeface="Arial"/>
                <a:cs typeface="Arial"/>
              </a:rPr>
              <a:t>know</a:t>
            </a:r>
            <a:r>
              <a:rPr lang="en-US" sz="1800" spc="-100" dirty="0">
                <a:latin typeface="Arial"/>
                <a:cs typeface="Arial"/>
              </a:rPr>
              <a:t> </a:t>
            </a:r>
            <a:r>
              <a:rPr lang="en-US" sz="1800" dirty="0">
                <a:latin typeface="Arial"/>
                <a:cs typeface="Arial"/>
              </a:rPr>
              <a:t>(with</a:t>
            </a:r>
            <a:r>
              <a:rPr lang="en-US" sz="1800" spc="-100" dirty="0">
                <a:latin typeface="Arial"/>
                <a:cs typeface="Arial"/>
              </a:rPr>
              <a:t> </a:t>
            </a:r>
            <a:r>
              <a:rPr lang="en-US" sz="1800" spc="-10" dirty="0">
                <a:latin typeface="Arial"/>
                <a:cs typeface="Arial"/>
              </a:rPr>
              <a:t>their</a:t>
            </a:r>
            <a:r>
              <a:rPr lang="en-US" dirty="0">
                <a:latin typeface="Arial"/>
                <a:cs typeface="Arial"/>
              </a:rPr>
              <a:t> </a:t>
            </a:r>
            <a:r>
              <a:rPr lang="en-US" sz="1800" spc="-20" dirty="0">
                <a:latin typeface="Arial"/>
                <a:cs typeface="Arial"/>
              </a:rPr>
              <a:t>permission)</a:t>
            </a:r>
            <a:r>
              <a:rPr lang="en-US" sz="1800" spc="-80" dirty="0">
                <a:latin typeface="Arial"/>
                <a:cs typeface="Arial"/>
              </a:rPr>
              <a:t> </a:t>
            </a:r>
            <a:r>
              <a:rPr lang="en-US" sz="1800" dirty="0">
                <a:latin typeface="Arial"/>
                <a:cs typeface="Arial"/>
              </a:rPr>
              <a:t>for</a:t>
            </a:r>
            <a:r>
              <a:rPr lang="en-US" sz="1800" spc="-75" dirty="0">
                <a:latin typeface="Arial"/>
                <a:cs typeface="Arial"/>
              </a:rPr>
              <a:t> </a:t>
            </a:r>
            <a:r>
              <a:rPr lang="en-US" sz="1800" dirty="0">
                <a:latin typeface="Arial"/>
                <a:cs typeface="Arial"/>
              </a:rPr>
              <a:t>Check</a:t>
            </a:r>
            <a:r>
              <a:rPr lang="en-US" sz="1800" spc="-75" dirty="0">
                <a:latin typeface="Arial"/>
                <a:cs typeface="Arial"/>
              </a:rPr>
              <a:t> </a:t>
            </a:r>
            <a:r>
              <a:rPr lang="en-US" sz="1800" dirty="0">
                <a:latin typeface="Arial"/>
                <a:cs typeface="Arial"/>
              </a:rPr>
              <a:t>In</a:t>
            </a:r>
            <a:r>
              <a:rPr lang="en-US" sz="1800" spc="-80" dirty="0">
                <a:latin typeface="Arial"/>
                <a:cs typeface="Arial"/>
              </a:rPr>
              <a:t> </a:t>
            </a:r>
            <a:r>
              <a:rPr lang="en-US" sz="1800" dirty="0">
                <a:latin typeface="Arial"/>
                <a:cs typeface="Arial"/>
              </a:rPr>
              <a:t>and</a:t>
            </a:r>
            <a:r>
              <a:rPr lang="en-US" sz="1800" spc="-75" dirty="0">
                <a:latin typeface="Arial"/>
                <a:cs typeface="Arial"/>
              </a:rPr>
              <a:t> </a:t>
            </a:r>
            <a:r>
              <a:rPr lang="en-US" sz="1800" dirty="0">
                <a:latin typeface="Arial"/>
                <a:cs typeface="Arial"/>
              </a:rPr>
              <a:t>Chat or Check In and Chat Plus</a:t>
            </a:r>
            <a:r>
              <a:rPr lang="en-US" sz="1800" spc="-75" dirty="0">
                <a:latin typeface="Arial"/>
                <a:cs typeface="Arial"/>
              </a:rPr>
              <a:t> </a:t>
            </a:r>
            <a:r>
              <a:rPr lang="en-US" sz="1800" spc="-10" dirty="0">
                <a:latin typeface="Arial"/>
                <a:cs typeface="Arial"/>
              </a:rPr>
              <a:t>calls, as well as Community Response support.</a:t>
            </a:r>
            <a:endParaRPr lang="en-US" sz="1800" dirty="0">
              <a:latin typeface="Arial"/>
              <a:cs typeface="Arial"/>
            </a:endParaRPr>
          </a:p>
        </p:txBody>
      </p:sp>
      <p:sp>
        <p:nvSpPr>
          <p:cNvPr id="25" name="object 25"/>
          <p:cNvSpPr txBox="1"/>
          <p:nvPr/>
        </p:nvSpPr>
        <p:spPr>
          <a:xfrm>
            <a:off x="419100" y="4432613"/>
            <a:ext cx="5434965" cy="1355463"/>
          </a:xfrm>
          <a:prstGeom prst="rect">
            <a:avLst/>
          </a:prstGeom>
          <a:solidFill>
            <a:srgbClr val="005EB8"/>
          </a:solidFill>
        </p:spPr>
        <p:txBody>
          <a:bodyPr vert="horz" wrap="square" lIns="0" tIns="144000" rIns="0" bIns="144000" rtlCol="0">
            <a:spAutoFit/>
          </a:bodyPr>
          <a:lstStyle/>
          <a:p>
            <a:pPr marL="298450" marR="1859914">
              <a:lnSpc>
                <a:spcPct val="106500"/>
              </a:lnSpc>
            </a:pPr>
            <a:r>
              <a:rPr sz="1800" spc="-20" dirty="0">
                <a:solidFill>
                  <a:srgbClr val="FFFFFF"/>
                </a:solidFill>
                <a:latin typeface="Arial"/>
                <a:cs typeface="Arial"/>
              </a:rPr>
              <a:t>Self-</a:t>
            </a:r>
            <a:r>
              <a:rPr sz="1800" spc="-10" dirty="0">
                <a:solidFill>
                  <a:srgbClr val="FFFFFF"/>
                </a:solidFill>
                <a:latin typeface="Arial"/>
                <a:cs typeface="Arial"/>
              </a:rPr>
              <a:t>referrals</a:t>
            </a:r>
            <a:r>
              <a:rPr sz="1800" spc="-90" dirty="0">
                <a:solidFill>
                  <a:srgbClr val="FFFFFF"/>
                </a:solidFill>
                <a:latin typeface="Arial"/>
                <a:cs typeface="Arial"/>
              </a:rPr>
              <a:t> </a:t>
            </a:r>
            <a:r>
              <a:rPr sz="1800" dirty="0">
                <a:solidFill>
                  <a:srgbClr val="FFFFFF"/>
                </a:solidFill>
                <a:latin typeface="Arial"/>
                <a:cs typeface="Arial"/>
              </a:rPr>
              <a:t>can</a:t>
            </a:r>
            <a:r>
              <a:rPr sz="1800" spc="-85" dirty="0">
                <a:solidFill>
                  <a:srgbClr val="FFFFFF"/>
                </a:solidFill>
                <a:latin typeface="Arial"/>
                <a:cs typeface="Arial"/>
              </a:rPr>
              <a:t> </a:t>
            </a:r>
            <a:r>
              <a:rPr sz="1800" dirty="0">
                <a:solidFill>
                  <a:srgbClr val="FFFFFF"/>
                </a:solidFill>
                <a:latin typeface="Arial"/>
                <a:cs typeface="Arial"/>
              </a:rPr>
              <a:t>be</a:t>
            </a:r>
            <a:r>
              <a:rPr sz="1800" spc="-90" dirty="0">
                <a:solidFill>
                  <a:srgbClr val="FFFFFF"/>
                </a:solidFill>
                <a:latin typeface="Arial"/>
                <a:cs typeface="Arial"/>
              </a:rPr>
              <a:t> </a:t>
            </a:r>
            <a:r>
              <a:rPr sz="1800" dirty="0">
                <a:solidFill>
                  <a:srgbClr val="FFFFFF"/>
                </a:solidFill>
                <a:latin typeface="Arial"/>
                <a:cs typeface="Arial"/>
              </a:rPr>
              <a:t>made</a:t>
            </a:r>
            <a:r>
              <a:rPr sz="1800" spc="-85" dirty="0">
                <a:solidFill>
                  <a:srgbClr val="FFFFFF"/>
                </a:solidFill>
                <a:latin typeface="Arial"/>
                <a:cs typeface="Arial"/>
              </a:rPr>
              <a:t> </a:t>
            </a:r>
            <a:r>
              <a:rPr sz="1800" spc="-25" dirty="0">
                <a:solidFill>
                  <a:srgbClr val="FFFFFF"/>
                </a:solidFill>
                <a:latin typeface="Arial"/>
                <a:cs typeface="Arial"/>
              </a:rPr>
              <a:t>by </a:t>
            </a:r>
            <a:r>
              <a:rPr sz="1800" spc="-20" dirty="0">
                <a:solidFill>
                  <a:srgbClr val="FFFFFF"/>
                </a:solidFill>
                <a:latin typeface="Arial"/>
                <a:cs typeface="Arial"/>
              </a:rPr>
              <a:t>c</a:t>
            </a:r>
            <a:r>
              <a:rPr lang="en-US" sz="1800" spc="-20" dirty="0">
                <a:solidFill>
                  <a:srgbClr val="FFFFFF"/>
                </a:solidFill>
                <a:latin typeface="Arial"/>
                <a:cs typeface="Arial"/>
              </a:rPr>
              <a:t>alling</a:t>
            </a:r>
            <a:r>
              <a:rPr sz="1800" spc="-80" dirty="0">
                <a:solidFill>
                  <a:srgbClr val="FFFFFF"/>
                </a:solidFill>
                <a:latin typeface="Arial"/>
                <a:cs typeface="Arial"/>
              </a:rPr>
              <a:t> </a:t>
            </a:r>
            <a:r>
              <a:rPr sz="1800" dirty="0">
                <a:solidFill>
                  <a:srgbClr val="FFFFFF"/>
                </a:solidFill>
                <a:latin typeface="Arial"/>
                <a:cs typeface="Arial"/>
              </a:rPr>
              <a:t>the</a:t>
            </a:r>
            <a:r>
              <a:rPr sz="1800" spc="-65" dirty="0">
                <a:solidFill>
                  <a:srgbClr val="FFFFFF"/>
                </a:solidFill>
                <a:latin typeface="Arial"/>
                <a:cs typeface="Arial"/>
              </a:rPr>
              <a:t> </a:t>
            </a:r>
            <a:r>
              <a:rPr sz="1800" spc="-10" dirty="0">
                <a:solidFill>
                  <a:srgbClr val="FFFFFF"/>
                </a:solidFill>
                <a:latin typeface="Arial"/>
                <a:cs typeface="Arial"/>
              </a:rPr>
              <a:t>Contact</a:t>
            </a:r>
            <a:r>
              <a:rPr sz="1800" spc="-70" dirty="0">
                <a:solidFill>
                  <a:srgbClr val="FFFFFF"/>
                </a:solidFill>
                <a:latin typeface="Arial"/>
                <a:cs typeface="Arial"/>
              </a:rPr>
              <a:t> </a:t>
            </a:r>
            <a:r>
              <a:rPr sz="1800" spc="-10" dirty="0">
                <a:solidFill>
                  <a:srgbClr val="FFFFFF"/>
                </a:solidFill>
                <a:latin typeface="Arial"/>
                <a:cs typeface="Arial"/>
              </a:rPr>
              <a:t>Centre</a:t>
            </a:r>
            <a:r>
              <a:rPr sz="1800" spc="-65" dirty="0">
                <a:solidFill>
                  <a:srgbClr val="FFFFFF"/>
                </a:solidFill>
                <a:latin typeface="Arial"/>
                <a:cs typeface="Arial"/>
              </a:rPr>
              <a:t> </a:t>
            </a:r>
            <a:r>
              <a:rPr sz="1800" spc="-35" dirty="0">
                <a:solidFill>
                  <a:srgbClr val="FFFFFF"/>
                </a:solidFill>
                <a:latin typeface="Arial"/>
                <a:cs typeface="Arial"/>
              </a:rPr>
              <a:t>on</a:t>
            </a:r>
            <a:endParaRPr sz="1800" dirty="0">
              <a:latin typeface="Arial"/>
              <a:cs typeface="Arial"/>
            </a:endParaRPr>
          </a:p>
          <a:p>
            <a:pPr marL="298450">
              <a:lnSpc>
                <a:spcPct val="100000"/>
              </a:lnSpc>
              <a:spcBef>
                <a:spcPts val="220"/>
              </a:spcBef>
            </a:pPr>
            <a:r>
              <a:rPr sz="2900" b="1" dirty="0">
                <a:solidFill>
                  <a:srgbClr val="FFFFFF"/>
                </a:solidFill>
                <a:latin typeface="Arial"/>
                <a:cs typeface="Arial"/>
              </a:rPr>
              <a:t>0808</a:t>
            </a:r>
            <a:r>
              <a:rPr sz="2900" b="1" spc="-135" dirty="0">
                <a:solidFill>
                  <a:srgbClr val="FFFFFF"/>
                </a:solidFill>
                <a:latin typeface="Arial"/>
                <a:cs typeface="Arial"/>
              </a:rPr>
              <a:t> </a:t>
            </a:r>
            <a:r>
              <a:rPr sz="2900" b="1" dirty="0">
                <a:solidFill>
                  <a:srgbClr val="FFFFFF"/>
                </a:solidFill>
                <a:latin typeface="Arial"/>
                <a:cs typeface="Arial"/>
              </a:rPr>
              <a:t>196</a:t>
            </a:r>
            <a:r>
              <a:rPr sz="2900" b="1" spc="-135" dirty="0">
                <a:solidFill>
                  <a:srgbClr val="FFFFFF"/>
                </a:solidFill>
                <a:latin typeface="Arial"/>
                <a:cs typeface="Arial"/>
              </a:rPr>
              <a:t> </a:t>
            </a:r>
            <a:r>
              <a:rPr sz="2900" b="1" spc="-25" dirty="0">
                <a:solidFill>
                  <a:srgbClr val="FFFFFF"/>
                </a:solidFill>
                <a:latin typeface="Arial"/>
                <a:cs typeface="Arial"/>
              </a:rPr>
              <a:t>364</a:t>
            </a:r>
            <a:r>
              <a:rPr lang="en-US" sz="2900" b="1" spc="-25" dirty="0">
                <a:solidFill>
                  <a:srgbClr val="FFFFFF"/>
                </a:solidFill>
                <a:latin typeface="Arial"/>
                <a:cs typeface="Arial"/>
              </a:rPr>
              <a:t>6</a:t>
            </a:r>
          </a:p>
        </p:txBody>
      </p:sp>
      <p:pic>
        <p:nvPicPr>
          <p:cNvPr id="32" name="Picture 31">
            <a:extLst>
              <a:ext uri="{FF2B5EF4-FFF2-40B4-BE49-F238E27FC236}">
                <a16:creationId xmlns:a16="http://schemas.microsoft.com/office/drawing/2014/main" id="{37226BBA-6FB6-F21B-20F7-7CF764604D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33" name="Picture 32">
            <a:extLst>
              <a:ext uri="{FF2B5EF4-FFF2-40B4-BE49-F238E27FC236}">
                <a16:creationId xmlns:a16="http://schemas.microsoft.com/office/drawing/2014/main" id="{D0D77786-B39C-3174-4AD1-430600115A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2" cstate="email">
            <a:extLst>
              <a:ext uri="{28A0092B-C50C-407E-A947-70E740481C1C}">
                <a14:useLocalDpi xmlns:a14="http://schemas.microsoft.com/office/drawing/2010/main"/>
              </a:ext>
            </a:extLst>
          </a:blip>
          <a:srcRect/>
          <a:stretch/>
        </p:blipFill>
        <p:spPr>
          <a:xfrm>
            <a:off x="1" y="0"/>
            <a:ext cx="4800600" cy="6858000"/>
          </a:xfrm>
          <a:prstGeom prst="rect">
            <a:avLst/>
          </a:prstGeom>
        </p:spPr>
      </p:pic>
      <p:sp>
        <p:nvSpPr>
          <p:cNvPr id="22" name="object 22"/>
          <p:cNvSpPr txBox="1">
            <a:spLocks noGrp="1"/>
          </p:cNvSpPr>
          <p:nvPr>
            <p:ph type="title"/>
          </p:nvPr>
        </p:nvSpPr>
        <p:spPr>
          <a:xfrm>
            <a:off x="5426081" y="720001"/>
            <a:ext cx="243395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dirty="0">
                <a:solidFill>
                  <a:srgbClr val="FFFFFF"/>
                </a:solidFill>
              </a:rPr>
              <a:t>Pick</a:t>
            </a:r>
            <a:r>
              <a:rPr sz="3100" spc="-135" dirty="0">
                <a:solidFill>
                  <a:srgbClr val="FFFFFF"/>
                </a:solidFill>
              </a:rPr>
              <a:t> </a:t>
            </a:r>
            <a:r>
              <a:rPr sz="3100" dirty="0">
                <a:solidFill>
                  <a:srgbClr val="FFFFFF"/>
                </a:solidFill>
              </a:rPr>
              <a:t>Up</a:t>
            </a:r>
            <a:r>
              <a:rPr sz="3100" spc="-135" dirty="0">
                <a:solidFill>
                  <a:srgbClr val="FFFFFF"/>
                </a:solidFill>
              </a:rPr>
              <a:t> </a:t>
            </a:r>
            <a:r>
              <a:rPr sz="3100" spc="-25" dirty="0">
                <a:solidFill>
                  <a:srgbClr val="FFFFFF"/>
                </a:solidFill>
              </a:rPr>
              <a:t>and</a:t>
            </a:r>
            <a:endParaRPr sz="3100"/>
          </a:p>
        </p:txBody>
      </p:sp>
      <p:sp>
        <p:nvSpPr>
          <p:cNvPr id="23" name="object 23"/>
          <p:cNvSpPr txBox="1"/>
          <p:nvPr/>
        </p:nvSpPr>
        <p:spPr>
          <a:xfrm>
            <a:off x="5426081" y="1269479"/>
            <a:ext cx="3581400" cy="542290"/>
          </a:xfrm>
          <a:prstGeom prst="rect">
            <a:avLst/>
          </a:prstGeom>
          <a:solidFill>
            <a:srgbClr val="005EB8"/>
          </a:solidFill>
        </p:spPr>
        <p:txBody>
          <a:bodyPr vert="horz" wrap="square" lIns="0" tIns="0" rIns="0" bIns="0" rtlCol="0">
            <a:spAutoFit/>
          </a:bodyPr>
          <a:lstStyle/>
          <a:p>
            <a:pPr marL="107950">
              <a:lnSpc>
                <a:spcPts val="3665"/>
              </a:lnSpc>
            </a:pPr>
            <a:r>
              <a:rPr sz="3100" b="1" spc="-10" dirty="0">
                <a:solidFill>
                  <a:srgbClr val="FFFFFF"/>
                </a:solidFill>
                <a:latin typeface="Arial"/>
                <a:cs typeface="Arial"/>
              </a:rPr>
              <a:t>Deliver</a:t>
            </a:r>
            <a:r>
              <a:rPr sz="3100" b="1" spc="-215" dirty="0">
                <a:solidFill>
                  <a:srgbClr val="FFFFFF"/>
                </a:solidFill>
                <a:latin typeface="Arial"/>
                <a:cs typeface="Arial"/>
              </a:rPr>
              <a:t> </a:t>
            </a:r>
            <a:r>
              <a:rPr sz="3100" b="1" spc="-10" dirty="0">
                <a:solidFill>
                  <a:srgbClr val="FFFFFF"/>
                </a:solidFill>
                <a:latin typeface="Arial"/>
                <a:cs typeface="Arial"/>
              </a:rPr>
              <a:t>Volunteers</a:t>
            </a:r>
            <a:endParaRPr sz="3100" dirty="0">
              <a:latin typeface="Arial"/>
              <a:cs typeface="Arial"/>
            </a:endParaRPr>
          </a:p>
        </p:txBody>
      </p:sp>
      <p:sp>
        <p:nvSpPr>
          <p:cNvPr id="25" name="object 25"/>
          <p:cNvSpPr txBox="1"/>
          <p:nvPr/>
        </p:nvSpPr>
        <p:spPr>
          <a:xfrm>
            <a:off x="5390622" y="5251765"/>
            <a:ext cx="4886960" cy="541174"/>
          </a:xfrm>
          <a:prstGeom prst="rect">
            <a:avLst/>
          </a:prstGeom>
          <a:solidFill>
            <a:srgbClr val="005EB8"/>
          </a:solidFill>
        </p:spPr>
        <p:txBody>
          <a:bodyPr vert="horz" wrap="square" lIns="0" tIns="2540" rIns="0" bIns="0" rtlCol="0">
            <a:spAutoFit/>
          </a:bodyPr>
          <a:lstStyle/>
          <a:p>
            <a:pPr marL="60960">
              <a:lnSpc>
                <a:spcPct val="100000"/>
              </a:lnSpc>
              <a:spcBef>
                <a:spcPts val="20"/>
              </a:spcBef>
            </a:pPr>
            <a:r>
              <a:rPr sz="1750" b="1" spc="-10" dirty="0">
                <a:solidFill>
                  <a:srgbClr val="FFFFFF"/>
                </a:solidFill>
                <a:latin typeface="Arial"/>
                <a:cs typeface="Arial"/>
              </a:rPr>
              <a:t>Referrals</a:t>
            </a:r>
            <a:r>
              <a:rPr sz="1750" b="1" spc="-85" dirty="0">
                <a:solidFill>
                  <a:srgbClr val="FFFFFF"/>
                </a:solidFill>
                <a:latin typeface="Arial"/>
                <a:cs typeface="Arial"/>
              </a:rPr>
              <a:t> </a:t>
            </a:r>
            <a:r>
              <a:rPr sz="1750" b="1" dirty="0">
                <a:solidFill>
                  <a:srgbClr val="FFFFFF"/>
                </a:solidFill>
                <a:latin typeface="Arial"/>
                <a:cs typeface="Arial"/>
              </a:rPr>
              <a:t>can</a:t>
            </a:r>
            <a:r>
              <a:rPr sz="1750" b="1" spc="-85" dirty="0">
                <a:solidFill>
                  <a:srgbClr val="FFFFFF"/>
                </a:solidFill>
                <a:latin typeface="Arial"/>
                <a:cs typeface="Arial"/>
              </a:rPr>
              <a:t> </a:t>
            </a:r>
            <a:r>
              <a:rPr sz="1750" b="1" dirty="0">
                <a:solidFill>
                  <a:srgbClr val="FFFFFF"/>
                </a:solidFill>
                <a:latin typeface="Arial"/>
                <a:cs typeface="Arial"/>
              </a:rPr>
              <a:t>be</a:t>
            </a:r>
            <a:r>
              <a:rPr sz="1750" b="1" spc="-85" dirty="0">
                <a:solidFill>
                  <a:srgbClr val="FFFFFF"/>
                </a:solidFill>
                <a:latin typeface="Arial"/>
                <a:cs typeface="Arial"/>
              </a:rPr>
              <a:t> </a:t>
            </a:r>
            <a:r>
              <a:rPr sz="1750" b="1" dirty="0">
                <a:solidFill>
                  <a:srgbClr val="FFFFFF"/>
                </a:solidFill>
                <a:latin typeface="Arial"/>
                <a:cs typeface="Arial"/>
              </a:rPr>
              <a:t>made</a:t>
            </a:r>
            <a:r>
              <a:rPr sz="1750" b="1" spc="-85" dirty="0">
                <a:solidFill>
                  <a:srgbClr val="FFFFFF"/>
                </a:solidFill>
                <a:latin typeface="Arial"/>
                <a:cs typeface="Arial"/>
              </a:rPr>
              <a:t> </a:t>
            </a:r>
            <a:r>
              <a:rPr sz="1750" b="1" dirty="0">
                <a:solidFill>
                  <a:srgbClr val="FFFFFF"/>
                </a:solidFill>
                <a:latin typeface="Arial"/>
                <a:cs typeface="Arial"/>
              </a:rPr>
              <a:t>for</a:t>
            </a:r>
            <a:r>
              <a:rPr sz="1750" b="1" spc="-85" dirty="0">
                <a:solidFill>
                  <a:srgbClr val="FFFFFF"/>
                </a:solidFill>
                <a:latin typeface="Arial"/>
                <a:cs typeface="Arial"/>
              </a:rPr>
              <a:t> </a:t>
            </a:r>
            <a:r>
              <a:rPr sz="1750" b="1" spc="-10" dirty="0">
                <a:solidFill>
                  <a:srgbClr val="FFFFFF"/>
                </a:solidFill>
                <a:latin typeface="Arial"/>
                <a:cs typeface="Arial"/>
              </a:rPr>
              <a:t>urgent</a:t>
            </a:r>
            <a:r>
              <a:rPr sz="1750" b="1" spc="-85" dirty="0">
                <a:solidFill>
                  <a:srgbClr val="FFFFFF"/>
                </a:solidFill>
                <a:latin typeface="Arial"/>
                <a:cs typeface="Arial"/>
              </a:rPr>
              <a:t> </a:t>
            </a:r>
            <a:r>
              <a:rPr sz="1750" b="1" dirty="0">
                <a:solidFill>
                  <a:srgbClr val="FFFFFF"/>
                </a:solidFill>
                <a:latin typeface="Arial"/>
                <a:cs typeface="Arial"/>
              </a:rPr>
              <a:t>short</a:t>
            </a:r>
            <a:r>
              <a:rPr sz="1750" b="1" spc="-85" dirty="0">
                <a:solidFill>
                  <a:srgbClr val="FFFFFF"/>
                </a:solidFill>
                <a:latin typeface="Arial"/>
                <a:cs typeface="Arial"/>
              </a:rPr>
              <a:t> </a:t>
            </a:r>
            <a:r>
              <a:rPr sz="1750" b="1" spc="-10" dirty="0">
                <a:solidFill>
                  <a:srgbClr val="FFFFFF"/>
                </a:solidFill>
                <a:latin typeface="Arial"/>
                <a:cs typeface="Arial"/>
              </a:rPr>
              <a:t>notice</a:t>
            </a:r>
            <a:r>
              <a:rPr lang="en-US" sz="1750" b="1" spc="-10" dirty="0">
                <a:solidFill>
                  <a:srgbClr val="FFFFFF"/>
                </a:solidFill>
                <a:latin typeface="Arial"/>
                <a:cs typeface="Arial"/>
              </a:rPr>
              <a:t> requests or scheduled future shifts </a:t>
            </a:r>
            <a:endParaRPr sz="1750" dirty="0">
              <a:latin typeface="Arial"/>
              <a:cs typeface="Arial"/>
            </a:endParaRPr>
          </a:p>
        </p:txBody>
      </p:sp>
      <p:sp>
        <p:nvSpPr>
          <p:cNvPr id="5" name="TextBox 4">
            <a:extLst>
              <a:ext uri="{FF2B5EF4-FFF2-40B4-BE49-F238E27FC236}">
                <a16:creationId xmlns:a16="http://schemas.microsoft.com/office/drawing/2014/main" id="{623ECAA7-4A9D-91E3-21A2-C0B1CDB8A4D2}"/>
              </a:ext>
            </a:extLst>
          </p:cNvPr>
          <p:cNvSpPr txBox="1"/>
          <p:nvPr/>
        </p:nvSpPr>
        <p:spPr>
          <a:xfrm>
            <a:off x="5334000" y="2033427"/>
            <a:ext cx="6159356" cy="923330"/>
          </a:xfrm>
          <a:prstGeom prst="rect">
            <a:avLst/>
          </a:prstGeom>
          <a:noFill/>
        </p:spPr>
        <p:txBody>
          <a:bodyPr wrap="square">
            <a:spAutoFit/>
          </a:bodyPr>
          <a:lstStyle/>
          <a:p>
            <a:pPr algn="l"/>
            <a:r>
              <a:rPr lang="en-US" b="0" i="0" dirty="0">
                <a:solidFill>
                  <a:srgbClr val="212B32"/>
                </a:solidFill>
                <a:effectLst/>
                <a:latin typeface="Arial" panose="020B0604020202020204" pitchFamily="34" charset="0"/>
              </a:rPr>
              <a:t>Volunteers can deliver </a:t>
            </a:r>
            <a:r>
              <a:rPr lang="en-US" dirty="0">
                <a:solidFill>
                  <a:srgbClr val="212B32"/>
                </a:solidFill>
                <a:latin typeface="Arial" panose="020B0604020202020204" pitchFamily="34" charset="0"/>
              </a:rPr>
              <a:t>small items of </a:t>
            </a:r>
            <a:r>
              <a:rPr lang="en-US" b="0" i="0" dirty="0">
                <a:solidFill>
                  <a:srgbClr val="212B32"/>
                </a:solidFill>
                <a:effectLst/>
                <a:latin typeface="Arial" panose="020B0604020202020204" pitchFamily="34" charset="0"/>
              </a:rPr>
              <a:t>equipment to people at home or between sites. They can also assist with the transportation of medication from hospital to home. </a:t>
            </a:r>
          </a:p>
        </p:txBody>
      </p:sp>
      <p:pic>
        <p:nvPicPr>
          <p:cNvPr id="6" name="object 12">
            <a:extLst>
              <a:ext uri="{FF2B5EF4-FFF2-40B4-BE49-F238E27FC236}">
                <a16:creationId xmlns:a16="http://schemas.microsoft.com/office/drawing/2014/main" id="{1D8A15D0-BEDB-4EC4-B4ED-FFACB1DE4CE5}"/>
              </a:ext>
            </a:extLst>
          </p:cNvPr>
          <p:cNvPicPr/>
          <p:nvPr/>
        </p:nvPicPr>
        <p:blipFill>
          <a:blip r:embed="rId3" cstate="email">
            <a:extLst>
              <a:ext uri="{28A0092B-C50C-407E-A947-70E740481C1C}">
                <a14:useLocalDpi xmlns:a14="http://schemas.microsoft.com/office/drawing/2010/main"/>
              </a:ext>
            </a:extLst>
          </a:blip>
          <a:stretch>
            <a:fillRect/>
          </a:stretch>
        </p:blipFill>
        <p:spPr>
          <a:xfrm>
            <a:off x="5390622" y="3213812"/>
            <a:ext cx="231508" cy="231508"/>
          </a:xfrm>
          <a:prstGeom prst="rect">
            <a:avLst/>
          </a:prstGeom>
        </p:spPr>
      </p:pic>
      <p:pic>
        <p:nvPicPr>
          <p:cNvPr id="7" name="object 12">
            <a:extLst>
              <a:ext uri="{FF2B5EF4-FFF2-40B4-BE49-F238E27FC236}">
                <a16:creationId xmlns:a16="http://schemas.microsoft.com/office/drawing/2014/main" id="{8742DA7F-57B9-8797-FEA4-13F92F45C25F}"/>
              </a:ext>
            </a:extLst>
          </p:cNvPr>
          <p:cNvPicPr/>
          <p:nvPr/>
        </p:nvPicPr>
        <p:blipFill>
          <a:blip r:embed="rId3" cstate="email">
            <a:extLst>
              <a:ext uri="{28A0092B-C50C-407E-A947-70E740481C1C}">
                <a14:useLocalDpi xmlns:a14="http://schemas.microsoft.com/office/drawing/2010/main"/>
              </a:ext>
            </a:extLst>
          </a:blip>
          <a:stretch>
            <a:fillRect/>
          </a:stretch>
        </p:blipFill>
        <p:spPr>
          <a:xfrm>
            <a:off x="5390622" y="3762597"/>
            <a:ext cx="231508" cy="231508"/>
          </a:xfrm>
          <a:prstGeom prst="rect">
            <a:avLst/>
          </a:prstGeom>
        </p:spPr>
      </p:pic>
      <p:pic>
        <p:nvPicPr>
          <p:cNvPr id="8" name="object 12">
            <a:extLst>
              <a:ext uri="{FF2B5EF4-FFF2-40B4-BE49-F238E27FC236}">
                <a16:creationId xmlns:a16="http://schemas.microsoft.com/office/drawing/2014/main" id="{87FCA08E-44FD-BD86-DCB0-8167934C3430}"/>
              </a:ext>
            </a:extLst>
          </p:cNvPr>
          <p:cNvPicPr/>
          <p:nvPr/>
        </p:nvPicPr>
        <p:blipFill>
          <a:blip r:embed="rId3" cstate="email">
            <a:extLst>
              <a:ext uri="{28A0092B-C50C-407E-A947-70E740481C1C}">
                <a14:useLocalDpi xmlns:a14="http://schemas.microsoft.com/office/drawing/2010/main"/>
              </a:ext>
            </a:extLst>
          </a:blip>
          <a:stretch>
            <a:fillRect/>
          </a:stretch>
        </p:blipFill>
        <p:spPr>
          <a:xfrm>
            <a:off x="5390622" y="4298905"/>
            <a:ext cx="231508" cy="231508"/>
          </a:xfrm>
          <a:prstGeom prst="rect">
            <a:avLst/>
          </a:prstGeom>
        </p:spPr>
      </p:pic>
      <p:sp>
        <p:nvSpPr>
          <p:cNvPr id="10" name="TextBox 9">
            <a:extLst>
              <a:ext uri="{FF2B5EF4-FFF2-40B4-BE49-F238E27FC236}">
                <a16:creationId xmlns:a16="http://schemas.microsoft.com/office/drawing/2014/main" id="{DFD65B4F-0FEF-E295-090C-5358F786EE56}"/>
              </a:ext>
            </a:extLst>
          </p:cNvPr>
          <p:cNvSpPr txBox="1"/>
          <p:nvPr/>
        </p:nvSpPr>
        <p:spPr>
          <a:xfrm>
            <a:off x="5771622" y="3122668"/>
            <a:ext cx="6159356" cy="2031325"/>
          </a:xfrm>
          <a:prstGeom prst="rect">
            <a:avLst/>
          </a:prstGeom>
          <a:noFill/>
        </p:spPr>
        <p:txBody>
          <a:bodyPr wrap="square">
            <a:spAutoFit/>
          </a:bodyPr>
          <a:lstStyle/>
          <a:p>
            <a:r>
              <a:rPr lang="en-US" b="0" i="0" dirty="0">
                <a:solidFill>
                  <a:srgbClr val="212B32"/>
                </a:solidFill>
                <a:effectLst/>
                <a:latin typeface="Arial" panose="020B0604020202020204" pitchFamily="34" charset="0"/>
              </a:rPr>
              <a:t>TTO from acute settings</a:t>
            </a:r>
          </a:p>
          <a:p>
            <a:endParaRPr lang="en-US" dirty="0">
              <a:solidFill>
                <a:srgbClr val="212B32"/>
              </a:solidFill>
              <a:latin typeface="Arial" panose="020B0604020202020204" pitchFamily="34" charset="0"/>
            </a:endParaRPr>
          </a:p>
          <a:p>
            <a:r>
              <a:rPr lang="en-US" dirty="0">
                <a:solidFill>
                  <a:srgbClr val="212B32"/>
                </a:solidFill>
                <a:latin typeface="Arial" panose="020B0604020202020204" pitchFamily="34" charset="0"/>
              </a:rPr>
              <a:t>Virtual ward medicine and monitoring equipment </a:t>
            </a:r>
          </a:p>
          <a:p>
            <a:endParaRPr lang="en-US" dirty="0">
              <a:solidFill>
                <a:srgbClr val="212B32"/>
              </a:solidFill>
              <a:latin typeface="Arial" panose="020B0604020202020204" pitchFamily="34" charset="0"/>
            </a:endParaRPr>
          </a:p>
          <a:p>
            <a:r>
              <a:rPr lang="en-US" dirty="0">
                <a:solidFill>
                  <a:srgbClr val="212B32"/>
                </a:solidFill>
                <a:latin typeface="Arial" panose="020B0604020202020204" pitchFamily="34" charset="0"/>
              </a:rPr>
              <a:t>To support the timely discharge of patients </a:t>
            </a:r>
          </a:p>
          <a:p>
            <a:endParaRPr lang="en-US" dirty="0">
              <a:solidFill>
                <a:srgbClr val="212B32"/>
              </a:solidFill>
              <a:latin typeface="Arial" panose="020B0604020202020204" pitchFamily="34" charset="0"/>
            </a:endParaRPr>
          </a:p>
          <a:p>
            <a:r>
              <a:rPr lang="en-US" dirty="0">
                <a:solidFill>
                  <a:srgbClr val="212B32"/>
                </a:solidFill>
                <a:latin typeface="Arial" panose="020B0604020202020204" pitchFamily="34" charset="0"/>
              </a:rPr>
              <a:t>No biological specimens or controlled drugs </a:t>
            </a:r>
            <a:endParaRPr lang="en-GB" dirty="0"/>
          </a:p>
        </p:txBody>
      </p:sp>
      <p:pic>
        <p:nvPicPr>
          <p:cNvPr id="2" name="Picture 1">
            <a:extLst>
              <a:ext uri="{FF2B5EF4-FFF2-40B4-BE49-F238E27FC236}">
                <a16:creationId xmlns:a16="http://schemas.microsoft.com/office/drawing/2014/main" id="{083240BA-2E83-365C-A0CD-CB6FD0C61E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4" name="Picture 3">
            <a:extLst>
              <a:ext uri="{FF2B5EF4-FFF2-40B4-BE49-F238E27FC236}">
                <a16:creationId xmlns:a16="http://schemas.microsoft.com/office/drawing/2014/main" id="{79BE4244-4A42-4642-ADA1-61C31D779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pic>
        <p:nvPicPr>
          <p:cNvPr id="12" name="object 24">
            <a:extLst>
              <a:ext uri="{FF2B5EF4-FFF2-40B4-BE49-F238E27FC236}">
                <a16:creationId xmlns:a16="http://schemas.microsoft.com/office/drawing/2014/main" id="{B239DE8A-C61C-4BA0-184E-0848A12C970C}"/>
              </a:ext>
            </a:extLst>
          </p:cNvPr>
          <p:cNvPicPr/>
          <p:nvPr/>
        </p:nvPicPr>
        <p:blipFill>
          <a:blip r:embed="rId6" cstate="email">
            <a:extLst>
              <a:ext uri="{28A0092B-C50C-407E-A947-70E740481C1C}">
                <a14:useLocalDpi xmlns:a14="http://schemas.microsoft.com/office/drawing/2010/main"/>
              </a:ext>
            </a:extLst>
          </a:blip>
          <a:stretch>
            <a:fillRect/>
          </a:stretch>
        </p:blipFill>
        <p:spPr>
          <a:xfrm>
            <a:off x="5390622" y="4853982"/>
            <a:ext cx="231508" cy="2315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9679717" y="6116820"/>
            <a:ext cx="918057" cy="475081"/>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0830583" y="6179962"/>
            <a:ext cx="1121143" cy="354457"/>
          </a:xfrm>
          <a:prstGeom prst="rect">
            <a:avLst/>
          </a:prstGeom>
        </p:spPr>
      </p:pic>
      <p:grpSp>
        <p:nvGrpSpPr>
          <p:cNvPr id="4" name="object 4"/>
          <p:cNvGrpSpPr/>
          <p:nvPr/>
        </p:nvGrpSpPr>
        <p:grpSpPr>
          <a:xfrm>
            <a:off x="0" y="0"/>
            <a:ext cx="12186920" cy="6855459"/>
            <a:chOff x="0" y="0"/>
            <a:chExt cx="12186920" cy="6855459"/>
          </a:xfrm>
        </p:grpSpPr>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0784595" y="1144694"/>
              <a:ext cx="272689" cy="165898"/>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10606548" y="1132547"/>
              <a:ext cx="1231646" cy="461874"/>
            </a:xfrm>
            <a:prstGeom prst="rect">
              <a:avLst/>
            </a:prstGeom>
          </p:spPr>
        </p:pic>
        <p:pic>
          <p:nvPicPr>
            <p:cNvPr id="7" name="object 7"/>
            <p:cNvPicPr/>
            <p:nvPr/>
          </p:nvPicPr>
          <p:blipFill>
            <a:blip r:embed="rId6" cstate="email">
              <a:extLst>
                <a:ext uri="{28A0092B-C50C-407E-A947-70E740481C1C}">
                  <a14:useLocalDpi xmlns:a14="http://schemas.microsoft.com/office/drawing/2010/main"/>
                </a:ext>
              </a:extLst>
            </a:blip>
            <a:stretch>
              <a:fillRect/>
            </a:stretch>
          </p:blipFill>
          <p:spPr>
            <a:xfrm>
              <a:off x="0" y="0"/>
              <a:ext cx="12186297" cy="6854863"/>
            </a:xfrm>
            <a:prstGeom prst="rect">
              <a:avLst/>
            </a:prstGeom>
          </p:spPr>
        </p:pic>
      </p:grpSp>
      <p:sp>
        <p:nvSpPr>
          <p:cNvPr id="8" name="object 8"/>
          <p:cNvSpPr txBox="1"/>
          <p:nvPr/>
        </p:nvSpPr>
        <p:spPr>
          <a:xfrm>
            <a:off x="448195" y="2826385"/>
            <a:ext cx="3446779" cy="678815"/>
          </a:xfrm>
          <a:prstGeom prst="rect">
            <a:avLst/>
          </a:prstGeom>
          <a:solidFill>
            <a:srgbClr val="005EB8"/>
          </a:solidFill>
        </p:spPr>
        <p:txBody>
          <a:bodyPr vert="horz" wrap="square" lIns="0" tIns="0" rIns="0" bIns="0" rtlCol="0">
            <a:spAutoFit/>
          </a:bodyPr>
          <a:lstStyle/>
          <a:p>
            <a:pPr marL="107950">
              <a:lnSpc>
                <a:spcPts val="4725"/>
              </a:lnSpc>
            </a:pPr>
            <a:r>
              <a:rPr sz="4150" b="1" dirty="0">
                <a:solidFill>
                  <a:srgbClr val="FFFFFF"/>
                </a:solidFill>
                <a:latin typeface="Arial"/>
                <a:cs typeface="Arial"/>
              </a:rPr>
              <a:t>How</a:t>
            </a:r>
            <a:r>
              <a:rPr sz="4150" b="1" spc="-155" dirty="0">
                <a:solidFill>
                  <a:srgbClr val="FFFFFF"/>
                </a:solidFill>
                <a:latin typeface="Arial"/>
                <a:cs typeface="Arial"/>
              </a:rPr>
              <a:t> </a:t>
            </a:r>
            <a:r>
              <a:rPr sz="4150" b="1" dirty="0">
                <a:solidFill>
                  <a:srgbClr val="FFFFFF"/>
                </a:solidFill>
                <a:latin typeface="Arial"/>
                <a:cs typeface="Arial"/>
              </a:rPr>
              <a:t>to</a:t>
            </a:r>
            <a:r>
              <a:rPr sz="4150" b="1" spc="-140" dirty="0">
                <a:solidFill>
                  <a:srgbClr val="FFFFFF"/>
                </a:solidFill>
                <a:latin typeface="Arial"/>
                <a:cs typeface="Arial"/>
              </a:rPr>
              <a:t> </a:t>
            </a:r>
            <a:r>
              <a:rPr sz="4150" b="1" spc="-20" dirty="0">
                <a:solidFill>
                  <a:srgbClr val="FFFFFF"/>
                </a:solidFill>
                <a:latin typeface="Arial"/>
                <a:cs typeface="Arial"/>
              </a:rPr>
              <a:t>make</a:t>
            </a:r>
            <a:endParaRPr sz="4150" dirty="0">
              <a:latin typeface="Arial"/>
              <a:cs typeface="Arial"/>
            </a:endParaRPr>
          </a:p>
        </p:txBody>
      </p:sp>
      <p:sp>
        <p:nvSpPr>
          <p:cNvPr id="9" name="object 9"/>
          <p:cNvSpPr txBox="1"/>
          <p:nvPr/>
        </p:nvSpPr>
        <p:spPr>
          <a:xfrm>
            <a:off x="448195" y="3407042"/>
            <a:ext cx="2449195" cy="678815"/>
          </a:xfrm>
          <a:prstGeom prst="rect">
            <a:avLst/>
          </a:prstGeom>
          <a:solidFill>
            <a:srgbClr val="005EB8"/>
          </a:solidFill>
        </p:spPr>
        <p:txBody>
          <a:bodyPr vert="horz" wrap="square" lIns="0" tIns="0" rIns="0" bIns="0" rtlCol="0">
            <a:spAutoFit/>
          </a:bodyPr>
          <a:lstStyle/>
          <a:p>
            <a:pPr marL="107950">
              <a:lnSpc>
                <a:spcPts val="4730"/>
              </a:lnSpc>
            </a:pPr>
            <a:r>
              <a:rPr sz="4150" b="1" dirty="0">
                <a:solidFill>
                  <a:srgbClr val="FFFFFF"/>
                </a:solidFill>
                <a:latin typeface="Arial"/>
                <a:cs typeface="Arial"/>
              </a:rPr>
              <a:t>a</a:t>
            </a:r>
            <a:r>
              <a:rPr sz="4150" b="1" spc="-75" dirty="0">
                <a:solidFill>
                  <a:srgbClr val="FFFFFF"/>
                </a:solidFill>
                <a:latin typeface="Arial"/>
                <a:cs typeface="Arial"/>
              </a:rPr>
              <a:t> </a:t>
            </a:r>
            <a:r>
              <a:rPr sz="4150" b="1" spc="-10" dirty="0">
                <a:solidFill>
                  <a:srgbClr val="FFFFFF"/>
                </a:solidFill>
                <a:latin typeface="Arial"/>
                <a:cs typeface="Arial"/>
              </a:rPr>
              <a:t>referral</a:t>
            </a:r>
            <a:endParaRPr sz="4150" dirty="0">
              <a:latin typeface="Arial"/>
              <a:cs typeface="Arial"/>
            </a:endParaRPr>
          </a:p>
        </p:txBody>
      </p:sp>
      <p:pic>
        <p:nvPicPr>
          <p:cNvPr id="29" name="Picture 28">
            <a:extLst>
              <a:ext uri="{FF2B5EF4-FFF2-40B4-BE49-F238E27FC236}">
                <a16:creationId xmlns:a16="http://schemas.microsoft.com/office/drawing/2014/main" id="{F7FCDC07-7BB3-2292-E4CC-851388333D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pic>
        <p:nvPicPr>
          <p:cNvPr id="32" name="Picture 31">
            <a:extLst>
              <a:ext uri="{FF2B5EF4-FFF2-40B4-BE49-F238E27FC236}">
                <a16:creationId xmlns:a16="http://schemas.microsoft.com/office/drawing/2014/main" id="{5D115B08-4758-0F90-FE94-96FF69D4E5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2193270" cy="5901055"/>
          </a:xfrm>
          <a:custGeom>
            <a:avLst/>
            <a:gdLst/>
            <a:ahLst/>
            <a:cxnLst/>
            <a:rect l="l" t="t" r="r" b="b"/>
            <a:pathLst>
              <a:path w="12193270" h="5901055">
                <a:moveTo>
                  <a:pt x="0" y="5901004"/>
                </a:moveTo>
                <a:lnTo>
                  <a:pt x="12193206" y="5901004"/>
                </a:lnTo>
                <a:lnTo>
                  <a:pt x="12193206" y="0"/>
                </a:lnTo>
                <a:lnTo>
                  <a:pt x="0" y="0"/>
                </a:lnTo>
                <a:lnTo>
                  <a:pt x="0" y="5901004"/>
                </a:lnTo>
                <a:close/>
              </a:path>
            </a:pathLst>
          </a:custGeom>
          <a:solidFill>
            <a:srgbClr val="003087"/>
          </a:solidFill>
        </p:spPr>
        <p:txBody>
          <a:bodyPr wrap="square" lIns="0" tIns="0" rIns="0" bIns="0" rtlCol="0"/>
          <a:lstStyle/>
          <a:p>
            <a:endParaRPr/>
          </a:p>
        </p:txBody>
      </p:sp>
      <p:sp>
        <p:nvSpPr>
          <p:cNvPr id="16" name="object 16"/>
          <p:cNvSpPr txBox="1"/>
          <p:nvPr/>
        </p:nvSpPr>
        <p:spPr>
          <a:xfrm>
            <a:off x="971899" y="6320856"/>
            <a:ext cx="6413500" cy="177800"/>
          </a:xfrm>
          <a:prstGeom prst="rect">
            <a:avLst/>
          </a:prstGeom>
        </p:spPr>
        <p:txBody>
          <a:bodyPr vert="horz" wrap="square" lIns="0" tIns="12700" rIns="0" bIns="0" rtlCol="0">
            <a:spAutoFit/>
          </a:bodyPr>
          <a:lstStyle/>
          <a:p>
            <a:pPr marL="12700">
              <a:lnSpc>
                <a:spcPct val="100000"/>
              </a:lnSpc>
              <a:spcBef>
                <a:spcPts val="100"/>
              </a:spcBef>
            </a:pPr>
            <a:r>
              <a:rPr sz="1000" spc="-10" dirty="0">
                <a:latin typeface="Arial"/>
                <a:cs typeface="Arial"/>
              </a:rPr>
              <a:t>Please</a:t>
            </a:r>
            <a:r>
              <a:rPr sz="1000" spc="-35" dirty="0">
                <a:latin typeface="Arial"/>
                <a:cs typeface="Arial"/>
              </a:rPr>
              <a:t> </a:t>
            </a:r>
            <a:r>
              <a:rPr sz="1000" spc="-10" dirty="0">
                <a:latin typeface="Arial"/>
                <a:cs typeface="Arial"/>
              </a:rPr>
              <a:t>note,</a:t>
            </a:r>
            <a:r>
              <a:rPr sz="1000" spc="-35" dirty="0">
                <a:latin typeface="Arial"/>
                <a:cs typeface="Arial"/>
              </a:rPr>
              <a:t> </a:t>
            </a:r>
            <a:r>
              <a:rPr sz="1000" dirty="0">
                <a:latin typeface="Arial"/>
                <a:cs typeface="Arial"/>
              </a:rPr>
              <a:t>this</a:t>
            </a:r>
            <a:r>
              <a:rPr sz="1000" spc="-35" dirty="0">
                <a:latin typeface="Arial"/>
                <a:cs typeface="Arial"/>
              </a:rPr>
              <a:t> </a:t>
            </a:r>
            <a:r>
              <a:rPr sz="1000" dirty="0">
                <a:latin typeface="Arial"/>
                <a:cs typeface="Arial"/>
              </a:rPr>
              <a:t>can</a:t>
            </a:r>
            <a:r>
              <a:rPr sz="1000" spc="-30" dirty="0">
                <a:latin typeface="Arial"/>
                <a:cs typeface="Arial"/>
              </a:rPr>
              <a:t> </a:t>
            </a:r>
            <a:r>
              <a:rPr sz="1000" dirty="0">
                <a:latin typeface="Arial"/>
                <a:cs typeface="Arial"/>
              </a:rPr>
              <a:t>take</a:t>
            </a:r>
            <a:r>
              <a:rPr sz="1000" spc="-35" dirty="0">
                <a:latin typeface="Arial"/>
                <a:cs typeface="Arial"/>
              </a:rPr>
              <a:t> </a:t>
            </a:r>
            <a:r>
              <a:rPr sz="1000" dirty="0">
                <a:latin typeface="Arial"/>
                <a:cs typeface="Arial"/>
              </a:rPr>
              <a:t>up</a:t>
            </a:r>
            <a:r>
              <a:rPr sz="1000" spc="-35" dirty="0">
                <a:latin typeface="Arial"/>
                <a:cs typeface="Arial"/>
              </a:rPr>
              <a:t> </a:t>
            </a:r>
            <a:r>
              <a:rPr sz="1000" dirty="0">
                <a:latin typeface="Arial"/>
                <a:cs typeface="Arial"/>
              </a:rPr>
              <a:t>to</a:t>
            </a:r>
            <a:r>
              <a:rPr sz="1000" spc="-35" dirty="0">
                <a:latin typeface="Arial"/>
                <a:cs typeface="Arial"/>
              </a:rPr>
              <a:t> </a:t>
            </a:r>
            <a:r>
              <a:rPr sz="1000" dirty="0">
                <a:latin typeface="Arial"/>
                <a:cs typeface="Arial"/>
              </a:rPr>
              <a:t>72</a:t>
            </a:r>
            <a:r>
              <a:rPr sz="1000" spc="-35" dirty="0">
                <a:latin typeface="Arial"/>
                <a:cs typeface="Arial"/>
              </a:rPr>
              <a:t> </a:t>
            </a:r>
            <a:r>
              <a:rPr sz="1000" spc="-10" dirty="0">
                <a:latin typeface="Arial"/>
                <a:cs typeface="Arial"/>
              </a:rPr>
              <a:t>hours.</a:t>
            </a:r>
            <a:r>
              <a:rPr sz="1000" spc="-40" dirty="0">
                <a:latin typeface="Arial"/>
                <a:cs typeface="Arial"/>
              </a:rPr>
              <a:t> </a:t>
            </a:r>
            <a:r>
              <a:rPr sz="1000" spc="-10" dirty="0">
                <a:latin typeface="Arial"/>
                <a:cs typeface="Arial"/>
              </a:rPr>
              <a:t>Please</a:t>
            </a:r>
            <a:r>
              <a:rPr sz="1000" spc="-30" dirty="0">
                <a:latin typeface="Arial"/>
                <a:cs typeface="Arial"/>
              </a:rPr>
              <a:t> </a:t>
            </a:r>
            <a:r>
              <a:rPr sz="1000" dirty="0">
                <a:latin typeface="Arial"/>
                <a:cs typeface="Arial"/>
              </a:rPr>
              <a:t>keep</a:t>
            </a:r>
            <a:r>
              <a:rPr sz="1000" spc="-35" dirty="0">
                <a:latin typeface="Arial"/>
                <a:cs typeface="Arial"/>
              </a:rPr>
              <a:t> </a:t>
            </a:r>
            <a:r>
              <a:rPr sz="1000" spc="-10" dirty="0">
                <a:latin typeface="Arial"/>
                <a:cs typeface="Arial"/>
              </a:rPr>
              <a:t>checking</a:t>
            </a:r>
            <a:r>
              <a:rPr sz="1000" spc="-30" dirty="0">
                <a:latin typeface="Arial"/>
                <a:cs typeface="Arial"/>
              </a:rPr>
              <a:t> </a:t>
            </a:r>
            <a:r>
              <a:rPr sz="1000" dirty="0">
                <a:latin typeface="Arial"/>
                <a:cs typeface="Arial"/>
              </a:rPr>
              <a:t>your</a:t>
            </a:r>
            <a:r>
              <a:rPr sz="1000" spc="-35" dirty="0">
                <a:latin typeface="Arial"/>
                <a:cs typeface="Arial"/>
              </a:rPr>
              <a:t> </a:t>
            </a:r>
            <a:r>
              <a:rPr sz="1000" spc="-10" dirty="0">
                <a:latin typeface="Arial"/>
                <a:cs typeface="Arial"/>
              </a:rPr>
              <a:t>inbox</a:t>
            </a:r>
            <a:r>
              <a:rPr sz="1000" spc="-35" dirty="0">
                <a:latin typeface="Arial"/>
                <a:cs typeface="Arial"/>
              </a:rPr>
              <a:t> </a:t>
            </a:r>
            <a:r>
              <a:rPr sz="1000" dirty="0">
                <a:latin typeface="Arial"/>
                <a:cs typeface="Arial"/>
              </a:rPr>
              <a:t>for</a:t>
            </a:r>
            <a:r>
              <a:rPr sz="1000" spc="-35" dirty="0">
                <a:latin typeface="Arial"/>
                <a:cs typeface="Arial"/>
              </a:rPr>
              <a:t> </a:t>
            </a:r>
            <a:r>
              <a:rPr sz="1000" dirty="0">
                <a:latin typeface="Arial"/>
                <a:cs typeface="Arial"/>
              </a:rPr>
              <a:t>a</a:t>
            </a:r>
            <a:r>
              <a:rPr sz="1000" spc="-35" dirty="0">
                <a:latin typeface="Arial"/>
                <a:cs typeface="Arial"/>
              </a:rPr>
              <a:t> </a:t>
            </a:r>
            <a:r>
              <a:rPr sz="1000" spc="-10" dirty="0">
                <a:latin typeface="Arial"/>
                <a:cs typeface="Arial"/>
              </a:rPr>
              <a:t>confirmation</a:t>
            </a:r>
            <a:r>
              <a:rPr sz="1000" spc="-35" dirty="0">
                <a:latin typeface="Arial"/>
                <a:cs typeface="Arial"/>
              </a:rPr>
              <a:t> </a:t>
            </a:r>
            <a:r>
              <a:rPr sz="1000" spc="-10" dirty="0">
                <a:latin typeface="Arial"/>
                <a:cs typeface="Arial"/>
              </a:rPr>
              <a:t>email</a:t>
            </a:r>
            <a:r>
              <a:rPr sz="1000" spc="-35" dirty="0">
                <a:latin typeface="Arial"/>
                <a:cs typeface="Arial"/>
              </a:rPr>
              <a:t> </a:t>
            </a:r>
            <a:r>
              <a:rPr sz="1000" dirty="0">
                <a:latin typeface="Arial"/>
                <a:cs typeface="Arial"/>
              </a:rPr>
              <a:t>from</a:t>
            </a:r>
            <a:r>
              <a:rPr sz="1000" spc="-30" dirty="0">
                <a:latin typeface="Arial"/>
                <a:cs typeface="Arial"/>
              </a:rPr>
              <a:t> </a:t>
            </a:r>
            <a:r>
              <a:rPr sz="1000" spc="-10" dirty="0">
                <a:latin typeface="Arial"/>
                <a:cs typeface="Arial"/>
              </a:rPr>
              <a:t>GoodSAM.</a:t>
            </a:r>
            <a:endParaRPr sz="1000">
              <a:latin typeface="Arial"/>
              <a:cs typeface="Arial"/>
            </a:endParaRPr>
          </a:p>
        </p:txBody>
      </p:sp>
      <p:sp>
        <p:nvSpPr>
          <p:cNvPr id="17" name="object 17"/>
          <p:cNvSpPr txBox="1">
            <a:spLocks noGrp="1"/>
          </p:cNvSpPr>
          <p:nvPr>
            <p:ph type="title"/>
          </p:nvPr>
        </p:nvSpPr>
        <p:spPr>
          <a:xfrm>
            <a:off x="457200" y="720001"/>
            <a:ext cx="6672580"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dirty="0">
                <a:solidFill>
                  <a:srgbClr val="FFFFFF"/>
                </a:solidFill>
              </a:rPr>
              <a:t>How</a:t>
            </a:r>
            <a:r>
              <a:rPr sz="3100" spc="-130" dirty="0">
                <a:solidFill>
                  <a:srgbClr val="FFFFFF"/>
                </a:solidFill>
              </a:rPr>
              <a:t> </a:t>
            </a:r>
            <a:r>
              <a:rPr sz="3100" dirty="0">
                <a:solidFill>
                  <a:srgbClr val="FFFFFF"/>
                </a:solidFill>
              </a:rPr>
              <a:t>to</a:t>
            </a:r>
            <a:r>
              <a:rPr sz="3100" spc="-125" dirty="0">
                <a:solidFill>
                  <a:srgbClr val="FFFFFF"/>
                </a:solidFill>
              </a:rPr>
              <a:t> </a:t>
            </a:r>
            <a:r>
              <a:rPr sz="3100" spc="-20" dirty="0">
                <a:solidFill>
                  <a:srgbClr val="FFFFFF"/>
                </a:solidFill>
              </a:rPr>
              <a:t>register</a:t>
            </a:r>
            <a:r>
              <a:rPr sz="3100" spc="-125" dirty="0">
                <a:solidFill>
                  <a:srgbClr val="FFFFFF"/>
                </a:solidFill>
              </a:rPr>
              <a:t> </a:t>
            </a:r>
            <a:r>
              <a:rPr sz="3100" dirty="0">
                <a:solidFill>
                  <a:srgbClr val="FFFFFF"/>
                </a:solidFill>
              </a:rPr>
              <a:t>and</a:t>
            </a:r>
            <a:r>
              <a:rPr sz="3100" spc="-125" dirty="0">
                <a:solidFill>
                  <a:srgbClr val="FFFFFF"/>
                </a:solidFill>
              </a:rPr>
              <a:t> </a:t>
            </a:r>
            <a:r>
              <a:rPr sz="3100" dirty="0">
                <a:solidFill>
                  <a:srgbClr val="FFFFFF"/>
                </a:solidFill>
              </a:rPr>
              <a:t>make</a:t>
            </a:r>
            <a:r>
              <a:rPr sz="3100" spc="-125" dirty="0">
                <a:solidFill>
                  <a:srgbClr val="FFFFFF"/>
                </a:solidFill>
              </a:rPr>
              <a:t> </a:t>
            </a:r>
            <a:r>
              <a:rPr sz="3100" dirty="0">
                <a:solidFill>
                  <a:srgbClr val="FFFFFF"/>
                </a:solidFill>
              </a:rPr>
              <a:t>a</a:t>
            </a:r>
            <a:r>
              <a:rPr sz="3100" spc="-125" dirty="0">
                <a:solidFill>
                  <a:srgbClr val="FFFFFF"/>
                </a:solidFill>
              </a:rPr>
              <a:t> </a:t>
            </a:r>
            <a:r>
              <a:rPr sz="3100" spc="-10" dirty="0">
                <a:solidFill>
                  <a:srgbClr val="FFFFFF"/>
                </a:solidFill>
              </a:rPr>
              <a:t>referral</a:t>
            </a:r>
            <a:endParaRPr sz="3100"/>
          </a:p>
        </p:txBody>
      </p:sp>
      <p:grpSp>
        <p:nvGrpSpPr>
          <p:cNvPr id="18" name="object 18"/>
          <p:cNvGrpSpPr/>
          <p:nvPr/>
        </p:nvGrpSpPr>
        <p:grpSpPr>
          <a:xfrm>
            <a:off x="2386674" y="1647004"/>
            <a:ext cx="7419975" cy="4077335"/>
            <a:chOff x="2386674" y="1647004"/>
            <a:chExt cx="7419975" cy="4077335"/>
          </a:xfrm>
        </p:grpSpPr>
        <p:sp>
          <p:nvSpPr>
            <p:cNvPr id="19" name="object 19"/>
            <p:cNvSpPr/>
            <p:nvPr/>
          </p:nvSpPr>
          <p:spPr>
            <a:xfrm>
              <a:off x="2386674" y="5286689"/>
              <a:ext cx="7419975" cy="437515"/>
            </a:xfrm>
            <a:custGeom>
              <a:avLst/>
              <a:gdLst/>
              <a:ahLst/>
              <a:cxnLst/>
              <a:rect l="l" t="t" r="r" b="b"/>
              <a:pathLst>
                <a:path w="7419975" h="437514">
                  <a:moveTo>
                    <a:pt x="3791671" y="0"/>
                  </a:moveTo>
                  <a:lnTo>
                    <a:pt x="3546861" y="155"/>
                  </a:lnTo>
                  <a:lnTo>
                    <a:pt x="3305687" y="1231"/>
                  </a:lnTo>
                  <a:lnTo>
                    <a:pt x="3069053" y="3198"/>
                  </a:lnTo>
                  <a:lnTo>
                    <a:pt x="2837446" y="6029"/>
                  </a:lnTo>
                  <a:lnTo>
                    <a:pt x="2611356" y="9694"/>
                  </a:lnTo>
                  <a:lnTo>
                    <a:pt x="2391271" y="14164"/>
                  </a:lnTo>
                  <a:lnTo>
                    <a:pt x="2177681" y="19411"/>
                  </a:lnTo>
                  <a:lnTo>
                    <a:pt x="1971073" y="25406"/>
                  </a:lnTo>
                  <a:lnTo>
                    <a:pt x="1771938" y="32119"/>
                  </a:lnTo>
                  <a:lnTo>
                    <a:pt x="1580764" y="39523"/>
                  </a:lnTo>
                  <a:lnTo>
                    <a:pt x="1398040" y="47588"/>
                  </a:lnTo>
                  <a:lnTo>
                    <a:pt x="1224254" y="56286"/>
                  </a:lnTo>
                  <a:lnTo>
                    <a:pt x="1059895" y="65588"/>
                  </a:lnTo>
                  <a:lnTo>
                    <a:pt x="955802" y="72110"/>
                  </a:lnTo>
                  <a:lnTo>
                    <a:pt x="856261" y="78879"/>
                  </a:lnTo>
                  <a:lnTo>
                    <a:pt x="761417" y="85887"/>
                  </a:lnTo>
                  <a:lnTo>
                    <a:pt x="671414" y="93124"/>
                  </a:lnTo>
                  <a:lnTo>
                    <a:pt x="586398" y="100583"/>
                  </a:lnTo>
                  <a:lnTo>
                    <a:pt x="506514" y="108255"/>
                  </a:lnTo>
                  <a:lnTo>
                    <a:pt x="431906" y="116131"/>
                  </a:lnTo>
                  <a:lnTo>
                    <a:pt x="362719" y="124203"/>
                  </a:lnTo>
                  <a:lnTo>
                    <a:pt x="299098" y="132462"/>
                  </a:lnTo>
                  <a:lnTo>
                    <a:pt x="241189" y="140900"/>
                  </a:lnTo>
                  <a:lnTo>
                    <a:pt x="189134" y="149508"/>
                  </a:lnTo>
                  <a:lnTo>
                    <a:pt x="143081" y="158277"/>
                  </a:lnTo>
                  <a:lnTo>
                    <a:pt x="103173" y="167200"/>
                  </a:lnTo>
                  <a:lnTo>
                    <a:pt x="55150" y="180852"/>
                  </a:lnTo>
                  <a:lnTo>
                    <a:pt x="13980" y="199511"/>
                  </a:lnTo>
                  <a:lnTo>
                    <a:pt x="0" y="218629"/>
                  </a:lnTo>
                  <a:lnTo>
                    <a:pt x="882" y="223447"/>
                  </a:lnTo>
                  <a:lnTo>
                    <a:pt x="31239" y="247135"/>
                  </a:lnTo>
                  <a:lnTo>
                    <a:pt x="69555" y="260987"/>
                  </a:lnTo>
                  <a:lnTo>
                    <a:pt x="122349" y="274533"/>
                  </a:lnTo>
                  <a:lnTo>
                    <a:pt x="165348" y="283380"/>
                  </a:lnTo>
                  <a:lnTo>
                    <a:pt x="214420" y="292070"/>
                  </a:lnTo>
                  <a:lnTo>
                    <a:pt x="269421" y="300593"/>
                  </a:lnTo>
                  <a:lnTo>
                    <a:pt x="330204" y="308943"/>
                  </a:lnTo>
                  <a:lnTo>
                    <a:pt x="396626" y="317109"/>
                  </a:lnTo>
                  <a:lnTo>
                    <a:pt x="468541" y="325084"/>
                  </a:lnTo>
                  <a:lnTo>
                    <a:pt x="545806" y="332859"/>
                  </a:lnTo>
                  <a:lnTo>
                    <a:pt x="628274" y="340425"/>
                  </a:lnTo>
                  <a:lnTo>
                    <a:pt x="715801" y="347775"/>
                  </a:lnTo>
                  <a:lnTo>
                    <a:pt x="808243" y="354899"/>
                  </a:lnTo>
                  <a:lnTo>
                    <a:pt x="905453" y="361788"/>
                  </a:lnTo>
                  <a:lnTo>
                    <a:pt x="1007289" y="368435"/>
                  </a:lnTo>
                  <a:lnTo>
                    <a:pt x="1113604" y="374831"/>
                  </a:lnTo>
                  <a:lnTo>
                    <a:pt x="1281159" y="383935"/>
                  </a:lnTo>
                  <a:lnTo>
                    <a:pt x="1457979" y="392425"/>
                  </a:lnTo>
                  <a:lnTo>
                    <a:pt x="1643574" y="400274"/>
                  </a:lnTo>
                  <a:lnTo>
                    <a:pt x="1837456" y="407451"/>
                  </a:lnTo>
                  <a:lnTo>
                    <a:pt x="2039136" y="413929"/>
                  </a:lnTo>
                  <a:lnTo>
                    <a:pt x="2248126" y="419678"/>
                  </a:lnTo>
                  <a:lnTo>
                    <a:pt x="2463935" y="424670"/>
                  </a:lnTo>
                  <a:lnTo>
                    <a:pt x="2686076" y="428875"/>
                  </a:lnTo>
                  <a:lnTo>
                    <a:pt x="2914059" y="432266"/>
                  </a:lnTo>
                  <a:lnTo>
                    <a:pt x="3147396" y="434812"/>
                  </a:lnTo>
                  <a:lnTo>
                    <a:pt x="3385598" y="436486"/>
                  </a:lnTo>
                  <a:lnTo>
                    <a:pt x="3628176" y="437258"/>
                  </a:lnTo>
                  <a:lnTo>
                    <a:pt x="3872986" y="437103"/>
                  </a:lnTo>
                  <a:lnTo>
                    <a:pt x="4114160" y="436027"/>
                  </a:lnTo>
                  <a:lnTo>
                    <a:pt x="4350794" y="434059"/>
                  </a:lnTo>
                  <a:lnTo>
                    <a:pt x="4582401" y="431228"/>
                  </a:lnTo>
                  <a:lnTo>
                    <a:pt x="4808491" y="427563"/>
                  </a:lnTo>
                  <a:lnTo>
                    <a:pt x="5028576" y="423092"/>
                  </a:lnTo>
                  <a:lnTo>
                    <a:pt x="5242166" y="417845"/>
                  </a:lnTo>
                  <a:lnTo>
                    <a:pt x="5448774" y="411849"/>
                  </a:lnTo>
                  <a:lnTo>
                    <a:pt x="5647909" y="405135"/>
                  </a:lnTo>
                  <a:lnTo>
                    <a:pt x="5839083" y="397731"/>
                  </a:lnTo>
                  <a:lnTo>
                    <a:pt x="6021807" y="389665"/>
                  </a:lnTo>
                  <a:lnTo>
                    <a:pt x="6195593" y="380967"/>
                  </a:lnTo>
                  <a:lnTo>
                    <a:pt x="6359952" y="371665"/>
                  </a:lnTo>
                  <a:lnTo>
                    <a:pt x="6464045" y="365143"/>
                  </a:lnTo>
                  <a:lnTo>
                    <a:pt x="6563586" y="358373"/>
                  </a:lnTo>
                  <a:lnTo>
                    <a:pt x="6658430" y="351365"/>
                  </a:lnTo>
                  <a:lnTo>
                    <a:pt x="6748433" y="344128"/>
                  </a:lnTo>
                  <a:lnTo>
                    <a:pt x="6833449" y="336669"/>
                  </a:lnTo>
                  <a:lnTo>
                    <a:pt x="6913333" y="328997"/>
                  </a:lnTo>
                  <a:lnTo>
                    <a:pt x="6987941" y="321121"/>
                  </a:lnTo>
                  <a:lnTo>
                    <a:pt x="7057128" y="313049"/>
                  </a:lnTo>
                  <a:lnTo>
                    <a:pt x="7120749" y="304790"/>
                  </a:lnTo>
                  <a:lnTo>
                    <a:pt x="7178658" y="296353"/>
                  </a:lnTo>
                  <a:lnTo>
                    <a:pt x="7230713" y="287745"/>
                  </a:lnTo>
                  <a:lnTo>
                    <a:pt x="7276766" y="278976"/>
                  </a:lnTo>
                  <a:lnTo>
                    <a:pt x="7316674" y="270054"/>
                  </a:lnTo>
                  <a:lnTo>
                    <a:pt x="7364697" y="256402"/>
                  </a:lnTo>
                  <a:lnTo>
                    <a:pt x="7405867" y="237745"/>
                  </a:lnTo>
                  <a:lnTo>
                    <a:pt x="7419848" y="218629"/>
                  </a:lnTo>
                  <a:lnTo>
                    <a:pt x="7418965" y="213810"/>
                  </a:lnTo>
                  <a:lnTo>
                    <a:pt x="7388608" y="190120"/>
                  </a:lnTo>
                  <a:lnTo>
                    <a:pt x="7350292" y="176267"/>
                  </a:lnTo>
                  <a:lnTo>
                    <a:pt x="7297498" y="162720"/>
                  </a:lnTo>
                  <a:lnTo>
                    <a:pt x="7254499" y="153873"/>
                  </a:lnTo>
                  <a:lnTo>
                    <a:pt x="7205427" y="145183"/>
                  </a:lnTo>
                  <a:lnTo>
                    <a:pt x="7150426" y="136659"/>
                  </a:lnTo>
                  <a:lnTo>
                    <a:pt x="7089643" y="128309"/>
                  </a:lnTo>
                  <a:lnTo>
                    <a:pt x="7023221" y="120143"/>
                  </a:lnTo>
                  <a:lnTo>
                    <a:pt x="6951306" y="112168"/>
                  </a:lnTo>
                  <a:lnTo>
                    <a:pt x="6874041" y="104393"/>
                  </a:lnTo>
                  <a:lnTo>
                    <a:pt x="6791573" y="96827"/>
                  </a:lnTo>
                  <a:lnTo>
                    <a:pt x="6704046" y="89477"/>
                  </a:lnTo>
                  <a:lnTo>
                    <a:pt x="6611604" y="82354"/>
                  </a:lnTo>
                  <a:lnTo>
                    <a:pt x="6514394" y="75464"/>
                  </a:lnTo>
                  <a:lnTo>
                    <a:pt x="6412558" y="68817"/>
                  </a:lnTo>
                  <a:lnTo>
                    <a:pt x="6306243" y="62422"/>
                  </a:lnTo>
                  <a:lnTo>
                    <a:pt x="6138688" y="53318"/>
                  </a:lnTo>
                  <a:lnTo>
                    <a:pt x="5961868" y="44828"/>
                  </a:lnTo>
                  <a:lnTo>
                    <a:pt x="5776273" y="36980"/>
                  </a:lnTo>
                  <a:lnTo>
                    <a:pt x="5582391" y="29803"/>
                  </a:lnTo>
                  <a:lnTo>
                    <a:pt x="5380711" y="23326"/>
                  </a:lnTo>
                  <a:lnTo>
                    <a:pt x="5171721" y="17577"/>
                  </a:lnTo>
                  <a:lnTo>
                    <a:pt x="4955912" y="12586"/>
                  </a:lnTo>
                  <a:lnTo>
                    <a:pt x="4733771" y="8381"/>
                  </a:lnTo>
                  <a:lnTo>
                    <a:pt x="4505788" y="4991"/>
                  </a:lnTo>
                  <a:lnTo>
                    <a:pt x="4272451" y="2445"/>
                  </a:lnTo>
                  <a:lnTo>
                    <a:pt x="4034249" y="772"/>
                  </a:lnTo>
                  <a:lnTo>
                    <a:pt x="3791671" y="0"/>
                  </a:lnTo>
                  <a:close/>
                </a:path>
              </a:pathLst>
            </a:custGeom>
            <a:solidFill>
              <a:srgbClr val="292623">
                <a:alpha val="9999"/>
              </a:srgbClr>
            </a:solidFill>
          </p:spPr>
          <p:txBody>
            <a:bodyPr wrap="square" lIns="0" tIns="0" rIns="0" bIns="0" rtlCol="0"/>
            <a:lstStyle/>
            <a:p>
              <a:endParaRPr/>
            </a:p>
          </p:txBody>
        </p:sp>
        <p:sp>
          <p:nvSpPr>
            <p:cNvPr id="20" name="object 20"/>
            <p:cNvSpPr/>
            <p:nvPr/>
          </p:nvSpPr>
          <p:spPr>
            <a:xfrm>
              <a:off x="3365388" y="1647004"/>
              <a:ext cx="5442585" cy="3436620"/>
            </a:xfrm>
            <a:custGeom>
              <a:avLst/>
              <a:gdLst/>
              <a:ahLst/>
              <a:cxnLst/>
              <a:rect l="l" t="t" r="r" b="b"/>
              <a:pathLst>
                <a:path w="5442584" h="3436620">
                  <a:moveTo>
                    <a:pt x="5240604" y="0"/>
                  </a:moveTo>
                  <a:lnTo>
                    <a:pt x="201422" y="0"/>
                  </a:lnTo>
                  <a:lnTo>
                    <a:pt x="155238" y="5207"/>
                  </a:lnTo>
                  <a:lnTo>
                    <a:pt x="112843" y="20041"/>
                  </a:lnTo>
                  <a:lnTo>
                    <a:pt x="75444" y="43317"/>
                  </a:lnTo>
                  <a:lnTo>
                    <a:pt x="44251" y="73852"/>
                  </a:lnTo>
                  <a:lnTo>
                    <a:pt x="20473" y="110464"/>
                  </a:lnTo>
                  <a:lnTo>
                    <a:pt x="5319" y="151967"/>
                  </a:lnTo>
                  <a:lnTo>
                    <a:pt x="0" y="197180"/>
                  </a:lnTo>
                  <a:lnTo>
                    <a:pt x="0" y="3436048"/>
                  </a:lnTo>
                  <a:lnTo>
                    <a:pt x="5442013" y="3435972"/>
                  </a:lnTo>
                  <a:lnTo>
                    <a:pt x="5442013" y="197180"/>
                  </a:lnTo>
                  <a:lnTo>
                    <a:pt x="5436693" y="151967"/>
                  </a:lnTo>
                  <a:lnTo>
                    <a:pt x="5421540" y="110464"/>
                  </a:lnTo>
                  <a:lnTo>
                    <a:pt x="5397763" y="73852"/>
                  </a:lnTo>
                  <a:lnTo>
                    <a:pt x="5366571" y="43317"/>
                  </a:lnTo>
                  <a:lnTo>
                    <a:pt x="5329175" y="20041"/>
                  </a:lnTo>
                  <a:lnTo>
                    <a:pt x="5286782" y="5207"/>
                  </a:lnTo>
                  <a:lnTo>
                    <a:pt x="5240604" y="0"/>
                  </a:lnTo>
                  <a:close/>
                </a:path>
              </a:pathLst>
            </a:custGeom>
            <a:solidFill>
              <a:srgbClr val="A4A1A0"/>
            </a:solidFill>
          </p:spPr>
          <p:txBody>
            <a:bodyPr wrap="square" lIns="0" tIns="0" rIns="0" bIns="0" rtlCol="0"/>
            <a:lstStyle/>
            <a:p>
              <a:endParaRPr/>
            </a:p>
          </p:txBody>
        </p:sp>
        <p:sp>
          <p:nvSpPr>
            <p:cNvPr id="21" name="object 21"/>
            <p:cNvSpPr/>
            <p:nvPr/>
          </p:nvSpPr>
          <p:spPr>
            <a:xfrm>
              <a:off x="2581302" y="5083051"/>
              <a:ext cx="7010400" cy="329565"/>
            </a:xfrm>
            <a:custGeom>
              <a:avLst/>
              <a:gdLst/>
              <a:ahLst/>
              <a:cxnLst/>
              <a:rect l="l" t="t" r="r" b="b"/>
              <a:pathLst>
                <a:path w="7010400" h="329564">
                  <a:moveTo>
                    <a:pt x="7010222" y="0"/>
                  </a:moveTo>
                  <a:lnTo>
                    <a:pt x="0" y="0"/>
                  </a:lnTo>
                  <a:lnTo>
                    <a:pt x="3568" y="48629"/>
                  </a:lnTo>
                  <a:lnTo>
                    <a:pt x="13932" y="95044"/>
                  </a:lnTo>
                  <a:lnTo>
                    <a:pt x="30585" y="138733"/>
                  </a:lnTo>
                  <a:lnTo>
                    <a:pt x="53016" y="179189"/>
                  </a:lnTo>
                  <a:lnTo>
                    <a:pt x="80717" y="215903"/>
                  </a:lnTo>
                  <a:lnTo>
                    <a:pt x="113179" y="248364"/>
                  </a:lnTo>
                  <a:lnTo>
                    <a:pt x="149892" y="276065"/>
                  </a:lnTo>
                  <a:lnTo>
                    <a:pt x="190348" y="298497"/>
                  </a:lnTo>
                  <a:lnTo>
                    <a:pt x="234038" y="315149"/>
                  </a:lnTo>
                  <a:lnTo>
                    <a:pt x="280452" y="325514"/>
                  </a:lnTo>
                  <a:lnTo>
                    <a:pt x="329082" y="329082"/>
                  </a:lnTo>
                  <a:lnTo>
                    <a:pt x="6681139" y="329082"/>
                  </a:lnTo>
                  <a:lnTo>
                    <a:pt x="6729766" y="325514"/>
                  </a:lnTo>
                  <a:lnTo>
                    <a:pt x="6776179" y="315149"/>
                  </a:lnTo>
                  <a:lnTo>
                    <a:pt x="6819868" y="298497"/>
                  </a:lnTo>
                  <a:lnTo>
                    <a:pt x="6860324" y="276065"/>
                  </a:lnTo>
                  <a:lnTo>
                    <a:pt x="6897037" y="248364"/>
                  </a:lnTo>
                  <a:lnTo>
                    <a:pt x="6929500" y="215903"/>
                  </a:lnTo>
                  <a:lnTo>
                    <a:pt x="6957202" y="179189"/>
                  </a:lnTo>
                  <a:lnTo>
                    <a:pt x="6979634" y="138733"/>
                  </a:lnTo>
                  <a:lnTo>
                    <a:pt x="6996288" y="95044"/>
                  </a:lnTo>
                  <a:lnTo>
                    <a:pt x="7006653" y="48629"/>
                  </a:lnTo>
                  <a:lnTo>
                    <a:pt x="7010222" y="0"/>
                  </a:lnTo>
                  <a:close/>
                </a:path>
              </a:pathLst>
            </a:custGeom>
            <a:solidFill>
              <a:srgbClr val="7F7A7A"/>
            </a:solidFill>
          </p:spPr>
          <p:txBody>
            <a:bodyPr wrap="square" lIns="0" tIns="0" rIns="0" bIns="0" rtlCol="0"/>
            <a:lstStyle/>
            <a:p>
              <a:endParaRPr/>
            </a:p>
          </p:txBody>
        </p:sp>
        <p:sp>
          <p:nvSpPr>
            <p:cNvPr id="22" name="object 22"/>
            <p:cNvSpPr/>
            <p:nvPr/>
          </p:nvSpPr>
          <p:spPr>
            <a:xfrm>
              <a:off x="3617264" y="1908174"/>
              <a:ext cx="4949825" cy="2938145"/>
            </a:xfrm>
            <a:custGeom>
              <a:avLst/>
              <a:gdLst/>
              <a:ahLst/>
              <a:cxnLst/>
              <a:rect l="l" t="t" r="r" b="b"/>
              <a:pathLst>
                <a:path w="4949825" h="2938145">
                  <a:moveTo>
                    <a:pt x="4949799" y="0"/>
                  </a:moveTo>
                  <a:lnTo>
                    <a:pt x="0" y="0"/>
                  </a:lnTo>
                  <a:lnTo>
                    <a:pt x="0" y="2937586"/>
                  </a:lnTo>
                  <a:lnTo>
                    <a:pt x="4949799" y="2937586"/>
                  </a:lnTo>
                  <a:lnTo>
                    <a:pt x="4949799" y="0"/>
                  </a:lnTo>
                  <a:close/>
                </a:path>
              </a:pathLst>
            </a:custGeom>
            <a:solidFill>
              <a:srgbClr val="FFFFFF"/>
            </a:solidFill>
          </p:spPr>
          <p:txBody>
            <a:bodyPr wrap="square" lIns="0" tIns="0" rIns="0" bIns="0" rtlCol="0"/>
            <a:lstStyle/>
            <a:p>
              <a:endParaRPr/>
            </a:p>
          </p:txBody>
        </p:sp>
        <p:pic>
          <p:nvPicPr>
            <p:cNvPr id="23" name="object 23"/>
            <p:cNvPicPr/>
            <p:nvPr/>
          </p:nvPicPr>
          <p:blipFill>
            <a:blip r:embed="rId2" cstate="email">
              <a:extLst>
                <a:ext uri="{28A0092B-C50C-407E-A947-70E740481C1C}">
                  <a14:useLocalDpi xmlns:a14="http://schemas.microsoft.com/office/drawing/2010/main"/>
                </a:ext>
              </a:extLst>
            </a:blip>
            <a:stretch>
              <a:fillRect/>
            </a:stretch>
          </p:blipFill>
          <p:spPr>
            <a:xfrm>
              <a:off x="3617264" y="1979523"/>
              <a:ext cx="4949799" cy="2866250"/>
            </a:xfrm>
            <a:prstGeom prst="rect">
              <a:avLst/>
            </a:prstGeom>
          </p:spPr>
        </p:pic>
      </p:grpSp>
      <p:sp>
        <p:nvSpPr>
          <p:cNvPr id="24" name="object 24"/>
          <p:cNvSpPr txBox="1"/>
          <p:nvPr/>
        </p:nvSpPr>
        <p:spPr>
          <a:xfrm>
            <a:off x="6400800" y="5223522"/>
            <a:ext cx="5559691" cy="294953"/>
          </a:xfrm>
          <a:prstGeom prst="rect">
            <a:avLst/>
          </a:prstGeom>
          <a:solidFill>
            <a:srgbClr val="005EB8"/>
          </a:solidFill>
        </p:spPr>
        <p:txBody>
          <a:bodyPr vert="horz" wrap="square" lIns="0" tIns="0" rIns="0" bIns="0" rtlCol="0">
            <a:spAutoFit/>
          </a:bodyPr>
          <a:lstStyle/>
          <a:p>
            <a:pPr marL="48260">
              <a:lnSpc>
                <a:spcPts val="2330"/>
              </a:lnSpc>
            </a:pPr>
            <a:r>
              <a:rPr sz="2100" b="1" u="sng" spc="-20" dirty="0">
                <a:solidFill>
                  <a:srgbClr val="FFFFFF"/>
                </a:solidFill>
                <a:uFill>
                  <a:solidFill>
                    <a:srgbClr val="FFFFFF"/>
                  </a:solidFill>
                </a:uFill>
                <a:latin typeface="Arial"/>
                <a:cs typeface="Arial"/>
              </a:rPr>
              <a:t>www.nhs</a:t>
            </a:r>
            <a:r>
              <a:rPr lang="en-US" sz="2100" b="1" u="sng" spc="-20" dirty="0">
                <a:solidFill>
                  <a:srgbClr val="FFFFFF"/>
                </a:solidFill>
                <a:uFill>
                  <a:solidFill>
                    <a:srgbClr val="FFFFFF"/>
                  </a:solidFill>
                </a:uFill>
                <a:latin typeface="Arial"/>
                <a:cs typeface="Arial"/>
              </a:rPr>
              <a:t>care</a:t>
            </a:r>
            <a:r>
              <a:rPr sz="2100" b="1" u="sng" spc="-20" dirty="0">
                <a:solidFill>
                  <a:srgbClr val="FFFFFF"/>
                </a:solidFill>
                <a:uFill>
                  <a:solidFill>
                    <a:srgbClr val="FFFFFF"/>
                  </a:solidFill>
                </a:uFill>
                <a:latin typeface="Arial"/>
                <a:cs typeface="Arial"/>
              </a:rPr>
              <a:t>volunteerresponders.org.</a:t>
            </a:r>
            <a:endParaRPr sz="2100" dirty="0">
              <a:latin typeface="Arial"/>
              <a:cs typeface="Arial"/>
            </a:endParaRPr>
          </a:p>
        </p:txBody>
      </p:sp>
      <p:sp>
        <p:nvSpPr>
          <p:cNvPr id="44" name="object 44"/>
          <p:cNvSpPr txBox="1"/>
          <p:nvPr/>
        </p:nvSpPr>
        <p:spPr>
          <a:xfrm>
            <a:off x="444500" y="6292651"/>
            <a:ext cx="192405" cy="197490"/>
          </a:xfrm>
          <a:prstGeom prst="rect">
            <a:avLst/>
          </a:prstGeom>
        </p:spPr>
        <p:txBody>
          <a:bodyPr vert="horz" wrap="square" lIns="0" tIns="12700" rIns="0" bIns="0" rtlCol="0">
            <a:spAutoFit/>
          </a:bodyPr>
          <a:lstStyle/>
          <a:p>
            <a:pPr marL="12700">
              <a:lnSpc>
                <a:spcPct val="100000"/>
              </a:lnSpc>
              <a:spcBef>
                <a:spcPts val="100"/>
              </a:spcBef>
            </a:pPr>
            <a:r>
              <a:rPr lang="en-GB" sz="1200" b="1" spc="-25" dirty="0">
                <a:solidFill>
                  <a:srgbClr val="0D6EAB"/>
                </a:solidFill>
                <a:latin typeface="Arial"/>
                <a:cs typeface="Arial"/>
              </a:rPr>
              <a:t>19</a:t>
            </a:r>
            <a:endParaRPr sz="1200" dirty="0">
              <a:latin typeface="Arial"/>
              <a:cs typeface="Arial"/>
            </a:endParaRPr>
          </a:p>
        </p:txBody>
      </p:sp>
      <p:pic>
        <p:nvPicPr>
          <p:cNvPr id="48" name="Picture 47">
            <a:extLst>
              <a:ext uri="{FF2B5EF4-FFF2-40B4-BE49-F238E27FC236}">
                <a16:creationId xmlns:a16="http://schemas.microsoft.com/office/drawing/2014/main" id="{93783439-B4A5-119C-9DC8-D70477084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pic>
        <p:nvPicPr>
          <p:cNvPr id="49" name="Picture 48">
            <a:extLst>
              <a:ext uri="{FF2B5EF4-FFF2-40B4-BE49-F238E27FC236}">
                <a16:creationId xmlns:a16="http://schemas.microsoft.com/office/drawing/2014/main" id="{6C16BF0E-E0A9-228D-3094-C8FF02A13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3270" cy="6858000"/>
            <a:chOff x="0" y="0"/>
            <a:chExt cx="12193270" cy="6858000"/>
          </a:xfrm>
        </p:grpSpPr>
        <p:sp>
          <p:nvSpPr>
            <p:cNvPr id="3" name="object 3"/>
            <p:cNvSpPr/>
            <p:nvPr/>
          </p:nvSpPr>
          <p:spPr>
            <a:xfrm>
              <a:off x="0" y="0"/>
              <a:ext cx="12193270" cy="5901055"/>
            </a:xfrm>
            <a:custGeom>
              <a:avLst/>
              <a:gdLst/>
              <a:ahLst/>
              <a:cxnLst/>
              <a:rect l="l" t="t" r="r" b="b"/>
              <a:pathLst>
                <a:path w="12193270" h="5901055">
                  <a:moveTo>
                    <a:pt x="0" y="5901004"/>
                  </a:moveTo>
                  <a:lnTo>
                    <a:pt x="12193206" y="5901004"/>
                  </a:lnTo>
                  <a:lnTo>
                    <a:pt x="12193206" y="0"/>
                  </a:lnTo>
                  <a:lnTo>
                    <a:pt x="0" y="0"/>
                  </a:lnTo>
                  <a:lnTo>
                    <a:pt x="0" y="5901004"/>
                  </a:lnTo>
                  <a:close/>
                </a:path>
              </a:pathLst>
            </a:custGeom>
            <a:solidFill>
              <a:srgbClr val="003087"/>
            </a:solidFill>
          </p:spPr>
          <p:txBody>
            <a:bodyPr wrap="square" lIns="0" tIns="0" rIns="0" bIns="0" rtlCol="0"/>
            <a:lstStyle/>
            <a:p>
              <a:endParaRPr/>
            </a:p>
          </p:txBody>
        </p:sp>
        <p:sp>
          <p:nvSpPr>
            <p:cNvPr id="4" name="object 4"/>
            <p:cNvSpPr/>
            <p:nvPr/>
          </p:nvSpPr>
          <p:spPr>
            <a:xfrm>
              <a:off x="0" y="5901004"/>
              <a:ext cx="12193270" cy="957580"/>
            </a:xfrm>
            <a:custGeom>
              <a:avLst/>
              <a:gdLst/>
              <a:ahLst/>
              <a:cxnLst/>
              <a:rect l="l" t="t" r="r" b="b"/>
              <a:pathLst>
                <a:path w="12193270" h="957579">
                  <a:moveTo>
                    <a:pt x="12193206" y="0"/>
                  </a:moveTo>
                  <a:lnTo>
                    <a:pt x="0" y="0"/>
                  </a:lnTo>
                  <a:lnTo>
                    <a:pt x="0" y="956995"/>
                  </a:lnTo>
                  <a:lnTo>
                    <a:pt x="12193206" y="956995"/>
                  </a:lnTo>
                  <a:lnTo>
                    <a:pt x="12193206"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457200" y="720001"/>
            <a:ext cx="5063490"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spc="-45" dirty="0">
                <a:solidFill>
                  <a:srgbClr val="FFFFFF"/>
                </a:solidFill>
              </a:rPr>
              <a:t>Volunteer</a:t>
            </a:r>
            <a:r>
              <a:rPr sz="3100" spc="-155" dirty="0">
                <a:solidFill>
                  <a:srgbClr val="FFFFFF"/>
                </a:solidFill>
              </a:rPr>
              <a:t> </a:t>
            </a:r>
            <a:r>
              <a:rPr sz="3100" dirty="0">
                <a:solidFill>
                  <a:srgbClr val="FFFFFF"/>
                </a:solidFill>
              </a:rPr>
              <a:t>task</a:t>
            </a:r>
            <a:r>
              <a:rPr sz="3100" spc="-150" dirty="0">
                <a:solidFill>
                  <a:srgbClr val="FFFFFF"/>
                </a:solidFill>
              </a:rPr>
              <a:t> </a:t>
            </a:r>
            <a:r>
              <a:rPr sz="3100" spc="-10" dirty="0">
                <a:solidFill>
                  <a:srgbClr val="FFFFFF"/>
                </a:solidFill>
              </a:rPr>
              <a:t>acceptance</a:t>
            </a:r>
            <a:endParaRPr sz="3100"/>
          </a:p>
        </p:txBody>
      </p:sp>
      <p:sp>
        <p:nvSpPr>
          <p:cNvPr id="47" name="object 47"/>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20</a:t>
            </a:r>
            <a:endParaRPr spc="-25" dirty="0"/>
          </a:p>
        </p:txBody>
      </p:sp>
      <p:sp>
        <p:nvSpPr>
          <p:cNvPr id="7" name="object 7"/>
          <p:cNvSpPr/>
          <p:nvPr/>
        </p:nvSpPr>
        <p:spPr>
          <a:xfrm>
            <a:off x="4638441" y="5516366"/>
            <a:ext cx="2040731" cy="222885"/>
          </a:xfrm>
          <a:custGeom>
            <a:avLst/>
            <a:gdLst/>
            <a:ahLst/>
            <a:cxnLst/>
            <a:rect l="l" t="t" r="r" b="b"/>
            <a:pathLst>
              <a:path w="2038350" h="222885">
                <a:moveTo>
                  <a:pt x="1019060" y="0"/>
                </a:moveTo>
                <a:lnTo>
                  <a:pt x="939421" y="334"/>
                </a:lnTo>
                <a:lnTo>
                  <a:pt x="861458" y="1323"/>
                </a:lnTo>
                <a:lnTo>
                  <a:pt x="785398" y="2939"/>
                </a:lnTo>
                <a:lnTo>
                  <a:pt x="711468" y="5160"/>
                </a:lnTo>
                <a:lnTo>
                  <a:pt x="639894" y="7959"/>
                </a:lnTo>
                <a:lnTo>
                  <a:pt x="570902" y="11313"/>
                </a:lnTo>
                <a:lnTo>
                  <a:pt x="504720" y="15197"/>
                </a:lnTo>
                <a:lnTo>
                  <a:pt x="441573" y="19585"/>
                </a:lnTo>
                <a:lnTo>
                  <a:pt x="381689" y="24453"/>
                </a:lnTo>
                <a:lnTo>
                  <a:pt x="325294" y="29777"/>
                </a:lnTo>
                <a:lnTo>
                  <a:pt x="272613" y="35531"/>
                </a:lnTo>
                <a:lnTo>
                  <a:pt x="223875" y="41692"/>
                </a:lnTo>
                <a:lnTo>
                  <a:pt x="179305" y="48233"/>
                </a:lnTo>
                <a:lnTo>
                  <a:pt x="139131" y="55131"/>
                </a:lnTo>
                <a:lnTo>
                  <a:pt x="72873" y="69896"/>
                </a:lnTo>
                <a:lnTo>
                  <a:pt x="26914" y="85790"/>
                </a:lnTo>
                <a:lnTo>
                  <a:pt x="0" y="111315"/>
                </a:lnTo>
                <a:lnTo>
                  <a:pt x="3065" y="120015"/>
                </a:lnTo>
                <a:lnTo>
                  <a:pt x="47243" y="144915"/>
                </a:lnTo>
                <a:lnTo>
                  <a:pt x="103578" y="160270"/>
                </a:lnTo>
                <a:lnTo>
                  <a:pt x="179305" y="174397"/>
                </a:lnTo>
                <a:lnTo>
                  <a:pt x="223875" y="180938"/>
                </a:lnTo>
                <a:lnTo>
                  <a:pt x="272613" y="187099"/>
                </a:lnTo>
                <a:lnTo>
                  <a:pt x="325294" y="192853"/>
                </a:lnTo>
                <a:lnTo>
                  <a:pt x="381689" y="198177"/>
                </a:lnTo>
                <a:lnTo>
                  <a:pt x="441573" y="203045"/>
                </a:lnTo>
                <a:lnTo>
                  <a:pt x="504720" y="207433"/>
                </a:lnTo>
                <a:lnTo>
                  <a:pt x="570902" y="211317"/>
                </a:lnTo>
                <a:lnTo>
                  <a:pt x="639894" y="214671"/>
                </a:lnTo>
                <a:lnTo>
                  <a:pt x="711468" y="217470"/>
                </a:lnTo>
                <a:lnTo>
                  <a:pt x="785398" y="219691"/>
                </a:lnTo>
                <a:lnTo>
                  <a:pt x="861458" y="221307"/>
                </a:lnTo>
                <a:lnTo>
                  <a:pt x="939421" y="222296"/>
                </a:lnTo>
                <a:lnTo>
                  <a:pt x="1019060" y="222631"/>
                </a:lnTo>
                <a:lnTo>
                  <a:pt x="1098699" y="222296"/>
                </a:lnTo>
                <a:lnTo>
                  <a:pt x="1176662" y="221307"/>
                </a:lnTo>
                <a:lnTo>
                  <a:pt x="1252722" y="219691"/>
                </a:lnTo>
                <a:lnTo>
                  <a:pt x="1326652" y="217470"/>
                </a:lnTo>
                <a:lnTo>
                  <a:pt x="1398226" y="214671"/>
                </a:lnTo>
                <a:lnTo>
                  <a:pt x="1467218" y="211317"/>
                </a:lnTo>
                <a:lnTo>
                  <a:pt x="1533400" y="207433"/>
                </a:lnTo>
                <a:lnTo>
                  <a:pt x="1596547" y="203045"/>
                </a:lnTo>
                <a:lnTo>
                  <a:pt x="1656431" y="198177"/>
                </a:lnTo>
                <a:lnTo>
                  <a:pt x="1712827" y="192853"/>
                </a:lnTo>
                <a:lnTo>
                  <a:pt x="1765507" y="187099"/>
                </a:lnTo>
                <a:lnTo>
                  <a:pt x="1814245" y="180938"/>
                </a:lnTo>
                <a:lnTo>
                  <a:pt x="1858815" y="174397"/>
                </a:lnTo>
                <a:lnTo>
                  <a:pt x="1898990" y="167499"/>
                </a:lnTo>
                <a:lnTo>
                  <a:pt x="1965248" y="152734"/>
                </a:lnTo>
                <a:lnTo>
                  <a:pt x="2011207" y="136840"/>
                </a:lnTo>
                <a:lnTo>
                  <a:pt x="2038121" y="111315"/>
                </a:lnTo>
                <a:lnTo>
                  <a:pt x="2035055" y="102615"/>
                </a:lnTo>
                <a:lnTo>
                  <a:pt x="1990878" y="77715"/>
                </a:lnTo>
                <a:lnTo>
                  <a:pt x="1934543" y="62360"/>
                </a:lnTo>
                <a:lnTo>
                  <a:pt x="1858815" y="48233"/>
                </a:lnTo>
                <a:lnTo>
                  <a:pt x="1814245" y="41692"/>
                </a:lnTo>
                <a:lnTo>
                  <a:pt x="1765507" y="35531"/>
                </a:lnTo>
                <a:lnTo>
                  <a:pt x="1712827" y="29777"/>
                </a:lnTo>
                <a:lnTo>
                  <a:pt x="1656431" y="24453"/>
                </a:lnTo>
                <a:lnTo>
                  <a:pt x="1596547" y="19585"/>
                </a:lnTo>
                <a:lnTo>
                  <a:pt x="1533400" y="15197"/>
                </a:lnTo>
                <a:lnTo>
                  <a:pt x="1467218" y="11313"/>
                </a:lnTo>
                <a:lnTo>
                  <a:pt x="1398226" y="7959"/>
                </a:lnTo>
                <a:lnTo>
                  <a:pt x="1326652" y="5160"/>
                </a:lnTo>
                <a:lnTo>
                  <a:pt x="1252722" y="2939"/>
                </a:lnTo>
                <a:lnTo>
                  <a:pt x="1176662" y="1323"/>
                </a:lnTo>
                <a:lnTo>
                  <a:pt x="1098699" y="334"/>
                </a:lnTo>
                <a:lnTo>
                  <a:pt x="1019060" y="0"/>
                </a:lnTo>
                <a:close/>
              </a:path>
            </a:pathLst>
          </a:custGeom>
          <a:solidFill>
            <a:srgbClr val="A4A0A0">
              <a:alpha val="19999"/>
            </a:srgbClr>
          </a:solidFill>
        </p:spPr>
        <p:txBody>
          <a:bodyPr wrap="square" lIns="0" tIns="0" rIns="0" bIns="0" rtlCol="0"/>
          <a:lstStyle/>
          <a:p>
            <a:endParaRPr/>
          </a:p>
        </p:txBody>
      </p:sp>
      <p:sp>
        <p:nvSpPr>
          <p:cNvPr id="8" name="object 8"/>
          <p:cNvSpPr/>
          <p:nvPr/>
        </p:nvSpPr>
        <p:spPr>
          <a:xfrm>
            <a:off x="4719718" y="1567755"/>
            <a:ext cx="1853823" cy="4044950"/>
          </a:xfrm>
          <a:custGeom>
            <a:avLst/>
            <a:gdLst/>
            <a:ahLst/>
            <a:cxnLst/>
            <a:rect l="l" t="t" r="r" b="b"/>
            <a:pathLst>
              <a:path w="1851659" h="4044950">
                <a:moveTo>
                  <a:pt x="1723986" y="0"/>
                </a:moveTo>
                <a:lnTo>
                  <a:pt x="127660" y="0"/>
                </a:lnTo>
                <a:lnTo>
                  <a:pt x="77966" y="10033"/>
                </a:lnTo>
                <a:lnTo>
                  <a:pt x="37388" y="37395"/>
                </a:lnTo>
                <a:lnTo>
                  <a:pt x="10031" y="77977"/>
                </a:lnTo>
                <a:lnTo>
                  <a:pt x="0" y="127673"/>
                </a:lnTo>
                <a:lnTo>
                  <a:pt x="0" y="3917188"/>
                </a:lnTo>
                <a:lnTo>
                  <a:pt x="10031" y="3966881"/>
                </a:lnTo>
                <a:lnTo>
                  <a:pt x="37388" y="4007459"/>
                </a:lnTo>
                <a:lnTo>
                  <a:pt x="77966" y="4034816"/>
                </a:lnTo>
                <a:lnTo>
                  <a:pt x="127660" y="4044848"/>
                </a:lnTo>
                <a:lnTo>
                  <a:pt x="1723986" y="4044848"/>
                </a:lnTo>
                <a:lnTo>
                  <a:pt x="1773682" y="4034816"/>
                </a:lnTo>
                <a:lnTo>
                  <a:pt x="1814264" y="4007459"/>
                </a:lnTo>
                <a:lnTo>
                  <a:pt x="1841626" y="3966881"/>
                </a:lnTo>
                <a:lnTo>
                  <a:pt x="1851660" y="3917188"/>
                </a:lnTo>
                <a:lnTo>
                  <a:pt x="1851660" y="127673"/>
                </a:lnTo>
                <a:lnTo>
                  <a:pt x="1841626" y="77977"/>
                </a:lnTo>
                <a:lnTo>
                  <a:pt x="1814264" y="37395"/>
                </a:lnTo>
                <a:lnTo>
                  <a:pt x="1773682" y="10033"/>
                </a:lnTo>
                <a:lnTo>
                  <a:pt x="1723986" y="0"/>
                </a:lnTo>
                <a:close/>
              </a:path>
            </a:pathLst>
          </a:custGeom>
          <a:solidFill>
            <a:srgbClr val="A4A0A0"/>
          </a:solidFill>
        </p:spPr>
        <p:txBody>
          <a:bodyPr wrap="square" lIns="0" tIns="0" rIns="0" bIns="0" rtlCol="0"/>
          <a:lstStyle/>
          <a:p>
            <a:endParaRPr/>
          </a:p>
        </p:txBody>
      </p:sp>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4828414" y="1760753"/>
            <a:ext cx="1636437" cy="3523500"/>
          </a:xfrm>
          <a:prstGeom prst="rect">
            <a:avLst/>
          </a:prstGeom>
        </p:spPr>
      </p:pic>
      <p:sp>
        <p:nvSpPr>
          <p:cNvPr id="10" name="object 10"/>
          <p:cNvSpPr/>
          <p:nvPr/>
        </p:nvSpPr>
        <p:spPr>
          <a:xfrm>
            <a:off x="5459427" y="1658226"/>
            <a:ext cx="374452" cy="3816985"/>
          </a:xfrm>
          <a:custGeom>
            <a:avLst/>
            <a:gdLst/>
            <a:ahLst/>
            <a:cxnLst/>
            <a:rect l="l" t="t" r="r" b="b"/>
            <a:pathLst>
              <a:path w="374014" h="3816985">
                <a:moveTo>
                  <a:pt x="373951" y="3797693"/>
                </a:moveTo>
                <a:lnTo>
                  <a:pt x="368554" y="3792283"/>
                </a:lnTo>
                <a:lnTo>
                  <a:pt x="12065" y="3792283"/>
                </a:lnTo>
                <a:lnTo>
                  <a:pt x="5397" y="3792283"/>
                </a:lnTo>
                <a:lnTo>
                  <a:pt x="0" y="3797693"/>
                </a:lnTo>
                <a:lnTo>
                  <a:pt x="0" y="3811016"/>
                </a:lnTo>
                <a:lnTo>
                  <a:pt x="5397" y="3816400"/>
                </a:lnTo>
                <a:lnTo>
                  <a:pt x="368554" y="3816400"/>
                </a:lnTo>
                <a:lnTo>
                  <a:pt x="373951" y="3811016"/>
                </a:lnTo>
                <a:lnTo>
                  <a:pt x="373951" y="3797693"/>
                </a:lnTo>
                <a:close/>
              </a:path>
              <a:path w="374014" h="3816985">
                <a:moveTo>
                  <a:pt x="373951" y="5410"/>
                </a:moveTo>
                <a:lnTo>
                  <a:pt x="368554" y="0"/>
                </a:lnTo>
                <a:lnTo>
                  <a:pt x="12065" y="0"/>
                </a:lnTo>
                <a:lnTo>
                  <a:pt x="5397" y="0"/>
                </a:lnTo>
                <a:lnTo>
                  <a:pt x="0" y="5410"/>
                </a:lnTo>
                <a:lnTo>
                  <a:pt x="0" y="18732"/>
                </a:lnTo>
                <a:lnTo>
                  <a:pt x="5397" y="24117"/>
                </a:lnTo>
                <a:lnTo>
                  <a:pt x="368554" y="24117"/>
                </a:lnTo>
                <a:lnTo>
                  <a:pt x="373951" y="18732"/>
                </a:lnTo>
                <a:lnTo>
                  <a:pt x="373951" y="5410"/>
                </a:lnTo>
                <a:close/>
              </a:path>
            </a:pathLst>
          </a:custGeom>
          <a:solidFill>
            <a:srgbClr val="FFFFFF"/>
          </a:solidFill>
        </p:spPr>
        <p:txBody>
          <a:bodyPr wrap="square" lIns="0" tIns="0" rIns="0" bIns="0" rtlCol="0"/>
          <a:lstStyle/>
          <a:p>
            <a:endParaRPr/>
          </a:p>
        </p:txBody>
      </p:sp>
      <p:sp>
        <p:nvSpPr>
          <p:cNvPr id="11" name="object 11"/>
          <p:cNvSpPr/>
          <p:nvPr/>
        </p:nvSpPr>
        <p:spPr>
          <a:xfrm>
            <a:off x="6804318" y="5516366"/>
            <a:ext cx="2040731" cy="222885"/>
          </a:xfrm>
          <a:custGeom>
            <a:avLst/>
            <a:gdLst/>
            <a:ahLst/>
            <a:cxnLst/>
            <a:rect l="l" t="t" r="r" b="b"/>
            <a:pathLst>
              <a:path w="2038350" h="222885">
                <a:moveTo>
                  <a:pt x="1019060" y="0"/>
                </a:moveTo>
                <a:lnTo>
                  <a:pt x="939421" y="334"/>
                </a:lnTo>
                <a:lnTo>
                  <a:pt x="861458" y="1323"/>
                </a:lnTo>
                <a:lnTo>
                  <a:pt x="785398" y="2939"/>
                </a:lnTo>
                <a:lnTo>
                  <a:pt x="711468" y="5160"/>
                </a:lnTo>
                <a:lnTo>
                  <a:pt x="639894" y="7959"/>
                </a:lnTo>
                <a:lnTo>
                  <a:pt x="570902" y="11313"/>
                </a:lnTo>
                <a:lnTo>
                  <a:pt x="504720" y="15197"/>
                </a:lnTo>
                <a:lnTo>
                  <a:pt x="441573" y="19585"/>
                </a:lnTo>
                <a:lnTo>
                  <a:pt x="381689" y="24453"/>
                </a:lnTo>
                <a:lnTo>
                  <a:pt x="325294" y="29777"/>
                </a:lnTo>
                <a:lnTo>
                  <a:pt x="272613" y="35531"/>
                </a:lnTo>
                <a:lnTo>
                  <a:pt x="223875" y="41692"/>
                </a:lnTo>
                <a:lnTo>
                  <a:pt x="179305" y="48233"/>
                </a:lnTo>
                <a:lnTo>
                  <a:pt x="139131" y="55131"/>
                </a:lnTo>
                <a:lnTo>
                  <a:pt x="72873" y="69896"/>
                </a:lnTo>
                <a:lnTo>
                  <a:pt x="26914" y="85790"/>
                </a:lnTo>
                <a:lnTo>
                  <a:pt x="0" y="111315"/>
                </a:lnTo>
                <a:lnTo>
                  <a:pt x="3065" y="120015"/>
                </a:lnTo>
                <a:lnTo>
                  <a:pt x="47243" y="144915"/>
                </a:lnTo>
                <a:lnTo>
                  <a:pt x="103578" y="160270"/>
                </a:lnTo>
                <a:lnTo>
                  <a:pt x="179305" y="174397"/>
                </a:lnTo>
                <a:lnTo>
                  <a:pt x="223875" y="180938"/>
                </a:lnTo>
                <a:lnTo>
                  <a:pt x="272613" y="187099"/>
                </a:lnTo>
                <a:lnTo>
                  <a:pt x="325294" y="192853"/>
                </a:lnTo>
                <a:lnTo>
                  <a:pt x="381689" y="198177"/>
                </a:lnTo>
                <a:lnTo>
                  <a:pt x="441573" y="203045"/>
                </a:lnTo>
                <a:lnTo>
                  <a:pt x="504720" y="207433"/>
                </a:lnTo>
                <a:lnTo>
                  <a:pt x="570902" y="211317"/>
                </a:lnTo>
                <a:lnTo>
                  <a:pt x="639894" y="214671"/>
                </a:lnTo>
                <a:lnTo>
                  <a:pt x="711468" y="217470"/>
                </a:lnTo>
                <a:lnTo>
                  <a:pt x="785398" y="219691"/>
                </a:lnTo>
                <a:lnTo>
                  <a:pt x="861458" y="221307"/>
                </a:lnTo>
                <a:lnTo>
                  <a:pt x="939421" y="222296"/>
                </a:lnTo>
                <a:lnTo>
                  <a:pt x="1019060" y="222631"/>
                </a:lnTo>
                <a:lnTo>
                  <a:pt x="1098699" y="222296"/>
                </a:lnTo>
                <a:lnTo>
                  <a:pt x="1176662" y="221307"/>
                </a:lnTo>
                <a:lnTo>
                  <a:pt x="1252722" y="219691"/>
                </a:lnTo>
                <a:lnTo>
                  <a:pt x="1326652" y="217470"/>
                </a:lnTo>
                <a:lnTo>
                  <a:pt x="1398226" y="214671"/>
                </a:lnTo>
                <a:lnTo>
                  <a:pt x="1467218" y="211317"/>
                </a:lnTo>
                <a:lnTo>
                  <a:pt x="1533400" y="207433"/>
                </a:lnTo>
                <a:lnTo>
                  <a:pt x="1596547" y="203045"/>
                </a:lnTo>
                <a:lnTo>
                  <a:pt x="1656431" y="198177"/>
                </a:lnTo>
                <a:lnTo>
                  <a:pt x="1712827" y="192853"/>
                </a:lnTo>
                <a:lnTo>
                  <a:pt x="1765507" y="187099"/>
                </a:lnTo>
                <a:lnTo>
                  <a:pt x="1814245" y="180938"/>
                </a:lnTo>
                <a:lnTo>
                  <a:pt x="1858815" y="174397"/>
                </a:lnTo>
                <a:lnTo>
                  <a:pt x="1898990" y="167499"/>
                </a:lnTo>
                <a:lnTo>
                  <a:pt x="1965248" y="152734"/>
                </a:lnTo>
                <a:lnTo>
                  <a:pt x="2011207" y="136840"/>
                </a:lnTo>
                <a:lnTo>
                  <a:pt x="2038121" y="111315"/>
                </a:lnTo>
                <a:lnTo>
                  <a:pt x="2035055" y="102615"/>
                </a:lnTo>
                <a:lnTo>
                  <a:pt x="1990878" y="77715"/>
                </a:lnTo>
                <a:lnTo>
                  <a:pt x="1934543" y="62360"/>
                </a:lnTo>
                <a:lnTo>
                  <a:pt x="1858815" y="48233"/>
                </a:lnTo>
                <a:lnTo>
                  <a:pt x="1814245" y="41692"/>
                </a:lnTo>
                <a:lnTo>
                  <a:pt x="1765507" y="35531"/>
                </a:lnTo>
                <a:lnTo>
                  <a:pt x="1712827" y="29777"/>
                </a:lnTo>
                <a:lnTo>
                  <a:pt x="1656431" y="24453"/>
                </a:lnTo>
                <a:lnTo>
                  <a:pt x="1596547" y="19585"/>
                </a:lnTo>
                <a:lnTo>
                  <a:pt x="1533400" y="15197"/>
                </a:lnTo>
                <a:lnTo>
                  <a:pt x="1467218" y="11313"/>
                </a:lnTo>
                <a:lnTo>
                  <a:pt x="1398226" y="7959"/>
                </a:lnTo>
                <a:lnTo>
                  <a:pt x="1326652" y="5160"/>
                </a:lnTo>
                <a:lnTo>
                  <a:pt x="1252722" y="2939"/>
                </a:lnTo>
                <a:lnTo>
                  <a:pt x="1176662" y="1323"/>
                </a:lnTo>
                <a:lnTo>
                  <a:pt x="1098699" y="334"/>
                </a:lnTo>
                <a:lnTo>
                  <a:pt x="1019060" y="0"/>
                </a:lnTo>
                <a:close/>
              </a:path>
            </a:pathLst>
          </a:custGeom>
          <a:solidFill>
            <a:srgbClr val="A4A0A0">
              <a:alpha val="19999"/>
            </a:srgbClr>
          </a:solidFill>
        </p:spPr>
        <p:txBody>
          <a:bodyPr wrap="square" lIns="0" tIns="0" rIns="0" bIns="0" rtlCol="0"/>
          <a:lstStyle/>
          <a:p>
            <a:endParaRPr/>
          </a:p>
        </p:txBody>
      </p:sp>
      <p:sp>
        <p:nvSpPr>
          <p:cNvPr id="12" name="object 12"/>
          <p:cNvSpPr/>
          <p:nvPr/>
        </p:nvSpPr>
        <p:spPr>
          <a:xfrm>
            <a:off x="6885595" y="1567755"/>
            <a:ext cx="1853823" cy="4044950"/>
          </a:xfrm>
          <a:custGeom>
            <a:avLst/>
            <a:gdLst/>
            <a:ahLst/>
            <a:cxnLst/>
            <a:rect l="l" t="t" r="r" b="b"/>
            <a:pathLst>
              <a:path w="1851659" h="4044950">
                <a:moveTo>
                  <a:pt x="1723986" y="0"/>
                </a:moveTo>
                <a:lnTo>
                  <a:pt x="127660" y="0"/>
                </a:lnTo>
                <a:lnTo>
                  <a:pt x="77966" y="10033"/>
                </a:lnTo>
                <a:lnTo>
                  <a:pt x="37388" y="37395"/>
                </a:lnTo>
                <a:lnTo>
                  <a:pt x="10031" y="77977"/>
                </a:lnTo>
                <a:lnTo>
                  <a:pt x="0" y="127673"/>
                </a:lnTo>
                <a:lnTo>
                  <a:pt x="0" y="3917188"/>
                </a:lnTo>
                <a:lnTo>
                  <a:pt x="10031" y="3966881"/>
                </a:lnTo>
                <a:lnTo>
                  <a:pt x="37388" y="4007459"/>
                </a:lnTo>
                <a:lnTo>
                  <a:pt x="77966" y="4034816"/>
                </a:lnTo>
                <a:lnTo>
                  <a:pt x="127660" y="4044848"/>
                </a:lnTo>
                <a:lnTo>
                  <a:pt x="1723986" y="4044848"/>
                </a:lnTo>
                <a:lnTo>
                  <a:pt x="1773682" y="4034816"/>
                </a:lnTo>
                <a:lnTo>
                  <a:pt x="1814264" y="4007459"/>
                </a:lnTo>
                <a:lnTo>
                  <a:pt x="1841626" y="3966881"/>
                </a:lnTo>
                <a:lnTo>
                  <a:pt x="1851660" y="3917188"/>
                </a:lnTo>
                <a:lnTo>
                  <a:pt x="1851660" y="127673"/>
                </a:lnTo>
                <a:lnTo>
                  <a:pt x="1841626" y="77977"/>
                </a:lnTo>
                <a:lnTo>
                  <a:pt x="1814264" y="37395"/>
                </a:lnTo>
                <a:lnTo>
                  <a:pt x="1773682" y="10033"/>
                </a:lnTo>
                <a:lnTo>
                  <a:pt x="1723986" y="0"/>
                </a:lnTo>
                <a:close/>
              </a:path>
            </a:pathLst>
          </a:custGeom>
          <a:solidFill>
            <a:srgbClr val="A4A0A0"/>
          </a:solidFill>
        </p:spPr>
        <p:txBody>
          <a:bodyPr wrap="square" lIns="0" tIns="0" rIns="0" bIns="0" rtlCol="0"/>
          <a:lstStyle/>
          <a:p>
            <a:endParaRPr/>
          </a:p>
        </p:txBody>
      </p:sp>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6994284" y="1760753"/>
            <a:ext cx="1636449" cy="3577678"/>
          </a:xfrm>
          <a:prstGeom prst="rect">
            <a:avLst/>
          </a:prstGeom>
        </p:spPr>
      </p:pic>
      <p:sp>
        <p:nvSpPr>
          <p:cNvPr id="14" name="object 14"/>
          <p:cNvSpPr/>
          <p:nvPr/>
        </p:nvSpPr>
        <p:spPr>
          <a:xfrm>
            <a:off x="7625297" y="1658226"/>
            <a:ext cx="374452" cy="3816985"/>
          </a:xfrm>
          <a:custGeom>
            <a:avLst/>
            <a:gdLst/>
            <a:ahLst/>
            <a:cxnLst/>
            <a:rect l="l" t="t" r="r" b="b"/>
            <a:pathLst>
              <a:path w="374015" h="3816985">
                <a:moveTo>
                  <a:pt x="373951" y="3797693"/>
                </a:moveTo>
                <a:lnTo>
                  <a:pt x="368554" y="3792283"/>
                </a:lnTo>
                <a:lnTo>
                  <a:pt x="12065" y="3792283"/>
                </a:lnTo>
                <a:lnTo>
                  <a:pt x="5397" y="3792283"/>
                </a:lnTo>
                <a:lnTo>
                  <a:pt x="0" y="3797693"/>
                </a:lnTo>
                <a:lnTo>
                  <a:pt x="0" y="3811016"/>
                </a:lnTo>
                <a:lnTo>
                  <a:pt x="5397" y="3816400"/>
                </a:lnTo>
                <a:lnTo>
                  <a:pt x="368554" y="3816400"/>
                </a:lnTo>
                <a:lnTo>
                  <a:pt x="373951" y="3811016"/>
                </a:lnTo>
                <a:lnTo>
                  <a:pt x="373951" y="3797693"/>
                </a:lnTo>
                <a:close/>
              </a:path>
              <a:path w="374015" h="3816985">
                <a:moveTo>
                  <a:pt x="373951" y="5410"/>
                </a:moveTo>
                <a:lnTo>
                  <a:pt x="368554" y="0"/>
                </a:lnTo>
                <a:lnTo>
                  <a:pt x="12065" y="0"/>
                </a:lnTo>
                <a:lnTo>
                  <a:pt x="5397" y="0"/>
                </a:lnTo>
                <a:lnTo>
                  <a:pt x="0" y="5410"/>
                </a:lnTo>
                <a:lnTo>
                  <a:pt x="0" y="18732"/>
                </a:lnTo>
                <a:lnTo>
                  <a:pt x="5397" y="24117"/>
                </a:lnTo>
                <a:lnTo>
                  <a:pt x="368554" y="24117"/>
                </a:lnTo>
                <a:lnTo>
                  <a:pt x="373951" y="18732"/>
                </a:lnTo>
                <a:lnTo>
                  <a:pt x="373951" y="5410"/>
                </a:lnTo>
                <a:close/>
              </a:path>
            </a:pathLst>
          </a:custGeom>
          <a:solidFill>
            <a:srgbClr val="FFFFFF"/>
          </a:solidFill>
        </p:spPr>
        <p:txBody>
          <a:bodyPr wrap="square" lIns="0" tIns="0" rIns="0" bIns="0" rtlCol="0"/>
          <a:lstStyle/>
          <a:p>
            <a:endParaRPr/>
          </a:p>
        </p:txBody>
      </p:sp>
      <p:sp>
        <p:nvSpPr>
          <p:cNvPr id="15" name="object 15"/>
          <p:cNvSpPr/>
          <p:nvPr/>
        </p:nvSpPr>
        <p:spPr>
          <a:xfrm>
            <a:off x="2486398" y="5516366"/>
            <a:ext cx="2040731" cy="222885"/>
          </a:xfrm>
          <a:custGeom>
            <a:avLst/>
            <a:gdLst/>
            <a:ahLst/>
            <a:cxnLst/>
            <a:rect l="l" t="t" r="r" b="b"/>
            <a:pathLst>
              <a:path w="2038350" h="222885">
                <a:moveTo>
                  <a:pt x="1019060" y="0"/>
                </a:moveTo>
                <a:lnTo>
                  <a:pt x="939421" y="334"/>
                </a:lnTo>
                <a:lnTo>
                  <a:pt x="861458" y="1323"/>
                </a:lnTo>
                <a:lnTo>
                  <a:pt x="785398" y="2939"/>
                </a:lnTo>
                <a:lnTo>
                  <a:pt x="711468" y="5160"/>
                </a:lnTo>
                <a:lnTo>
                  <a:pt x="639894" y="7959"/>
                </a:lnTo>
                <a:lnTo>
                  <a:pt x="570902" y="11313"/>
                </a:lnTo>
                <a:lnTo>
                  <a:pt x="504720" y="15197"/>
                </a:lnTo>
                <a:lnTo>
                  <a:pt x="441573" y="19585"/>
                </a:lnTo>
                <a:lnTo>
                  <a:pt x="381689" y="24453"/>
                </a:lnTo>
                <a:lnTo>
                  <a:pt x="325294" y="29777"/>
                </a:lnTo>
                <a:lnTo>
                  <a:pt x="272613" y="35531"/>
                </a:lnTo>
                <a:lnTo>
                  <a:pt x="223875" y="41692"/>
                </a:lnTo>
                <a:lnTo>
                  <a:pt x="179305" y="48233"/>
                </a:lnTo>
                <a:lnTo>
                  <a:pt x="139131" y="55131"/>
                </a:lnTo>
                <a:lnTo>
                  <a:pt x="72873" y="69896"/>
                </a:lnTo>
                <a:lnTo>
                  <a:pt x="26914" y="85790"/>
                </a:lnTo>
                <a:lnTo>
                  <a:pt x="0" y="111315"/>
                </a:lnTo>
                <a:lnTo>
                  <a:pt x="3065" y="120015"/>
                </a:lnTo>
                <a:lnTo>
                  <a:pt x="47243" y="144915"/>
                </a:lnTo>
                <a:lnTo>
                  <a:pt x="103578" y="160270"/>
                </a:lnTo>
                <a:lnTo>
                  <a:pt x="179305" y="174397"/>
                </a:lnTo>
                <a:lnTo>
                  <a:pt x="223875" y="180938"/>
                </a:lnTo>
                <a:lnTo>
                  <a:pt x="272613" y="187099"/>
                </a:lnTo>
                <a:lnTo>
                  <a:pt x="325294" y="192853"/>
                </a:lnTo>
                <a:lnTo>
                  <a:pt x="381689" y="198177"/>
                </a:lnTo>
                <a:lnTo>
                  <a:pt x="441573" y="203045"/>
                </a:lnTo>
                <a:lnTo>
                  <a:pt x="504720" y="207433"/>
                </a:lnTo>
                <a:lnTo>
                  <a:pt x="570902" y="211317"/>
                </a:lnTo>
                <a:lnTo>
                  <a:pt x="639894" y="214671"/>
                </a:lnTo>
                <a:lnTo>
                  <a:pt x="711468" y="217470"/>
                </a:lnTo>
                <a:lnTo>
                  <a:pt x="785398" y="219691"/>
                </a:lnTo>
                <a:lnTo>
                  <a:pt x="861458" y="221307"/>
                </a:lnTo>
                <a:lnTo>
                  <a:pt x="939421" y="222296"/>
                </a:lnTo>
                <a:lnTo>
                  <a:pt x="1019060" y="222631"/>
                </a:lnTo>
                <a:lnTo>
                  <a:pt x="1098699" y="222296"/>
                </a:lnTo>
                <a:lnTo>
                  <a:pt x="1176662" y="221307"/>
                </a:lnTo>
                <a:lnTo>
                  <a:pt x="1252722" y="219691"/>
                </a:lnTo>
                <a:lnTo>
                  <a:pt x="1326652" y="217470"/>
                </a:lnTo>
                <a:lnTo>
                  <a:pt x="1398226" y="214671"/>
                </a:lnTo>
                <a:lnTo>
                  <a:pt x="1467218" y="211317"/>
                </a:lnTo>
                <a:lnTo>
                  <a:pt x="1533400" y="207433"/>
                </a:lnTo>
                <a:lnTo>
                  <a:pt x="1596547" y="203045"/>
                </a:lnTo>
                <a:lnTo>
                  <a:pt x="1656431" y="198177"/>
                </a:lnTo>
                <a:lnTo>
                  <a:pt x="1712827" y="192853"/>
                </a:lnTo>
                <a:lnTo>
                  <a:pt x="1765507" y="187099"/>
                </a:lnTo>
                <a:lnTo>
                  <a:pt x="1814245" y="180938"/>
                </a:lnTo>
                <a:lnTo>
                  <a:pt x="1858815" y="174397"/>
                </a:lnTo>
                <a:lnTo>
                  <a:pt x="1898990" y="167499"/>
                </a:lnTo>
                <a:lnTo>
                  <a:pt x="1965248" y="152734"/>
                </a:lnTo>
                <a:lnTo>
                  <a:pt x="2011207" y="136840"/>
                </a:lnTo>
                <a:lnTo>
                  <a:pt x="2038121" y="111315"/>
                </a:lnTo>
                <a:lnTo>
                  <a:pt x="2035055" y="102615"/>
                </a:lnTo>
                <a:lnTo>
                  <a:pt x="1990878" y="77715"/>
                </a:lnTo>
                <a:lnTo>
                  <a:pt x="1934543" y="62360"/>
                </a:lnTo>
                <a:lnTo>
                  <a:pt x="1858815" y="48233"/>
                </a:lnTo>
                <a:lnTo>
                  <a:pt x="1814245" y="41692"/>
                </a:lnTo>
                <a:lnTo>
                  <a:pt x="1765507" y="35531"/>
                </a:lnTo>
                <a:lnTo>
                  <a:pt x="1712827" y="29777"/>
                </a:lnTo>
                <a:lnTo>
                  <a:pt x="1656431" y="24453"/>
                </a:lnTo>
                <a:lnTo>
                  <a:pt x="1596547" y="19585"/>
                </a:lnTo>
                <a:lnTo>
                  <a:pt x="1533400" y="15197"/>
                </a:lnTo>
                <a:lnTo>
                  <a:pt x="1467218" y="11313"/>
                </a:lnTo>
                <a:lnTo>
                  <a:pt x="1398226" y="7959"/>
                </a:lnTo>
                <a:lnTo>
                  <a:pt x="1326652" y="5160"/>
                </a:lnTo>
                <a:lnTo>
                  <a:pt x="1252722" y="2939"/>
                </a:lnTo>
                <a:lnTo>
                  <a:pt x="1176662" y="1323"/>
                </a:lnTo>
                <a:lnTo>
                  <a:pt x="1098699" y="334"/>
                </a:lnTo>
                <a:lnTo>
                  <a:pt x="1019060" y="0"/>
                </a:lnTo>
                <a:close/>
              </a:path>
            </a:pathLst>
          </a:custGeom>
          <a:solidFill>
            <a:srgbClr val="A4A0A0">
              <a:alpha val="19999"/>
            </a:srgbClr>
          </a:solidFill>
        </p:spPr>
        <p:txBody>
          <a:bodyPr wrap="square" lIns="0" tIns="0" rIns="0" bIns="0" rtlCol="0"/>
          <a:lstStyle/>
          <a:p>
            <a:endParaRPr/>
          </a:p>
        </p:txBody>
      </p:sp>
      <p:sp>
        <p:nvSpPr>
          <p:cNvPr id="16" name="object 16"/>
          <p:cNvSpPr/>
          <p:nvPr/>
        </p:nvSpPr>
        <p:spPr>
          <a:xfrm>
            <a:off x="2567675" y="1567755"/>
            <a:ext cx="1853823" cy="4044950"/>
          </a:xfrm>
          <a:custGeom>
            <a:avLst/>
            <a:gdLst/>
            <a:ahLst/>
            <a:cxnLst/>
            <a:rect l="l" t="t" r="r" b="b"/>
            <a:pathLst>
              <a:path w="1851660" h="4044950">
                <a:moveTo>
                  <a:pt x="1723986" y="0"/>
                </a:moveTo>
                <a:lnTo>
                  <a:pt x="127660" y="0"/>
                </a:lnTo>
                <a:lnTo>
                  <a:pt x="77966" y="10033"/>
                </a:lnTo>
                <a:lnTo>
                  <a:pt x="37388" y="37395"/>
                </a:lnTo>
                <a:lnTo>
                  <a:pt x="10031" y="77977"/>
                </a:lnTo>
                <a:lnTo>
                  <a:pt x="0" y="127673"/>
                </a:lnTo>
                <a:lnTo>
                  <a:pt x="0" y="3917188"/>
                </a:lnTo>
                <a:lnTo>
                  <a:pt x="10031" y="3966881"/>
                </a:lnTo>
                <a:lnTo>
                  <a:pt x="37388" y="4007459"/>
                </a:lnTo>
                <a:lnTo>
                  <a:pt x="77966" y="4034816"/>
                </a:lnTo>
                <a:lnTo>
                  <a:pt x="127660" y="4044848"/>
                </a:lnTo>
                <a:lnTo>
                  <a:pt x="1723986" y="4044848"/>
                </a:lnTo>
                <a:lnTo>
                  <a:pt x="1773682" y="4034816"/>
                </a:lnTo>
                <a:lnTo>
                  <a:pt x="1814264" y="4007459"/>
                </a:lnTo>
                <a:lnTo>
                  <a:pt x="1841626" y="3966881"/>
                </a:lnTo>
                <a:lnTo>
                  <a:pt x="1851659" y="3917188"/>
                </a:lnTo>
                <a:lnTo>
                  <a:pt x="1851659" y="127673"/>
                </a:lnTo>
                <a:lnTo>
                  <a:pt x="1841626" y="77977"/>
                </a:lnTo>
                <a:lnTo>
                  <a:pt x="1814264" y="37395"/>
                </a:lnTo>
                <a:lnTo>
                  <a:pt x="1773682" y="10033"/>
                </a:lnTo>
                <a:lnTo>
                  <a:pt x="1723986" y="0"/>
                </a:lnTo>
                <a:close/>
              </a:path>
            </a:pathLst>
          </a:custGeom>
          <a:solidFill>
            <a:srgbClr val="A4A0A0"/>
          </a:solidFill>
        </p:spPr>
        <p:txBody>
          <a:bodyPr wrap="square" lIns="0" tIns="0" rIns="0" bIns="0" rtlCol="0"/>
          <a:lstStyle/>
          <a:p>
            <a:endParaRPr/>
          </a:p>
        </p:txBody>
      </p:sp>
      <p:pic>
        <p:nvPicPr>
          <p:cNvPr id="17" name="object 17"/>
          <p:cNvPicPr/>
          <p:nvPr/>
        </p:nvPicPr>
        <p:blipFill>
          <a:blip r:embed="rId4" cstate="email">
            <a:extLst>
              <a:ext uri="{28A0092B-C50C-407E-A947-70E740481C1C}">
                <a14:useLocalDpi xmlns:a14="http://schemas.microsoft.com/office/drawing/2010/main"/>
              </a:ext>
            </a:extLst>
          </a:blip>
          <a:stretch>
            <a:fillRect/>
          </a:stretch>
        </p:blipFill>
        <p:spPr>
          <a:xfrm>
            <a:off x="2676366" y="1760766"/>
            <a:ext cx="1636449" cy="3596620"/>
          </a:xfrm>
          <a:prstGeom prst="rect">
            <a:avLst/>
          </a:prstGeom>
        </p:spPr>
      </p:pic>
      <p:sp>
        <p:nvSpPr>
          <p:cNvPr id="18" name="object 18"/>
          <p:cNvSpPr/>
          <p:nvPr/>
        </p:nvSpPr>
        <p:spPr>
          <a:xfrm>
            <a:off x="3307377" y="1658226"/>
            <a:ext cx="374452" cy="3816985"/>
          </a:xfrm>
          <a:custGeom>
            <a:avLst/>
            <a:gdLst/>
            <a:ahLst/>
            <a:cxnLst/>
            <a:rect l="l" t="t" r="r" b="b"/>
            <a:pathLst>
              <a:path w="374014" h="3816985">
                <a:moveTo>
                  <a:pt x="373951" y="3797693"/>
                </a:moveTo>
                <a:lnTo>
                  <a:pt x="368554" y="3792283"/>
                </a:lnTo>
                <a:lnTo>
                  <a:pt x="12065" y="3792283"/>
                </a:lnTo>
                <a:lnTo>
                  <a:pt x="5397" y="3792283"/>
                </a:lnTo>
                <a:lnTo>
                  <a:pt x="0" y="3797693"/>
                </a:lnTo>
                <a:lnTo>
                  <a:pt x="0" y="3811016"/>
                </a:lnTo>
                <a:lnTo>
                  <a:pt x="5397" y="3816400"/>
                </a:lnTo>
                <a:lnTo>
                  <a:pt x="368554" y="3816400"/>
                </a:lnTo>
                <a:lnTo>
                  <a:pt x="373951" y="3811016"/>
                </a:lnTo>
                <a:lnTo>
                  <a:pt x="373951" y="3797693"/>
                </a:lnTo>
                <a:close/>
              </a:path>
              <a:path w="374014" h="3816985">
                <a:moveTo>
                  <a:pt x="373951" y="5410"/>
                </a:moveTo>
                <a:lnTo>
                  <a:pt x="368554" y="0"/>
                </a:lnTo>
                <a:lnTo>
                  <a:pt x="12065" y="0"/>
                </a:lnTo>
                <a:lnTo>
                  <a:pt x="5397" y="0"/>
                </a:lnTo>
                <a:lnTo>
                  <a:pt x="0" y="5410"/>
                </a:lnTo>
                <a:lnTo>
                  <a:pt x="0" y="18732"/>
                </a:lnTo>
                <a:lnTo>
                  <a:pt x="5397" y="24117"/>
                </a:lnTo>
                <a:lnTo>
                  <a:pt x="368554" y="24117"/>
                </a:lnTo>
                <a:lnTo>
                  <a:pt x="373951" y="18732"/>
                </a:lnTo>
                <a:lnTo>
                  <a:pt x="373951" y="5410"/>
                </a:lnTo>
                <a:close/>
              </a:path>
            </a:pathLst>
          </a:custGeom>
          <a:solidFill>
            <a:srgbClr val="FFFFFF"/>
          </a:solidFill>
        </p:spPr>
        <p:txBody>
          <a:bodyPr wrap="square" lIns="0" tIns="0" rIns="0" bIns="0" rtlCol="0"/>
          <a:lstStyle/>
          <a:p>
            <a:endParaRPr/>
          </a:p>
        </p:txBody>
      </p:sp>
      <p:sp>
        <p:nvSpPr>
          <p:cNvPr id="19" name="object 19"/>
          <p:cNvSpPr/>
          <p:nvPr/>
        </p:nvSpPr>
        <p:spPr>
          <a:xfrm>
            <a:off x="3133229" y="2203509"/>
            <a:ext cx="711395" cy="710565"/>
          </a:xfrm>
          <a:custGeom>
            <a:avLst/>
            <a:gdLst/>
            <a:ahLst/>
            <a:cxnLst/>
            <a:rect l="l" t="t" r="r" b="b"/>
            <a:pathLst>
              <a:path w="710564" h="710564">
                <a:moveTo>
                  <a:pt x="354990" y="0"/>
                </a:moveTo>
                <a:lnTo>
                  <a:pt x="306885" y="3246"/>
                </a:lnTo>
                <a:lnTo>
                  <a:pt x="260727" y="12702"/>
                </a:lnTo>
                <a:lnTo>
                  <a:pt x="216943" y="27940"/>
                </a:lnTo>
                <a:lnTo>
                  <a:pt x="175958" y="48535"/>
                </a:lnTo>
                <a:lnTo>
                  <a:pt x="138198" y="74061"/>
                </a:lnTo>
                <a:lnTo>
                  <a:pt x="104090" y="104090"/>
                </a:lnTo>
                <a:lnTo>
                  <a:pt x="74061" y="138198"/>
                </a:lnTo>
                <a:lnTo>
                  <a:pt x="48535" y="175958"/>
                </a:lnTo>
                <a:lnTo>
                  <a:pt x="27940" y="216943"/>
                </a:lnTo>
                <a:lnTo>
                  <a:pt x="12702" y="260727"/>
                </a:lnTo>
                <a:lnTo>
                  <a:pt x="3246" y="306885"/>
                </a:lnTo>
                <a:lnTo>
                  <a:pt x="0" y="354990"/>
                </a:lnTo>
                <a:lnTo>
                  <a:pt x="3246" y="403098"/>
                </a:lnTo>
                <a:lnTo>
                  <a:pt x="12702" y="449258"/>
                </a:lnTo>
                <a:lnTo>
                  <a:pt x="27940" y="493044"/>
                </a:lnTo>
                <a:lnTo>
                  <a:pt x="48535" y="534031"/>
                </a:lnTo>
                <a:lnTo>
                  <a:pt x="74061" y="571792"/>
                </a:lnTo>
                <a:lnTo>
                  <a:pt x="104090" y="605901"/>
                </a:lnTo>
                <a:lnTo>
                  <a:pt x="138198" y="635931"/>
                </a:lnTo>
                <a:lnTo>
                  <a:pt x="175958" y="661457"/>
                </a:lnTo>
                <a:lnTo>
                  <a:pt x="216943" y="682052"/>
                </a:lnTo>
                <a:lnTo>
                  <a:pt x="260727" y="697291"/>
                </a:lnTo>
                <a:lnTo>
                  <a:pt x="306885" y="706746"/>
                </a:lnTo>
                <a:lnTo>
                  <a:pt x="354990" y="709993"/>
                </a:lnTo>
                <a:lnTo>
                  <a:pt x="403095" y="706746"/>
                </a:lnTo>
                <a:lnTo>
                  <a:pt x="449253" y="697291"/>
                </a:lnTo>
                <a:lnTo>
                  <a:pt x="493039" y="682052"/>
                </a:lnTo>
                <a:lnTo>
                  <a:pt x="534026" y="661457"/>
                </a:lnTo>
                <a:lnTo>
                  <a:pt x="571787" y="635931"/>
                </a:lnTo>
                <a:lnTo>
                  <a:pt x="605896" y="605901"/>
                </a:lnTo>
                <a:lnTo>
                  <a:pt x="635927" y="571792"/>
                </a:lnTo>
                <a:lnTo>
                  <a:pt x="661454" y="534031"/>
                </a:lnTo>
                <a:lnTo>
                  <a:pt x="682050" y="493044"/>
                </a:lnTo>
                <a:lnTo>
                  <a:pt x="697290" y="449258"/>
                </a:lnTo>
                <a:lnTo>
                  <a:pt x="706746" y="403098"/>
                </a:lnTo>
                <a:lnTo>
                  <a:pt x="709993" y="354990"/>
                </a:lnTo>
                <a:lnTo>
                  <a:pt x="706746" y="306885"/>
                </a:lnTo>
                <a:lnTo>
                  <a:pt x="697290" y="260727"/>
                </a:lnTo>
                <a:lnTo>
                  <a:pt x="682050" y="216943"/>
                </a:lnTo>
                <a:lnTo>
                  <a:pt x="661454" y="175958"/>
                </a:lnTo>
                <a:lnTo>
                  <a:pt x="635927" y="138198"/>
                </a:lnTo>
                <a:lnTo>
                  <a:pt x="605896" y="104090"/>
                </a:lnTo>
                <a:lnTo>
                  <a:pt x="571787" y="74061"/>
                </a:lnTo>
                <a:lnTo>
                  <a:pt x="534026" y="48535"/>
                </a:lnTo>
                <a:lnTo>
                  <a:pt x="493039" y="27940"/>
                </a:lnTo>
                <a:lnTo>
                  <a:pt x="449253" y="12702"/>
                </a:lnTo>
                <a:lnTo>
                  <a:pt x="403095" y="3246"/>
                </a:lnTo>
                <a:lnTo>
                  <a:pt x="354990" y="0"/>
                </a:lnTo>
                <a:close/>
              </a:path>
            </a:pathLst>
          </a:custGeom>
          <a:solidFill>
            <a:srgbClr val="384A5E"/>
          </a:solidFill>
        </p:spPr>
        <p:txBody>
          <a:bodyPr wrap="square" lIns="0" tIns="0" rIns="0" bIns="0" rtlCol="0"/>
          <a:lstStyle/>
          <a:p>
            <a:endParaRPr/>
          </a:p>
        </p:txBody>
      </p:sp>
      <p:sp>
        <p:nvSpPr>
          <p:cNvPr id="20" name="object 20"/>
          <p:cNvSpPr/>
          <p:nvPr/>
        </p:nvSpPr>
        <p:spPr>
          <a:xfrm>
            <a:off x="3117563" y="2187874"/>
            <a:ext cx="742546" cy="741680"/>
          </a:xfrm>
          <a:custGeom>
            <a:avLst/>
            <a:gdLst/>
            <a:ahLst/>
            <a:cxnLst/>
            <a:rect l="l" t="t" r="r" b="b"/>
            <a:pathLst>
              <a:path w="741679" h="741680">
                <a:moveTo>
                  <a:pt x="370636" y="0"/>
                </a:moveTo>
                <a:lnTo>
                  <a:pt x="321711" y="3179"/>
                </a:lnTo>
                <a:lnTo>
                  <a:pt x="274248" y="12586"/>
                </a:lnTo>
                <a:lnTo>
                  <a:pt x="228725" y="28024"/>
                </a:lnTo>
                <a:lnTo>
                  <a:pt x="185618" y="49296"/>
                </a:lnTo>
                <a:lnTo>
                  <a:pt x="145404" y="76207"/>
                </a:lnTo>
                <a:lnTo>
                  <a:pt x="108559" y="108559"/>
                </a:lnTo>
                <a:lnTo>
                  <a:pt x="76211" y="145403"/>
                </a:lnTo>
                <a:lnTo>
                  <a:pt x="49302" y="185615"/>
                </a:lnTo>
                <a:lnTo>
                  <a:pt x="28028" y="228719"/>
                </a:lnTo>
                <a:lnTo>
                  <a:pt x="12588" y="274239"/>
                </a:lnTo>
                <a:lnTo>
                  <a:pt x="3180" y="321699"/>
                </a:lnTo>
                <a:lnTo>
                  <a:pt x="0" y="370624"/>
                </a:lnTo>
                <a:lnTo>
                  <a:pt x="3180" y="419554"/>
                </a:lnTo>
                <a:lnTo>
                  <a:pt x="12588" y="467018"/>
                </a:lnTo>
                <a:lnTo>
                  <a:pt x="28028" y="512540"/>
                </a:lnTo>
                <a:lnTo>
                  <a:pt x="49302" y="555645"/>
                </a:lnTo>
                <a:lnTo>
                  <a:pt x="76211" y="595857"/>
                </a:lnTo>
                <a:lnTo>
                  <a:pt x="108559" y="632701"/>
                </a:lnTo>
                <a:lnTo>
                  <a:pt x="145404" y="665049"/>
                </a:lnTo>
                <a:lnTo>
                  <a:pt x="185618" y="691958"/>
                </a:lnTo>
                <a:lnTo>
                  <a:pt x="228725" y="713231"/>
                </a:lnTo>
                <a:lnTo>
                  <a:pt x="274248" y="728671"/>
                </a:lnTo>
                <a:lnTo>
                  <a:pt x="321711" y="738080"/>
                </a:lnTo>
                <a:lnTo>
                  <a:pt x="370636" y="741260"/>
                </a:lnTo>
                <a:lnTo>
                  <a:pt x="411139" y="741568"/>
                </a:lnTo>
                <a:lnTo>
                  <a:pt x="456244" y="733136"/>
                </a:lnTo>
                <a:lnTo>
                  <a:pt x="503451" y="716999"/>
                </a:lnTo>
                <a:lnTo>
                  <a:pt x="517830" y="709993"/>
                </a:lnTo>
                <a:lnTo>
                  <a:pt x="370636" y="709993"/>
                </a:lnTo>
                <a:lnTo>
                  <a:pt x="324587" y="706895"/>
                </a:lnTo>
                <a:lnTo>
                  <a:pt x="280420" y="697870"/>
                </a:lnTo>
                <a:lnTo>
                  <a:pt x="238541" y="683323"/>
                </a:lnTo>
                <a:lnTo>
                  <a:pt x="199354" y="663659"/>
                </a:lnTo>
                <a:lnTo>
                  <a:pt x="163263" y="639281"/>
                </a:lnTo>
                <a:lnTo>
                  <a:pt x="130673" y="610593"/>
                </a:lnTo>
                <a:lnTo>
                  <a:pt x="101987" y="578001"/>
                </a:lnTo>
                <a:lnTo>
                  <a:pt x="77611" y="541909"/>
                </a:lnTo>
                <a:lnTo>
                  <a:pt x="57947" y="502721"/>
                </a:lnTo>
                <a:lnTo>
                  <a:pt x="43401" y="460841"/>
                </a:lnTo>
                <a:lnTo>
                  <a:pt x="34377" y="416674"/>
                </a:lnTo>
                <a:lnTo>
                  <a:pt x="31280" y="370624"/>
                </a:lnTo>
                <a:lnTo>
                  <a:pt x="34377" y="324577"/>
                </a:lnTo>
                <a:lnTo>
                  <a:pt x="43401" y="280412"/>
                </a:lnTo>
                <a:lnTo>
                  <a:pt x="57947" y="238534"/>
                </a:lnTo>
                <a:lnTo>
                  <a:pt x="77611" y="199347"/>
                </a:lnTo>
                <a:lnTo>
                  <a:pt x="101987" y="163256"/>
                </a:lnTo>
                <a:lnTo>
                  <a:pt x="130673" y="130665"/>
                </a:lnTo>
                <a:lnTo>
                  <a:pt x="163263" y="101978"/>
                </a:lnTo>
                <a:lnTo>
                  <a:pt x="199354" y="77601"/>
                </a:lnTo>
                <a:lnTo>
                  <a:pt x="238541" y="57936"/>
                </a:lnTo>
                <a:lnTo>
                  <a:pt x="280420" y="43390"/>
                </a:lnTo>
                <a:lnTo>
                  <a:pt x="324587" y="34365"/>
                </a:lnTo>
                <a:lnTo>
                  <a:pt x="370636" y="31267"/>
                </a:lnTo>
                <a:lnTo>
                  <a:pt x="519120" y="31267"/>
                </a:lnTo>
                <a:lnTo>
                  <a:pt x="512548" y="28024"/>
                </a:lnTo>
                <a:lnTo>
                  <a:pt x="467025" y="12586"/>
                </a:lnTo>
                <a:lnTo>
                  <a:pt x="419562" y="3179"/>
                </a:lnTo>
                <a:lnTo>
                  <a:pt x="370636" y="0"/>
                </a:lnTo>
                <a:close/>
              </a:path>
              <a:path w="741679" h="741680">
                <a:moveTo>
                  <a:pt x="519120" y="31267"/>
                </a:moveTo>
                <a:lnTo>
                  <a:pt x="370636" y="31267"/>
                </a:lnTo>
                <a:lnTo>
                  <a:pt x="416686" y="34365"/>
                </a:lnTo>
                <a:lnTo>
                  <a:pt x="460853" y="43390"/>
                </a:lnTo>
                <a:lnTo>
                  <a:pt x="502731" y="57936"/>
                </a:lnTo>
                <a:lnTo>
                  <a:pt x="541918" y="77601"/>
                </a:lnTo>
                <a:lnTo>
                  <a:pt x="578009" y="101978"/>
                </a:lnTo>
                <a:lnTo>
                  <a:pt x="610600" y="130665"/>
                </a:lnTo>
                <a:lnTo>
                  <a:pt x="639285" y="163256"/>
                </a:lnTo>
                <a:lnTo>
                  <a:pt x="663662" y="199347"/>
                </a:lnTo>
                <a:lnTo>
                  <a:pt x="683325" y="238534"/>
                </a:lnTo>
                <a:lnTo>
                  <a:pt x="697871" y="280412"/>
                </a:lnTo>
                <a:lnTo>
                  <a:pt x="706895" y="324577"/>
                </a:lnTo>
                <a:lnTo>
                  <a:pt x="709993" y="370624"/>
                </a:lnTo>
                <a:lnTo>
                  <a:pt x="706895" y="416674"/>
                </a:lnTo>
                <a:lnTo>
                  <a:pt x="697871" y="460841"/>
                </a:lnTo>
                <a:lnTo>
                  <a:pt x="683325" y="502721"/>
                </a:lnTo>
                <a:lnTo>
                  <a:pt x="663662" y="541909"/>
                </a:lnTo>
                <a:lnTo>
                  <a:pt x="639285" y="578001"/>
                </a:lnTo>
                <a:lnTo>
                  <a:pt x="610600" y="610593"/>
                </a:lnTo>
                <a:lnTo>
                  <a:pt x="578009" y="639281"/>
                </a:lnTo>
                <a:lnTo>
                  <a:pt x="541918" y="663659"/>
                </a:lnTo>
                <a:lnTo>
                  <a:pt x="502731" y="683323"/>
                </a:lnTo>
                <a:lnTo>
                  <a:pt x="460853" y="697870"/>
                </a:lnTo>
                <a:lnTo>
                  <a:pt x="416686" y="706895"/>
                </a:lnTo>
                <a:lnTo>
                  <a:pt x="370636" y="709993"/>
                </a:lnTo>
                <a:lnTo>
                  <a:pt x="517830" y="709993"/>
                </a:lnTo>
                <a:lnTo>
                  <a:pt x="594184" y="665746"/>
                </a:lnTo>
                <a:lnTo>
                  <a:pt x="632713" y="632701"/>
                </a:lnTo>
                <a:lnTo>
                  <a:pt x="665061" y="595857"/>
                </a:lnTo>
                <a:lnTo>
                  <a:pt x="691971" y="555645"/>
                </a:lnTo>
                <a:lnTo>
                  <a:pt x="713244" y="512540"/>
                </a:lnTo>
                <a:lnTo>
                  <a:pt x="728684" y="467018"/>
                </a:lnTo>
                <a:lnTo>
                  <a:pt x="738093" y="419554"/>
                </a:lnTo>
                <a:lnTo>
                  <a:pt x="741273" y="370624"/>
                </a:lnTo>
                <a:lnTo>
                  <a:pt x="741581" y="330126"/>
                </a:lnTo>
                <a:lnTo>
                  <a:pt x="733149" y="285025"/>
                </a:lnTo>
                <a:lnTo>
                  <a:pt x="717011" y="237820"/>
                </a:lnTo>
                <a:lnTo>
                  <a:pt x="694203" y="191008"/>
                </a:lnTo>
                <a:lnTo>
                  <a:pt x="665759" y="147088"/>
                </a:lnTo>
                <a:lnTo>
                  <a:pt x="632713" y="108559"/>
                </a:lnTo>
                <a:lnTo>
                  <a:pt x="595869" y="76207"/>
                </a:lnTo>
                <a:lnTo>
                  <a:pt x="555655" y="49296"/>
                </a:lnTo>
                <a:lnTo>
                  <a:pt x="519120" y="31267"/>
                </a:lnTo>
                <a:close/>
              </a:path>
            </a:pathLst>
          </a:custGeom>
          <a:solidFill>
            <a:srgbClr val="A4A0A0"/>
          </a:solidFill>
        </p:spPr>
        <p:txBody>
          <a:bodyPr wrap="square" lIns="0" tIns="0" rIns="0" bIns="0" rtlCol="0"/>
          <a:lstStyle/>
          <a:p>
            <a:endParaRPr/>
          </a:p>
        </p:txBody>
      </p:sp>
      <p:sp>
        <p:nvSpPr>
          <p:cNvPr id="21" name="object 21"/>
          <p:cNvSpPr/>
          <p:nvPr/>
        </p:nvSpPr>
        <p:spPr>
          <a:xfrm>
            <a:off x="3148874" y="2219147"/>
            <a:ext cx="679608" cy="678815"/>
          </a:xfrm>
          <a:custGeom>
            <a:avLst/>
            <a:gdLst/>
            <a:ahLst/>
            <a:cxnLst/>
            <a:rect l="l" t="t" r="r" b="b"/>
            <a:pathLst>
              <a:path w="678814" h="678814">
                <a:moveTo>
                  <a:pt x="339369" y="0"/>
                </a:moveTo>
                <a:lnTo>
                  <a:pt x="293319" y="3097"/>
                </a:lnTo>
                <a:lnTo>
                  <a:pt x="249152" y="12121"/>
                </a:lnTo>
                <a:lnTo>
                  <a:pt x="207272" y="26667"/>
                </a:lnTo>
                <a:lnTo>
                  <a:pt x="168084" y="46331"/>
                </a:lnTo>
                <a:lnTo>
                  <a:pt x="131991" y="70707"/>
                </a:lnTo>
                <a:lnTo>
                  <a:pt x="99399" y="99393"/>
                </a:lnTo>
                <a:lnTo>
                  <a:pt x="70712" y="131983"/>
                </a:lnTo>
                <a:lnTo>
                  <a:pt x="46334" y="168074"/>
                </a:lnTo>
                <a:lnTo>
                  <a:pt x="26669" y="207261"/>
                </a:lnTo>
                <a:lnTo>
                  <a:pt x="12122" y="249140"/>
                </a:lnTo>
                <a:lnTo>
                  <a:pt x="3098" y="293306"/>
                </a:lnTo>
                <a:lnTo>
                  <a:pt x="0" y="339356"/>
                </a:lnTo>
                <a:lnTo>
                  <a:pt x="3098" y="385406"/>
                </a:lnTo>
                <a:lnTo>
                  <a:pt x="12122" y="429572"/>
                </a:lnTo>
                <a:lnTo>
                  <a:pt x="26669" y="471451"/>
                </a:lnTo>
                <a:lnTo>
                  <a:pt x="46334" y="510638"/>
                </a:lnTo>
                <a:lnTo>
                  <a:pt x="70712" y="546729"/>
                </a:lnTo>
                <a:lnTo>
                  <a:pt x="99399" y="579320"/>
                </a:lnTo>
                <a:lnTo>
                  <a:pt x="131991" y="608005"/>
                </a:lnTo>
                <a:lnTo>
                  <a:pt x="168084" y="632382"/>
                </a:lnTo>
                <a:lnTo>
                  <a:pt x="207272" y="652045"/>
                </a:lnTo>
                <a:lnTo>
                  <a:pt x="249152" y="666591"/>
                </a:lnTo>
                <a:lnTo>
                  <a:pt x="293319" y="675615"/>
                </a:lnTo>
                <a:lnTo>
                  <a:pt x="339369" y="678713"/>
                </a:lnTo>
                <a:lnTo>
                  <a:pt x="385416" y="675615"/>
                </a:lnTo>
                <a:lnTo>
                  <a:pt x="429581" y="666591"/>
                </a:lnTo>
                <a:lnTo>
                  <a:pt x="471459" y="652045"/>
                </a:lnTo>
                <a:lnTo>
                  <a:pt x="510645" y="632382"/>
                </a:lnTo>
                <a:lnTo>
                  <a:pt x="546736" y="608005"/>
                </a:lnTo>
                <a:lnTo>
                  <a:pt x="579327" y="579320"/>
                </a:lnTo>
                <a:lnTo>
                  <a:pt x="608014" y="546729"/>
                </a:lnTo>
                <a:lnTo>
                  <a:pt x="632392" y="510638"/>
                </a:lnTo>
                <a:lnTo>
                  <a:pt x="652056" y="471451"/>
                </a:lnTo>
                <a:lnTo>
                  <a:pt x="666603" y="429572"/>
                </a:lnTo>
                <a:lnTo>
                  <a:pt x="675628" y="385406"/>
                </a:lnTo>
                <a:lnTo>
                  <a:pt x="678726" y="339356"/>
                </a:lnTo>
                <a:lnTo>
                  <a:pt x="675628" y="293306"/>
                </a:lnTo>
                <a:lnTo>
                  <a:pt x="666603" y="249140"/>
                </a:lnTo>
                <a:lnTo>
                  <a:pt x="652056" y="207261"/>
                </a:lnTo>
                <a:lnTo>
                  <a:pt x="632392" y="168074"/>
                </a:lnTo>
                <a:lnTo>
                  <a:pt x="608014" y="131983"/>
                </a:lnTo>
                <a:lnTo>
                  <a:pt x="579327" y="99393"/>
                </a:lnTo>
                <a:lnTo>
                  <a:pt x="546736" y="70707"/>
                </a:lnTo>
                <a:lnTo>
                  <a:pt x="510645" y="46331"/>
                </a:lnTo>
                <a:lnTo>
                  <a:pt x="471459" y="26667"/>
                </a:lnTo>
                <a:lnTo>
                  <a:pt x="429581" y="12121"/>
                </a:lnTo>
                <a:lnTo>
                  <a:pt x="385416" y="3097"/>
                </a:lnTo>
                <a:lnTo>
                  <a:pt x="339369" y="0"/>
                </a:lnTo>
                <a:close/>
              </a:path>
            </a:pathLst>
          </a:custGeom>
          <a:solidFill>
            <a:srgbClr val="6C6C6C"/>
          </a:solidFill>
        </p:spPr>
        <p:txBody>
          <a:bodyPr wrap="square" lIns="0" tIns="0" rIns="0" bIns="0" rtlCol="0"/>
          <a:lstStyle/>
          <a:p>
            <a:endParaRPr/>
          </a:p>
        </p:txBody>
      </p:sp>
      <p:sp>
        <p:nvSpPr>
          <p:cNvPr id="22" name="object 22"/>
          <p:cNvSpPr/>
          <p:nvPr/>
        </p:nvSpPr>
        <p:spPr>
          <a:xfrm>
            <a:off x="3281948" y="2271365"/>
            <a:ext cx="405603" cy="488315"/>
          </a:xfrm>
          <a:custGeom>
            <a:avLst/>
            <a:gdLst/>
            <a:ahLst/>
            <a:cxnLst/>
            <a:rect l="l" t="t" r="r" b="b"/>
            <a:pathLst>
              <a:path w="405129" h="488314">
                <a:moveTo>
                  <a:pt x="190954" y="0"/>
                </a:moveTo>
                <a:lnTo>
                  <a:pt x="150617" y="8625"/>
                </a:lnTo>
                <a:lnTo>
                  <a:pt x="112125" y="27050"/>
                </a:lnTo>
                <a:lnTo>
                  <a:pt x="78257" y="55624"/>
                </a:lnTo>
                <a:lnTo>
                  <a:pt x="51790" y="94694"/>
                </a:lnTo>
                <a:lnTo>
                  <a:pt x="37810" y="171326"/>
                </a:lnTo>
                <a:lnTo>
                  <a:pt x="40298" y="215272"/>
                </a:lnTo>
                <a:lnTo>
                  <a:pt x="45752" y="259800"/>
                </a:lnTo>
                <a:lnTo>
                  <a:pt x="51660" y="302529"/>
                </a:lnTo>
                <a:lnTo>
                  <a:pt x="55506" y="341082"/>
                </a:lnTo>
                <a:lnTo>
                  <a:pt x="54777" y="373077"/>
                </a:lnTo>
                <a:lnTo>
                  <a:pt x="46959" y="396137"/>
                </a:lnTo>
                <a:lnTo>
                  <a:pt x="29538" y="407882"/>
                </a:lnTo>
                <a:lnTo>
                  <a:pt x="0" y="405933"/>
                </a:lnTo>
                <a:lnTo>
                  <a:pt x="6503" y="446386"/>
                </a:lnTo>
                <a:lnTo>
                  <a:pt x="68065" y="479412"/>
                </a:lnTo>
                <a:lnTo>
                  <a:pt x="153225" y="487391"/>
                </a:lnTo>
                <a:lnTo>
                  <a:pt x="218541" y="488267"/>
                </a:lnTo>
                <a:lnTo>
                  <a:pt x="321758" y="482416"/>
                </a:lnTo>
                <a:lnTo>
                  <a:pt x="377572" y="453334"/>
                </a:lnTo>
                <a:lnTo>
                  <a:pt x="400451" y="421135"/>
                </a:lnTo>
                <a:lnTo>
                  <a:pt x="404863" y="405933"/>
                </a:lnTo>
                <a:lnTo>
                  <a:pt x="377964" y="408599"/>
                </a:lnTo>
                <a:lnTo>
                  <a:pt x="361001" y="400568"/>
                </a:lnTo>
                <a:lnTo>
                  <a:pt x="352173" y="383414"/>
                </a:lnTo>
                <a:lnTo>
                  <a:pt x="349681" y="358712"/>
                </a:lnTo>
                <a:lnTo>
                  <a:pt x="351722" y="328037"/>
                </a:lnTo>
                <a:lnTo>
                  <a:pt x="356496" y="292962"/>
                </a:lnTo>
                <a:lnTo>
                  <a:pt x="362204" y="255063"/>
                </a:lnTo>
                <a:lnTo>
                  <a:pt x="367043" y="215915"/>
                </a:lnTo>
                <a:lnTo>
                  <a:pt x="369214" y="177091"/>
                </a:lnTo>
                <a:lnTo>
                  <a:pt x="358348" y="106719"/>
                </a:lnTo>
                <a:lnTo>
                  <a:pt x="315201" y="56543"/>
                </a:lnTo>
                <a:lnTo>
                  <a:pt x="295259" y="29446"/>
                </a:lnTo>
                <a:lnTo>
                  <a:pt x="266053" y="10758"/>
                </a:lnTo>
                <a:lnTo>
                  <a:pt x="230358" y="827"/>
                </a:lnTo>
                <a:lnTo>
                  <a:pt x="190954" y="0"/>
                </a:lnTo>
                <a:close/>
              </a:path>
            </a:pathLst>
          </a:custGeom>
          <a:solidFill>
            <a:srgbClr val="E57F82"/>
          </a:solidFill>
        </p:spPr>
        <p:txBody>
          <a:bodyPr wrap="square" lIns="0" tIns="0" rIns="0" bIns="0" rtlCol="0"/>
          <a:lstStyle/>
          <a:p>
            <a:endParaRPr/>
          </a:p>
        </p:txBody>
      </p:sp>
      <p:sp>
        <p:nvSpPr>
          <p:cNvPr id="23" name="object 23"/>
          <p:cNvSpPr/>
          <p:nvPr/>
        </p:nvSpPr>
        <p:spPr>
          <a:xfrm>
            <a:off x="3352233" y="2383721"/>
            <a:ext cx="268283" cy="377825"/>
          </a:xfrm>
          <a:custGeom>
            <a:avLst/>
            <a:gdLst/>
            <a:ahLst/>
            <a:cxnLst/>
            <a:rect l="l" t="t" r="r" b="b"/>
            <a:pathLst>
              <a:path w="267970" h="377825">
                <a:moveTo>
                  <a:pt x="204769" y="0"/>
                </a:moveTo>
                <a:lnTo>
                  <a:pt x="185045" y="122986"/>
                </a:lnTo>
                <a:lnTo>
                  <a:pt x="18180" y="76123"/>
                </a:lnTo>
                <a:lnTo>
                  <a:pt x="0" y="112566"/>
                </a:lnTo>
                <a:lnTo>
                  <a:pt x="403" y="152974"/>
                </a:lnTo>
                <a:lnTo>
                  <a:pt x="12086" y="194702"/>
                </a:lnTo>
                <a:lnTo>
                  <a:pt x="27740" y="235103"/>
                </a:lnTo>
                <a:lnTo>
                  <a:pt x="40060" y="271532"/>
                </a:lnTo>
                <a:lnTo>
                  <a:pt x="35747" y="317762"/>
                </a:lnTo>
                <a:lnTo>
                  <a:pt x="2432" y="359308"/>
                </a:lnTo>
                <a:lnTo>
                  <a:pt x="18651" y="364404"/>
                </a:lnTo>
                <a:lnTo>
                  <a:pt x="57946" y="372333"/>
                </a:lnTo>
                <a:lnTo>
                  <a:pt x="98622" y="375687"/>
                </a:lnTo>
                <a:lnTo>
                  <a:pt x="148342" y="375907"/>
                </a:lnTo>
                <a:lnTo>
                  <a:pt x="184825" y="377779"/>
                </a:lnTo>
                <a:lnTo>
                  <a:pt x="216203" y="376343"/>
                </a:lnTo>
                <a:lnTo>
                  <a:pt x="242874" y="372133"/>
                </a:lnTo>
                <a:lnTo>
                  <a:pt x="265233" y="365683"/>
                </a:lnTo>
                <a:lnTo>
                  <a:pt x="255308" y="348239"/>
                </a:lnTo>
                <a:lnTo>
                  <a:pt x="246202" y="329164"/>
                </a:lnTo>
                <a:lnTo>
                  <a:pt x="238287" y="309223"/>
                </a:lnTo>
                <a:lnTo>
                  <a:pt x="231934" y="289179"/>
                </a:lnTo>
                <a:lnTo>
                  <a:pt x="232192" y="254319"/>
                </a:lnTo>
                <a:lnTo>
                  <a:pt x="242938" y="207952"/>
                </a:lnTo>
                <a:lnTo>
                  <a:pt x="257116" y="157202"/>
                </a:lnTo>
                <a:lnTo>
                  <a:pt x="267671" y="109195"/>
                </a:lnTo>
                <a:lnTo>
                  <a:pt x="267545" y="71056"/>
                </a:lnTo>
                <a:lnTo>
                  <a:pt x="254961" y="37174"/>
                </a:lnTo>
                <a:lnTo>
                  <a:pt x="238528" y="13320"/>
                </a:lnTo>
                <a:lnTo>
                  <a:pt x="220910" y="570"/>
                </a:lnTo>
                <a:lnTo>
                  <a:pt x="204769" y="0"/>
                </a:lnTo>
                <a:close/>
              </a:path>
            </a:pathLst>
          </a:custGeom>
          <a:solidFill>
            <a:srgbClr val="D4576B"/>
          </a:solidFill>
        </p:spPr>
        <p:txBody>
          <a:bodyPr wrap="square" lIns="0" tIns="0" rIns="0" bIns="0" rtlCol="0"/>
          <a:lstStyle/>
          <a:p>
            <a:endParaRPr/>
          </a:p>
        </p:txBody>
      </p:sp>
      <p:sp>
        <p:nvSpPr>
          <p:cNvPr id="24" name="object 24"/>
          <p:cNvSpPr/>
          <p:nvPr/>
        </p:nvSpPr>
        <p:spPr>
          <a:xfrm>
            <a:off x="3551928" y="2668515"/>
            <a:ext cx="636" cy="635"/>
          </a:xfrm>
          <a:custGeom>
            <a:avLst/>
            <a:gdLst/>
            <a:ahLst/>
            <a:cxnLst/>
            <a:rect l="l" t="t" r="r" b="b"/>
            <a:pathLst>
              <a:path w="635" h="635">
                <a:moveTo>
                  <a:pt x="508" y="0"/>
                </a:moveTo>
                <a:lnTo>
                  <a:pt x="0" y="114"/>
                </a:lnTo>
                <a:lnTo>
                  <a:pt x="508" y="0"/>
                </a:lnTo>
                <a:close/>
              </a:path>
            </a:pathLst>
          </a:custGeom>
          <a:solidFill>
            <a:srgbClr val="704012"/>
          </a:solidFill>
        </p:spPr>
        <p:txBody>
          <a:bodyPr wrap="square" lIns="0" tIns="0" rIns="0" bIns="0" rtlCol="0"/>
          <a:lstStyle/>
          <a:p>
            <a:endParaRPr/>
          </a:p>
        </p:txBody>
      </p:sp>
      <p:sp>
        <p:nvSpPr>
          <p:cNvPr id="25" name="object 25"/>
          <p:cNvSpPr/>
          <p:nvPr/>
        </p:nvSpPr>
        <p:spPr>
          <a:xfrm>
            <a:off x="3236319" y="2610921"/>
            <a:ext cx="504779" cy="287020"/>
          </a:xfrm>
          <a:custGeom>
            <a:avLst/>
            <a:gdLst/>
            <a:ahLst/>
            <a:cxnLst/>
            <a:rect l="l" t="t" r="r" b="b"/>
            <a:pathLst>
              <a:path w="504189" h="287019">
                <a:moveTo>
                  <a:pt x="306484" y="0"/>
                </a:moveTo>
                <a:lnTo>
                  <a:pt x="197556" y="0"/>
                </a:lnTo>
                <a:lnTo>
                  <a:pt x="199195" y="15471"/>
                </a:lnTo>
                <a:lnTo>
                  <a:pt x="197762" y="37053"/>
                </a:lnTo>
                <a:lnTo>
                  <a:pt x="181889" y="86344"/>
                </a:lnTo>
                <a:lnTo>
                  <a:pt x="133614" y="110779"/>
                </a:lnTo>
                <a:lnTo>
                  <a:pt x="76855" y="127983"/>
                </a:lnTo>
                <a:lnTo>
                  <a:pt x="39968" y="141462"/>
                </a:lnTo>
                <a:lnTo>
                  <a:pt x="6490" y="163212"/>
                </a:lnTo>
                <a:lnTo>
                  <a:pt x="0" y="173850"/>
                </a:lnTo>
                <a:lnTo>
                  <a:pt x="12058" y="187551"/>
                </a:lnTo>
                <a:lnTo>
                  <a:pt x="44648" y="216238"/>
                </a:lnTo>
                <a:lnTo>
                  <a:pt x="80738" y="240616"/>
                </a:lnTo>
                <a:lnTo>
                  <a:pt x="119926" y="260281"/>
                </a:lnTo>
                <a:lnTo>
                  <a:pt x="161806" y="274828"/>
                </a:lnTo>
                <a:lnTo>
                  <a:pt x="205974" y="283853"/>
                </a:lnTo>
                <a:lnTo>
                  <a:pt x="251915" y="286943"/>
                </a:lnTo>
                <a:lnTo>
                  <a:pt x="252137" y="286943"/>
                </a:lnTo>
                <a:lnTo>
                  <a:pt x="298076" y="283853"/>
                </a:lnTo>
                <a:lnTo>
                  <a:pt x="342241" y="274828"/>
                </a:lnTo>
                <a:lnTo>
                  <a:pt x="384119" y="260281"/>
                </a:lnTo>
                <a:lnTo>
                  <a:pt x="423305" y="240616"/>
                </a:lnTo>
                <a:lnTo>
                  <a:pt x="459394" y="216238"/>
                </a:lnTo>
                <a:lnTo>
                  <a:pt x="491983" y="187551"/>
                </a:lnTo>
                <a:lnTo>
                  <a:pt x="504039" y="173846"/>
                </a:lnTo>
                <a:lnTo>
                  <a:pt x="497542" y="163212"/>
                </a:lnTo>
                <a:lnTo>
                  <a:pt x="464061" y="141462"/>
                </a:lnTo>
                <a:lnTo>
                  <a:pt x="427172" y="127983"/>
                </a:lnTo>
                <a:lnTo>
                  <a:pt x="396692" y="119646"/>
                </a:lnTo>
                <a:lnTo>
                  <a:pt x="370415" y="110779"/>
                </a:lnTo>
                <a:lnTo>
                  <a:pt x="322149" y="86344"/>
                </a:lnTo>
                <a:lnTo>
                  <a:pt x="306268" y="37053"/>
                </a:lnTo>
                <a:lnTo>
                  <a:pt x="304834" y="15471"/>
                </a:lnTo>
                <a:lnTo>
                  <a:pt x="306484" y="0"/>
                </a:lnTo>
                <a:close/>
              </a:path>
            </a:pathLst>
          </a:custGeom>
          <a:solidFill>
            <a:srgbClr val="75428A"/>
          </a:solidFill>
        </p:spPr>
        <p:txBody>
          <a:bodyPr wrap="square" lIns="0" tIns="0" rIns="0" bIns="0" rtlCol="0"/>
          <a:lstStyle/>
          <a:p>
            <a:endParaRPr/>
          </a:p>
        </p:txBody>
      </p:sp>
      <p:pic>
        <p:nvPicPr>
          <p:cNvPr id="26" name="object 26"/>
          <p:cNvPicPr/>
          <p:nvPr/>
        </p:nvPicPr>
        <p:blipFill>
          <a:blip r:embed="rId5" cstate="email">
            <a:extLst>
              <a:ext uri="{28A0092B-C50C-407E-A947-70E740481C1C}">
                <a14:useLocalDpi xmlns:a14="http://schemas.microsoft.com/office/drawing/2010/main"/>
              </a:ext>
            </a:extLst>
          </a:blip>
          <a:stretch>
            <a:fillRect/>
          </a:stretch>
        </p:blipFill>
        <p:spPr>
          <a:xfrm>
            <a:off x="3379662" y="2610926"/>
            <a:ext cx="217016" cy="148704"/>
          </a:xfrm>
          <a:prstGeom prst="rect">
            <a:avLst/>
          </a:prstGeom>
        </p:spPr>
      </p:pic>
      <p:sp>
        <p:nvSpPr>
          <p:cNvPr id="27" name="object 27"/>
          <p:cNvSpPr/>
          <p:nvPr/>
        </p:nvSpPr>
        <p:spPr>
          <a:xfrm>
            <a:off x="3362979" y="2383716"/>
            <a:ext cx="253024" cy="264160"/>
          </a:xfrm>
          <a:custGeom>
            <a:avLst/>
            <a:gdLst/>
            <a:ahLst/>
            <a:cxnLst/>
            <a:rect l="l" t="t" r="r" b="b"/>
            <a:pathLst>
              <a:path w="252729" h="264160">
                <a:moveTo>
                  <a:pt x="194030" y="0"/>
                </a:moveTo>
                <a:lnTo>
                  <a:pt x="170197" y="37727"/>
                </a:lnTo>
                <a:lnTo>
                  <a:pt x="117203" y="67286"/>
                </a:lnTo>
                <a:lnTo>
                  <a:pt x="67392" y="71916"/>
                </a:lnTo>
                <a:lnTo>
                  <a:pt x="47537" y="78483"/>
                </a:lnTo>
                <a:lnTo>
                  <a:pt x="33105" y="95136"/>
                </a:lnTo>
                <a:lnTo>
                  <a:pt x="25641" y="127317"/>
                </a:lnTo>
                <a:lnTo>
                  <a:pt x="24612" y="131089"/>
                </a:lnTo>
                <a:lnTo>
                  <a:pt x="23774" y="133070"/>
                </a:lnTo>
                <a:lnTo>
                  <a:pt x="16535" y="123405"/>
                </a:lnTo>
                <a:lnTo>
                  <a:pt x="13080" y="78193"/>
                </a:lnTo>
                <a:lnTo>
                  <a:pt x="11429" y="76885"/>
                </a:lnTo>
                <a:lnTo>
                  <a:pt x="9474" y="75869"/>
                </a:lnTo>
                <a:lnTo>
                  <a:pt x="5638" y="76415"/>
                </a:lnTo>
                <a:lnTo>
                  <a:pt x="2260" y="80873"/>
                </a:lnTo>
                <a:lnTo>
                  <a:pt x="952" y="88582"/>
                </a:lnTo>
                <a:lnTo>
                  <a:pt x="292" y="91655"/>
                </a:lnTo>
                <a:lnTo>
                  <a:pt x="0" y="94881"/>
                </a:lnTo>
                <a:lnTo>
                  <a:pt x="0" y="98183"/>
                </a:lnTo>
                <a:lnTo>
                  <a:pt x="19748" y="141312"/>
                </a:lnTo>
                <a:lnTo>
                  <a:pt x="27101" y="147116"/>
                </a:lnTo>
                <a:lnTo>
                  <a:pt x="27101" y="148399"/>
                </a:lnTo>
                <a:lnTo>
                  <a:pt x="37688" y="192506"/>
                </a:lnTo>
                <a:lnTo>
                  <a:pt x="59715" y="226174"/>
                </a:lnTo>
                <a:lnTo>
                  <a:pt x="98553" y="259521"/>
                </a:lnTo>
                <a:lnTo>
                  <a:pt x="125818" y="264083"/>
                </a:lnTo>
                <a:lnTo>
                  <a:pt x="141482" y="263443"/>
                </a:lnTo>
                <a:lnTo>
                  <a:pt x="192760" y="226174"/>
                </a:lnTo>
                <a:lnTo>
                  <a:pt x="214798" y="192512"/>
                </a:lnTo>
                <a:lnTo>
                  <a:pt x="225424" y="148717"/>
                </a:lnTo>
                <a:lnTo>
                  <a:pt x="228269" y="144843"/>
                </a:lnTo>
                <a:lnTo>
                  <a:pt x="251361" y="108976"/>
                </a:lnTo>
                <a:lnTo>
                  <a:pt x="252514" y="98107"/>
                </a:lnTo>
                <a:lnTo>
                  <a:pt x="252514" y="94881"/>
                </a:lnTo>
                <a:lnTo>
                  <a:pt x="252247" y="91655"/>
                </a:lnTo>
                <a:lnTo>
                  <a:pt x="250291" y="80949"/>
                </a:lnTo>
                <a:lnTo>
                  <a:pt x="246837" y="76415"/>
                </a:lnTo>
                <a:lnTo>
                  <a:pt x="243039" y="75869"/>
                </a:lnTo>
                <a:lnTo>
                  <a:pt x="241160" y="76885"/>
                </a:lnTo>
                <a:lnTo>
                  <a:pt x="239496" y="78193"/>
                </a:lnTo>
                <a:lnTo>
                  <a:pt x="238467" y="122745"/>
                </a:lnTo>
                <a:lnTo>
                  <a:pt x="231152" y="132880"/>
                </a:lnTo>
                <a:lnTo>
                  <a:pt x="229539" y="130073"/>
                </a:lnTo>
                <a:lnTo>
                  <a:pt x="227863" y="125209"/>
                </a:lnTo>
                <a:lnTo>
                  <a:pt x="223995" y="69690"/>
                </a:lnTo>
                <a:lnTo>
                  <a:pt x="220075" y="42986"/>
                </a:lnTo>
                <a:lnTo>
                  <a:pt x="210797" y="15400"/>
                </a:lnTo>
                <a:lnTo>
                  <a:pt x="194030" y="0"/>
                </a:lnTo>
                <a:close/>
              </a:path>
            </a:pathLst>
          </a:custGeom>
          <a:solidFill>
            <a:srgbClr val="EDC7B0"/>
          </a:solidFill>
        </p:spPr>
        <p:txBody>
          <a:bodyPr wrap="square" lIns="0" tIns="0" rIns="0" bIns="0" rtlCol="0"/>
          <a:lstStyle/>
          <a:p>
            <a:endParaRPr/>
          </a:p>
        </p:txBody>
      </p:sp>
      <p:pic>
        <p:nvPicPr>
          <p:cNvPr id="28" name="object 28"/>
          <p:cNvPicPr/>
          <p:nvPr/>
        </p:nvPicPr>
        <p:blipFill>
          <a:blip r:embed="rId6" cstate="email">
            <a:extLst>
              <a:ext uri="{28A0092B-C50C-407E-A947-70E740481C1C}">
                <a14:useLocalDpi xmlns:a14="http://schemas.microsoft.com/office/drawing/2010/main"/>
              </a:ext>
            </a:extLst>
          </a:blip>
          <a:stretch>
            <a:fillRect/>
          </a:stretch>
        </p:blipFill>
        <p:spPr>
          <a:xfrm>
            <a:off x="3389178" y="2383722"/>
            <a:ext cx="168064" cy="122986"/>
          </a:xfrm>
          <a:prstGeom prst="rect">
            <a:avLst/>
          </a:prstGeom>
        </p:spPr>
      </p:pic>
      <p:pic>
        <p:nvPicPr>
          <p:cNvPr id="49" name="Picture 48">
            <a:extLst>
              <a:ext uri="{FF2B5EF4-FFF2-40B4-BE49-F238E27FC236}">
                <a16:creationId xmlns:a16="http://schemas.microsoft.com/office/drawing/2014/main" id="{41646E61-1DD9-1AFB-5542-2BC8844CE5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pic>
        <p:nvPicPr>
          <p:cNvPr id="50" name="Picture 49">
            <a:extLst>
              <a:ext uri="{FF2B5EF4-FFF2-40B4-BE49-F238E27FC236}">
                <a16:creationId xmlns:a16="http://schemas.microsoft.com/office/drawing/2014/main" id="{A08B9D1E-FC46-CEFC-6C74-4A0071EBFE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76199"/>
            <a:ext cx="12193270" cy="5989708"/>
          </a:xfrm>
          <a:custGeom>
            <a:avLst/>
            <a:gdLst/>
            <a:ahLst/>
            <a:cxnLst/>
            <a:rect l="l" t="t" r="r" b="b"/>
            <a:pathLst>
              <a:path w="12193270" h="5901055">
                <a:moveTo>
                  <a:pt x="0" y="5901004"/>
                </a:moveTo>
                <a:lnTo>
                  <a:pt x="12193206" y="5901004"/>
                </a:lnTo>
                <a:lnTo>
                  <a:pt x="12193206" y="0"/>
                </a:lnTo>
                <a:lnTo>
                  <a:pt x="0" y="0"/>
                </a:lnTo>
                <a:lnTo>
                  <a:pt x="0" y="5901004"/>
                </a:lnTo>
                <a:close/>
              </a:path>
            </a:pathLst>
          </a:custGeom>
          <a:solidFill>
            <a:srgbClr val="003087"/>
          </a:solidFill>
        </p:spPr>
        <p:txBody>
          <a:bodyPr wrap="square" lIns="0" tIns="0" rIns="0" bIns="0" rtlCol="0"/>
          <a:lstStyle/>
          <a:p>
            <a:endParaRPr/>
          </a:p>
        </p:txBody>
      </p:sp>
      <p:sp>
        <p:nvSpPr>
          <p:cNvPr id="4" name="object 4"/>
          <p:cNvSpPr/>
          <p:nvPr/>
        </p:nvSpPr>
        <p:spPr>
          <a:xfrm>
            <a:off x="0" y="5901004"/>
            <a:ext cx="12193270" cy="957580"/>
          </a:xfrm>
          <a:custGeom>
            <a:avLst/>
            <a:gdLst/>
            <a:ahLst/>
            <a:cxnLst/>
            <a:rect l="l" t="t" r="r" b="b"/>
            <a:pathLst>
              <a:path w="12193270" h="957579">
                <a:moveTo>
                  <a:pt x="12193206" y="0"/>
                </a:moveTo>
                <a:lnTo>
                  <a:pt x="0" y="0"/>
                </a:lnTo>
                <a:lnTo>
                  <a:pt x="0" y="956995"/>
                </a:lnTo>
                <a:lnTo>
                  <a:pt x="12193206" y="956995"/>
                </a:lnTo>
                <a:lnTo>
                  <a:pt x="12193206" y="0"/>
                </a:lnTo>
                <a:close/>
              </a:path>
            </a:pathLst>
          </a:custGeom>
          <a:solidFill>
            <a:srgbClr val="FFFFFF"/>
          </a:solidFill>
        </p:spPr>
        <p:txBody>
          <a:bodyPr wrap="square" lIns="0" tIns="0" rIns="0" bIns="0" rtlCol="0"/>
          <a:lstStyle/>
          <a:p>
            <a:endParaRPr/>
          </a:p>
        </p:txBody>
      </p:sp>
      <p:sp>
        <p:nvSpPr>
          <p:cNvPr id="5" name="object 5"/>
          <p:cNvSpPr/>
          <p:nvPr/>
        </p:nvSpPr>
        <p:spPr>
          <a:xfrm>
            <a:off x="2383942" y="5271312"/>
            <a:ext cx="7425690" cy="438150"/>
          </a:xfrm>
          <a:custGeom>
            <a:avLst/>
            <a:gdLst/>
            <a:ahLst/>
            <a:cxnLst/>
            <a:rect l="l" t="t" r="r" b="b"/>
            <a:pathLst>
              <a:path w="7425690" h="438150">
                <a:moveTo>
                  <a:pt x="3712654" y="0"/>
                </a:moveTo>
                <a:lnTo>
                  <a:pt x="3471732" y="453"/>
                </a:lnTo>
                <a:lnTo>
                  <a:pt x="3234909" y="1795"/>
                </a:lnTo>
                <a:lnTo>
                  <a:pt x="3002657" y="3997"/>
                </a:lnTo>
                <a:lnTo>
                  <a:pt x="2775444" y="7032"/>
                </a:lnTo>
                <a:lnTo>
                  <a:pt x="2553742" y="10872"/>
                </a:lnTo>
                <a:lnTo>
                  <a:pt x="2338019" y="15490"/>
                </a:lnTo>
                <a:lnTo>
                  <a:pt x="2128748" y="20858"/>
                </a:lnTo>
                <a:lnTo>
                  <a:pt x="1926397" y="26947"/>
                </a:lnTo>
                <a:lnTo>
                  <a:pt x="1731436" y="33731"/>
                </a:lnTo>
                <a:lnTo>
                  <a:pt x="1544337" y="41182"/>
                </a:lnTo>
                <a:lnTo>
                  <a:pt x="1365568" y="49271"/>
                </a:lnTo>
                <a:lnTo>
                  <a:pt x="1195601" y="57972"/>
                </a:lnTo>
                <a:lnTo>
                  <a:pt x="1034906" y="67256"/>
                </a:lnTo>
                <a:lnTo>
                  <a:pt x="933158" y="73756"/>
                </a:lnTo>
                <a:lnTo>
                  <a:pt x="835879" y="80494"/>
                </a:lnTo>
                <a:lnTo>
                  <a:pt x="743209" y="87463"/>
                </a:lnTo>
                <a:lnTo>
                  <a:pt x="655286" y="94655"/>
                </a:lnTo>
                <a:lnTo>
                  <a:pt x="572250" y="102061"/>
                </a:lnTo>
                <a:lnTo>
                  <a:pt x="494239" y="109672"/>
                </a:lnTo>
                <a:lnTo>
                  <a:pt x="421395" y="117482"/>
                </a:lnTo>
                <a:lnTo>
                  <a:pt x="353855" y="125481"/>
                </a:lnTo>
                <a:lnTo>
                  <a:pt x="291759" y="133661"/>
                </a:lnTo>
                <a:lnTo>
                  <a:pt x="235246" y="142014"/>
                </a:lnTo>
                <a:lnTo>
                  <a:pt x="184456" y="150532"/>
                </a:lnTo>
                <a:lnTo>
                  <a:pt x="139528" y="159207"/>
                </a:lnTo>
                <a:lnTo>
                  <a:pt x="100601" y="168031"/>
                </a:lnTo>
                <a:lnTo>
                  <a:pt x="53767" y="181526"/>
                </a:lnTo>
                <a:lnTo>
                  <a:pt x="13627" y="199963"/>
                </a:lnTo>
                <a:lnTo>
                  <a:pt x="0" y="218846"/>
                </a:lnTo>
                <a:lnTo>
                  <a:pt x="860" y="223604"/>
                </a:lnTo>
                <a:lnTo>
                  <a:pt x="41308" y="251599"/>
                </a:lnTo>
                <a:lnTo>
                  <a:pt x="83431" y="265193"/>
                </a:lnTo>
                <a:lnTo>
                  <a:pt x="139528" y="278480"/>
                </a:lnTo>
                <a:lnTo>
                  <a:pt x="184456" y="287155"/>
                </a:lnTo>
                <a:lnTo>
                  <a:pt x="235246" y="295672"/>
                </a:lnTo>
                <a:lnTo>
                  <a:pt x="291759" y="304026"/>
                </a:lnTo>
                <a:lnTo>
                  <a:pt x="353855" y="312206"/>
                </a:lnTo>
                <a:lnTo>
                  <a:pt x="421395" y="320204"/>
                </a:lnTo>
                <a:lnTo>
                  <a:pt x="494239" y="328014"/>
                </a:lnTo>
                <a:lnTo>
                  <a:pt x="572250" y="335625"/>
                </a:lnTo>
                <a:lnTo>
                  <a:pt x="655286" y="343031"/>
                </a:lnTo>
                <a:lnTo>
                  <a:pt x="743209" y="350223"/>
                </a:lnTo>
                <a:lnTo>
                  <a:pt x="835879" y="357192"/>
                </a:lnTo>
                <a:lnTo>
                  <a:pt x="933158" y="363931"/>
                </a:lnTo>
                <a:lnTo>
                  <a:pt x="1034906" y="370431"/>
                </a:lnTo>
                <a:lnTo>
                  <a:pt x="1195601" y="379716"/>
                </a:lnTo>
                <a:lnTo>
                  <a:pt x="1365568" y="388417"/>
                </a:lnTo>
                <a:lnTo>
                  <a:pt x="1544337" y="396506"/>
                </a:lnTo>
                <a:lnTo>
                  <a:pt x="1731436" y="403957"/>
                </a:lnTo>
                <a:lnTo>
                  <a:pt x="1926397" y="410742"/>
                </a:lnTo>
                <a:lnTo>
                  <a:pt x="2128748" y="416832"/>
                </a:lnTo>
                <a:lnTo>
                  <a:pt x="2338019" y="422200"/>
                </a:lnTo>
                <a:lnTo>
                  <a:pt x="2553742" y="426818"/>
                </a:lnTo>
                <a:lnTo>
                  <a:pt x="2775444" y="430659"/>
                </a:lnTo>
                <a:lnTo>
                  <a:pt x="3002657" y="433694"/>
                </a:lnTo>
                <a:lnTo>
                  <a:pt x="3234909" y="435897"/>
                </a:lnTo>
                <a:lnTo>
                  <a:pt x="3471732" y="437239"/>
                </a:lnTo>
                <a:lnTo>
                  <a:pt x="3712654" y="437692"/>
                </a:lnTo>
                <a:lnTo>
                  <a:pt x="3953576" y="437239"/>
                </a:lnTo>
                <a:lnTo>
                  <a:pt x="4190399" y="435897"/>
                </a:lnTo>
                <a:lnTo>
                  <a:pt x="4422651" y="433694"/>
                </a:lnTo>
                <a:lnTo>
                  <a:pt x="4649864" y="430659"/>
                </a:lnTo>
                <a:lnTo>
                  <a:pt x="4871566" y="426818"/>
                </a:lnTo>
                <a:lnTo>
                  <a:pt x="5087289" y="422200"/>
                </a:lnTo>
                <a:lnTo>
                  <a:pt x="5296560" y="416832"/>
                </a:lnTo>
                <a:lnTo>
                  <a:pt x="5498911" y="410742"/>
                </a:lnTo>
                <a:lnTo>
                  <a:pt x="5693872" y="403957"/>
                </a:lnTo>
                <a:lnTo>
                  <a:pt x="5880971" y="396506"/>
                </a:lnTo>
                <a:lnTo>
                  <a:pt x="6059740" y="388417"/>
                </a:lnTo>
                <a:lnTo>
                  <a:pt x="6229707" y="379716"/>
                </a:lnTo>
                <a:lnTo>
                  <a:pt x="6390402" y="370431"/>
                </a:lnTo>
                <a:lnTo>
                  <a:pt x="6492150" y="363931"/>
                </a:lnTo>
                <a:lnTo>
                  <a:pt x="6589429" y="357192"/>
                </a:lnTo>
                <a:lnTo>
                  <a:pt x="6682099" y="350223"/>
                </a:lnTo>
                <a:lnTo>
                  <a:pt x="6770022" y="343031"/>
                </a:lnTo>
                <a:lnTo>
                  <a:pt x="6853058" y="335625"/>
                </a:lnTo>
                <a:lnTo>
                  <a:pt x="6931069" y="328014"/>
                </a:lnTo>
                <a:lnTo>
                  <a:pt x="7003913" y="320204"/>
                </a:lnTo>
                <a:lnTo>
                  <a:pt x="7071453" y="312206"/>
                </a:lnTo>
                <a:lnTo>
                  <a:pt x="7133549" y="304026"/>
                </a:lnTo>
                <a:lnTo>
                  <a:pt x="7190062" y="295672"/>
                </a:lnTo>
                <a:lnTo>
                  <a:pt x="7240852" y="287155"/>
                </a:lnTo>
                <a:lnTo>
                  <a:pt x="7285780" y="278480"/>
                </a:lnTo>
                <a:lnTo>
                  <a:pt x="7324707" y="269657"/>
                </a:lnTo>
                <a:lnTo>
                  <a:pt x="7371541" y="256163"/>
                </a:lnTo>
                <a:lnTo>
                  <a:pt x="7411681" y="237727"/>
                </a:lnTo>
                <a:lnTo>
                  <a:pt x="7425308" y="218846"/>
                </a:lnTo>
                <a:lnTo>
                  <a:pt x="7424448" y="214087"/>
                </a:lnTo>
                <a:lnTo>
                  <a:pt x="7384000" y="186090"/>
                </a:lnTo>
                <a:lnTo>
                  <a:pt x="7341877" y="172495"/>
                </a:lnTo>
                <a:lnTo>
                  <a:pt x="7285780" y="159207"/>
                </a:lnTo>
                <a:lnTo>
                  <a:pt x="7240852" y="150532"/>
                </a:lnTo>
                <a:lnTo>
                  <a:pt x="7190062" y="142014"/>
                </a:lnTo>
                <a:lnTo>
                  <a:pt x="7133549" y="133661"/>
                </a:lnTo>
                <a:lnTo>
                  <a:pt x="7071453" y="125481"/>
                </a:lnTo>
                <a:lnTo>
                  <a:pt x="7003913" y="117482"/>
                </a:lnTo>
                <a:lnTo>
                  <a:pt x="6931069" y="109672"/>
                </a:lnTo>
                <a:lnTo>
                  <a:pt x="6853058" y="102061"/>
                </a:lnTo>
                <a:lnTo>
                  <a:pt x="6770022" y="94655"/>
                </a:lnTo>
                <a:lnTo>
                  <a:pt x="6682099" y="87463"/>
                </a:lnTo>
                <a:lnTo>
                  <a:pt x="6589429" y="80494"/>
                </a:lnTo>
                <a:lnTo>
                  <a:pt x="6492150" y="73756"/>
                </a:lnTo>
                <a:lnTo>
                  <a:pt x="6390402" y="67256"/>
                </a:lnTo>
                <a:lnTo>
                  <a:pt x="6229707" y="57972"/>
                </a:lnTo>
                <a:lnTo>
                  <a:pt x="6059740" y="49271"/>
                </a:lnTo>
                <a:lnTo>
                  <a:pt x="5880971" y="41182"/>
                </a:lnTo>
                <a:lnTo>
                  <a:pt x="5693872" y="33731"/>
                </a:lnTo>
                <a:lnTo>
                  <a:pt x="5498911" y="26947"/>
                </a:lnTo>
                <a:lnTo>
                  <a:pt x="5296560" y="20858"/>
                </a:lnTo>
                <a:lnTo>
                  <a:pt x="5087289" y="15490"/>
                </a:lnTo>
                <a:lnTo>
                  <a:pt x="4871566" y="10872"/>
                </a:lnTo>
                <a:lnTo>
                  <a:pt x="4649864" y="7032"/>
                </a:lnTo>
                <a:lnTo>
                  <a:pt x="4422651" y="3997"/>
                </a:lnTo>
                <a:lnTo>
                  <a:pt x="4190399" y="1795"/>
                </a:lnTo>
                <a:lnTo>
                  <a:pt x="3953576" y="453"/>
                </a:lnTo>
                <a:lnTo>
                  <a:pt x="3712654" y="0"/>
                </a:lnTo>
                <a:close/>
              </a:path>
            </a:pathLst>
          </a:custGeom>
          <a:solidFill>
            <a:srgbClr val="292623">
              <a:alpha val="9999"/>
            </a:srgbClr>
          </a:solidFill>
        </p:spPr>
        <p:txBody>
          <a:bodyPr wrap="square" lIns="0" tIns="0" rIns="0" bIns="0" rtlCol="0"/>
          <a:lstStyle/>
          <a:p>
            <a:endParaRPr/>
          </a:p>
        </p:txBody>
      </p:sp>
      <p:sp>
        <p:nvSpPr>
          <p:cNvPr id="6" name="object 6"/>
          <p:cNvSpPr/>
          <p:nvPr/>
        </p:nvSpPr>
        <p:spPr>
          <a:xfrm>
            <a:off x="3363381" y="1629006"/>
            <a:ext cx="5446395" cy="3439160"/>
          </a:xfrm>
          <a:custGeom>
            <a:avLst/>
            <a:gdLst/>
            <a:ahLst/>
            <a:cxnLst/>
            <a:rect l="l" t="t" r="r" b="b"/>
            <a:pathLst>
              <a:path w="5446395" h="3439160">
                <a:moveTo>
                  <a:pt x="5244452" y="0"/>
                </a:moveTo>
                <a:lnTo>
                  <a:pt x="201574" y="0"/>
                </a:lnTo>
                <a:lnTo>
                  <a:pt x="155354" y="5211"/>
                </a:lnTo>
                <a:lnTo>
                  <a:pt x="112926" y="20055"/>
                </a:lnTo>
                <a:lnTo>
                  <a:pt x="75499" y="43348"/>
                </a:lnTo>
                <a:lnTo>
                  <a:pt x="44283" y="73905"/>
                </a:lnTo>
                <a:lnTo>
                  <a:pt x="20487" y="110542"/>
                </a:lnTo>
                <a:lnTo>
                  <a:pt x="5323" y="152075"/>
                </a:lnTo>
                <a:lnTo>
                  <a:pt x="0" y="197319"/>
                </a:lnTo>
                <a:lnTo>
                  <a:pt x="0" y="3438575"/>
                </a:lnTo>
                <a:lnTo>
                  <a:pt x="5446014" y="3438499"/>
                </a:lnTo>
                <a:lnTo>
                  <a:pt x="5446014" y="197319"/>
                </a:lnTo>
                <a:lnTo>
                  <a:pt x="5440690" y="152075"/>
                </a:lnTo>
                <a:lnTo>
                  <a:pt x="5425526" y="110542"/>
                </a:lnTo>
                <a:lnTo>
                  <a:pt x="5401731" y="73905"/>
                </a:lnTo>
                <a:lnTo>
                  <a:pt x="5370517" y="43348"/>
                </a:lnTo>
                <a:lnTo>
                  <a:pt x="5333092" y="20055"/>
                </a:lnTo>
                <a:lnTo>
                  <a:pt x="5290667" y="5211"/>
                </a:lnTo>
                <a:lnTo>
                  <a:pt x="5244452" y="0"/>
                </a:lnTo>
                <a:close/>
              </a:path>
            </a:pathLst>
          </a:custGeom>
          <a:solidFill>
            <a:srgbClr val="A4A1A0"/>
          </a:solidFill>
        </p:spPr>
        <p:txBody>
          <a:bodyPr wrap="square" lIns="0" tIns="0" rIns="0" bIns="0" rtlCol="0"/>
          <a:lstStyle/>
          <a:p>
            <a:endParaRPr/>
          </a:p>
        </p:txBody>
      </p:sp>
      <p:sp>
        <p:nvSpPr>
          <p:cNvPr id="7" name="object 7"/>
          <p:cNvSpPr/>
          <p:nvPr/>
        </p:nvSpPr>
        <p:spPr>
          <a:xfrm>
            <a:off x="2578718" y="5067580"/>
            <a:ext cx="7015480" cy="329565"/>
          </a:xfrm>
          <a:custGeom>
            <a:avLst/>
            <a:gdLst/>
            <a:ahLst/>
            <a:cxnLst/>
            <a:rect l="l" t="t" r="r" b="b"/>
            <a:pathLst>
              <a:path w="7015480" h="329564">
                <a:moveTo>
                  <a:pt x="7015378" y="0"/>
                </a:moveTo>
                <a:lnTo>
                  <a:pt x="0" y="0"/>
                </a:lnTo>
                <a:lnTo>
                  <a:pt x="3570" y="48664"/>
                </a:lnTo>
                <a:lnTo>
                  <a:pt x="13943" y="95111"/>
                </a:lnTo>
                <a:lnTo>
                  <a:pt x="30608" y="138832"/>
                </a:lnTo>
                <a:lnTo>
                  <a:pt x="53057" y="179318"/>
                </a:lnTo>
                <a:lnTo>
                  <a:pt x="80778" y="216059"/>
                </a:lnTo>
                <a:lnTo>
                  <a:pt x="113264" y="248544"/>
                </a:lnTo>
                <a:lnTo>
                  <a:pt x="150005" y="276266"/>
                </a:lnTo>
                <a:lnTo>
                  <a:pt x="190490" y="298714"/>
                </a:lnTo>
                <a:lnTo>
                  <a:pt x="234212" y="315380"/>
                </a:lnTo>
                <a:lnTo>
                  <a:pt x="280659" y="325752"/>
                </a:lnTo>
                <a:lnTo>
                  <a:pt x="329323" y="329323"/>
                </a:lnTo>
                <a:lnTo>
                  <a:pt x="6686054" y="329323"/>
                </a:lnTo>
                <a:lnTo>
                  <a:pt x="6734718" y="325752"/>
                </a:lnTo>
                <a:lnTo>
                  <a:pt x="6781166" y="315380"/>
                </a:lnTo>
                <a:lnTo>
                  <a:pt x="6824887" y="298714"/>
                </a:lnTo>
                <a:lnTo>
                  <a:pt x="6865373" y="276266"/>
                </a:lnTo>
                <a:lnTo>
                  <a:pt x="6902113" y="248544"/>
                </a:lnTo>
                <a:lnTo>
                  <a:pt x="6934599" y="216059"/>
                </a:lnTo>
                <a:lnTo>
                  <a:pt x="6962321" y="179318"/>
                </a:lnTo>
                <a:lnTo>
                  <a:pt x="6984769" y="138832"/>
                </a:lnTo>
                <a:lnTo>
                  <a:pt x="7001434" y="95111"/>
                </a:lnTo>
                <a:lnTo>
                  <a:pt x="7011807" y="48664"/>
                </a:lnTo>
                <a:lnTo>
                  <a:pt x="7015378" y="0"/>
                </a:lnTo>
                <a:close/>
              </a:path>
            </a:pathLst>
          </a:custGeom>
          <a:solidFill>
            <a:srgbClr val="7F7A7A"/>
          </a:solidFill>
        </p:spPr>
        <p:txBody>
          <a:bodyPr wrap="square" lIns="0" tIns="0" rIns="0" bIns="0" rtlCol="0"/>
          <a:lstStyle/>
          <a:p>
            <a:endParaRPr/>
          </a:p>
        </p:txBody>
      </p:sp>
      <p:sp>
        <p:nvSpPr>
          <p:cNvPr id="8" name="object 8"/>
          <p:cNvSpPr/>
          <p:nvPr/>
        </p:nvSpPr>
        <p:spPr>
          <a:xfrm>
            <a:off x="3615435" y="1890369"/>
            <a:ext cx="4953635" cy="2940050"/>
          </a:xfrm>
          <a:custGeom>
            <a:avLst/>
            <a:gdLst/>
            <a:ahLst/>
            <a:cxnLst/>
            <a:rect l="l" t="t" r="r" b="b"/>
            <a:pathLst>
              <a:path w="4953634" h="2940050">
                <a:moveTo>
                  <a:pt x="4953444" y="0"/>
                </a:moveTo>
                <a:lnTo>
                  <a:pt x="0" y="0"/>
                </a:lnTo>
                <a:lnTo>
                  <a:pt x="0" y="2939745"/>
                </a:lnTo>
                <a:lnTo>
                  <a:pt x="4953444" y="2939745"/>
                </a:lnTo>
                <a:lnTo>
                  <a:pt x="4953444" y="0"/>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3615448" y="4734953"/>
            <a:ext cx="4953431" cy="95173"/>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3615448" y="1890382"/>
            <a:ext cx="4953431" cy="2104351"/>
          </a:xfrm>
          <a:prstGeom prst="rect">
            <a:avLst/>
          </a:prstGeom>
        </p:spPr>
      </p:pic>
      <p:sp>
        <p:nvSpPr>
          <p:cNvPr id="11" name="object 11"/>
          <p:cNvSpPr txBox="1">
            <a:spLocks noGrp="1"/>
          </p:cNvSpPr>
          <p:nvPr>
            <p:ph type="title"/>
          </p:nvPr>
        </p:nvSpPr>
        <p:spPr>
          <a:xfrm>
            <a:off x="466204" y="720001"/>
            <a:ext cx="564451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dirty="0">
                <a:solidFill>
                  <a:srgbClr val="FFFFFF"/>
                </a:solidFill>
              </a:rPr>
              <a:t>How</a:t>
            </a:r>
            <a:r>
              <a:rPr sz="3100" spc="-155" dirty="0">
                <a:solidFill>
                  <a:srgbClr val="FFFFFF"/>
                </a:solidFill>
              </a:rPr>
              <a:t> </a:t>
            </a:r>
            <a:r>
              <a:rPr sz="3100" dirty="0">
                <a:solidFill>
                  <a:srgbClr val="FFFFFF"/>
                </a:solidFill>
              </a:rPr>
              <a:t>to</a:t>
            </a:r>
            <a:r>
              <a:rPr sz="3100" spc="-150" dirty="0">
                <a:solidFill>
                  <a:srgbClr val="FFFFFF"/>
                </a:solidFill>
              </a:rPr>
              <a:t> </a:t>
            </a:r>
            <a:r>
              <a:rPr sz="3100" spc="-10" dirty="0">
                <a:solidFill>
                  <a:srgbClr val="FFFFFF"/>
                </a:solidFill>
              </a:rPr>
              <a:t>monitor</a:t>
            </a:r>
            <a:r>
              <a:rPr sz="3100" spc="-155" dirty="0">
                <a:solidFill>
                  <a:srgbClr val="FFFFFF"/>
                </a:solidFill>
              </a:rPr>
              <a:t> </a:t>
            </a:r>
            <a:r>
              <a:rPr sz="3100" dirty="0">
                <a:solidFill>
                  <a:srgbClr val="FFFFFF"/>
                </a:solidFill>
              </a:rPr>
              <a:t>your</a:t>
            </a:r>
            <a:r>
              <a:rPr sz="3100" spc="-150" dirty="0">
                <a:solidFill>
                  <a:srgbClr val="FFFFFF"/>
                </a:solidFill>
              </a:rPr>
              <a:t> </a:t>
            </a:r>
            <a:r>
              <a:rPr sz="3100" spc="-10" dirty="0">
                <a:solidFill>
                  <a:srgbClr val="FFFFFF"/>
                </a:solidFill>
              </a:rPr>
              <a:t>referrals</a:t>
            </a:r>
            <a:endParaRPr sz="3100" dirty="0"/>
          </a:p>
        </p:txBody>
      </p:sp>
      <p:sp>
        <p:nvSpPr>
          <p:cNvPr id="31" name="object 31"/>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21</a:t>
            </a:r>
            <a:endParaRPr spc="-25" dirty="0"/>
          </a:p>
        </p:txBody>
      </p:sp>
      <p:pic>
        <p:nvPicPr>
          <p:cNvPr id="42" name="Picture 41">
            <a:extLst>
              <a:ext uri="{FF2B5EF4-FFF2-40B4-BE49-F238E27FC236}">
                <a16:creationId xmlns:a16="http://schemas.microsoft.com/office/drawing/2014/main" id="{EFC283FD-5B5A-648F-2184-D9EFBBEAB3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pic>
        <p:nvPicPr>
          <p:cNvPr id="43" name="Picture 42">
            <a:extLst>
              <a:ext uri="{FF2B5EF4-FFF2-40B4-BE49-F238E27FC236}">
                <a16:creationId xmlns:a16="http://schemas.microsoft.com/office/drawing/2014/main" id="{FC0055A2-5EB2-C084-1B7F-585FA8EA0B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a:extLst>
              <a:ext uri="{FF2B5EF4-FFF2-40B4-BE49-F238E27FC236}">
                <a16:creationId xmlns:a16="http://schemas.microsoft.com/office/drawing/2014/main" id="{01C64E56-ADC8-CD80-FC6E-C7AA3F388E7D}"/>
              </a:ext>
            </a:extLst>
          </p:cNvPr>
          <p:cNvSpPr txBox="1"/>
          <p:nvPr/>
        </p:nvSpPr>
        <p:spPr>
          <a:xfrm>
            <a:off x="484620" y="873105"/>
            <a:ext cx="5265739" cy="477695"/>
          </a:xfrm>
          <a:prstGeom prst="rect">
            <a:avLst/>
          </a:prstGeom>
          <a:solidFill>
            <a:srgbClr val="005EB8"/>
          </a:solidFill>
        </p:spPr>
        <p:txBody>
          <a:bodyPr vert="horz" wrap="square" lIns="0" tIns="635" rIns="0" bIns="0" rtlCol="0" anchor="ctr" anchorCtr="0">
            <a:spAutoFit/>
          </a:bodyPr>
          <a:lstStyle/>
          <a:p>
            <a:pPr marL="107950">
              <a:lnSpc>
                <a:spcPct val="100000"/>
              </a:lnSpc>
              <a:spcBef>
                <a:spcPts val="5"/>
              </a:spcBef>
            </a:pPr>
            <a:r>
              <a:rPr lang="en-GB" sz="3100" b="1" dirty="0">
                <a:solidFill>
                  <a:srgbClr val="FFFFFF"/>
                </a:solidFill>
                <a:latin typeface="Arial"/>
                <a:cs typeface="Arial"/>
              </a:rPr>
              <a:t>Safeguarding &amp; Assurance</a:t>
            </a:r>
            <a:endParaRPr sz="3100" dirty="0">
              <a:latin typeface="Arial"/>
              <a:cs typeface="Arial"/>
            </a:endParaRPr>
          </a:p>
        </p:txBody>
      </p:sp>
      <p:sp>
        <p:nvSpPr>
          <p:cNvPr id="28" name="TextBox 27">
            <a:extLst>
              <a:ext uri="{FF2B5EF4-FFF2-40B4-BE49-F238E27FC236}">
                <a16:creationId xmlns:a16="http://schemas.microsoft.com/office/drawing/2014/main" id="{8620886C-DC51-04FF-09EC-4A56C0AE657E}"/>
              </a:ext>
            </a:extLst>
          </p:cNvPr>
          <p:cNvSpPr txBox="1"/>
          <p:nvPr/>
        </p:nvSpPr>
        <p:spPr>
          <a:xfrm>
            <a:off x="754223" y="2243138"/>
            <a:ext cx="8655699" cy="427979"/>
          </a:xfrm>
          <a:prstGeom prst="rect">
            <a:avLst/>
          </a:prstGeom>
          <a:solidFill>
            <a:srgbClr val="003087"/>
          </a:solidFill>
        </p:spPr>
        <p:txBody>
          <a:bodyPr wrap="square" lIns="90000" tIns="90000" bIns="90000" rtlCol="0" anchor="ctr" anchorCtr="1">
            <a:spAutoFit/>
          </a:bodyPr>
          <a:lstStyle/>
          <a:p>
            <a:pPr algn="l"/>
            <a:r>
              <a:rPr lang="en-US" sz="1600" b="1" dirty="0">
                <a:solidFill>
                  <a:schemeClr val="bg1"/>
                </a:solidFill>
                <a:latin typeface="Arial" panose="020B0604020202020204" pitchFamily="34" charset="0"/>
                <a:cs typeface="Arial" panose="020B0604020202020204" pitchFamily="34" charset="0"/>
              </a:rPr>
              <a:t>Trained safeguarding team working 8am to 8pm, 7 days a week to pick up any concerns </a:t>
            </a:r>
            <a:endParaRPr lang="en-US" sz="1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48130CC-3AC4-D476-5B4E-D2D077D5A13C}"/>
              </a:ext>
            </a:extLst>
          </p:cNvPr>
          <p:cNvSpPr txBox="1"/>
          <p:nvPr/>
        </p:nvSpPr>
        <p:spPr>
          <a:xfrm>
            <a:off x="754223" y="2873231"/>
            <a:ext cx="10703103" cy="427979"/>
          </a:xfrm>
          <a:prstGeom prst="rect">
            <a:avLst/>
          </a:prstGeom>
          <a:solidFill>
            <a:srgbClr val="064FBA"/>
          </a:solidFill>
        </p:spPr>
        <p:txBody>
          <a:bodyPr wrap="square" lIns="90000" tIns="90000" bIns="90000" rtlCol="0" anchor="ctr" anchorCtr="1">
            <a:spAutoFit/>
          </a:bodyPr>
          <a:lstStyle/>
          <a:p>
            <a:r>
              <a:rPr lang="en-US" sz="1600" b="1" dirty="0">
                <a:solidFill>
                  <a:schemeClr val="bg1"/>
                </a:solidFill>
                <a:latin typeface="Arial" panose="020B0604020202020204" pitchFamily="34" charset="0"/>
                <a:cs typeface="Arial" panose="020B0604020202020204" pitchFamily="34" charset="0"/>
              </a:rPr>
              <a:t>Volunteers have an identification page within the app which they must show the people they are supporting </a:t>
            </a:r>
            <a:endParaRPr lang="en-US" sz="1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E62F8F4-9475-FE41-2D51-E9CD26115079}"/>
              </a:ext>
            </a:extLst>
          </p:cNvPr>
          <p:cNvSpPr txBox="1"/>
          <p:nvPr/>
        </p:nvSpPr>
        <p:spPr>
          <a:xfrm>
            <a:off x="754223" y="4075128"/>
            <a:ext cx="7018177" cy="427979"/>
          </a:xfrm>
          <a:prstGeom prst="rect">
            <a:avLst/>
          </a:prstGeom>
          <a:solidFill>
            <a:srgbClr val="00B0F0"/>
          </a:solidFill>
        </p:spPr>
        <p:txBody>
          <a:bodyPr wrap="square" lIns="90000" tIns="90000" bIns="90000" rtlCol="0" anchor="ctr" anchorCtr="1">
            <a:spAutoFit/>
          </a:bodyPr>
          <a:lstStyle/>
          <a:p>
            <a:r>
              <a:rPr lang="en-US" sz="1600" b="1" dirty="0">
                <a:solidFill>
                  <a:schemeClr val="bg1"/>
                </a:solidFill>
                <a:latin typeface="Arial" panose="020B0604020202020204" pitchFamily="34" charset="0"/>
                <a:cs typeface="Arial" panose="020B0604020202020204" pitchFamily="34" charset="0"/>
              </a:rPr>
              <a:t>A volunteer agreement which details expected behaviors of volunteers </a:t>
            </a:r>
            <a:endParaRPr lang="en-US" sz="16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D85B95-5F1B-A86B-8624-C176845CCB05}"/>
              </a:ext>
            </a:extLst>
          </p:cNvPr>
          <p:cNvSpPr txBox="1"/>
          <p:nvPr/>
        </p:nvSpPr>
        <p:spPr>
          <a:xfrm>
            <a:off x="767894" y="4662003"/>
            <a:ext cx="6624263" cy="427979"/>
          </a:xfrm>
          <a:prstGeom prst="rect">
            <a:avLst/>
          </a:prstGeom>
          <a:solidFill>
            <a:schemeClr val="tx2">
              <a:lumMod val="60000"/>
              <a:lumOff val="40000"/>
            </a:schemeClr>
          </a:solidFill>
        </p:spPr>
        <p:txBody>
          <a:bodyPr wrap="square" lIns="90000" tIns="90000" bIns="90000" rtlCol="0" anchor="ctr" anchorCtr="1">
            <a:spAutoFit/>
          </a:bodyPr>
          <a:lstStyle/>
          <a:p>
            <a:r>
              <a:rPr lang="en-US" sz="1600" b="1" dirty="0">
                <a:solidFill>
                  <a:schemeClr val="bg1"/>
                </a:solidFill>
                <a:latin typeface="Arial" panose="020B0604020202020204" pitchFamily="34" charset="0"/>
                <a:cs typeface="Arial" panose="020B0604020202020204" pitchFamily="34" charset="0"/>
              </a:rPr>
              <a:t>A problem-solving team to help with volunteer concerns or issues </a:t>
            </a:r>
            <a:endParaRPr lang="en-US" sz="16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48D9D4-B56C-98F3-DB2E-A4AF97FFD6A8}"/>
              </a:ext>
            </a:extLst>
          </p:cNvPr>
          <p:cNvSpPr txBox="1"/>
          <p:nvPr/>
        </p:nvSpPr>
        <p:spPr>
          <a:xfrm>
            <a:off x="754223" y="3495546"/>
            <a:ext cx="10890607" cy="427979"/>
          </a:xfrm>
          <a:prstGeom prst="rect">
            <a:avLst/>
          </a:prstGeom>
          <a:solidFill>
            <a:srgbClr val="0070C0"/>
          </a:solidFill>
        </p:spPr>
        <p:txBody>
          <a:bodyPr wrap="square" lIns="90000" tIns="90000" bIns="90000" rtlCol="0" anchor="ctr" anchorCtr="1">
            <a:spAutoFit/>
          </a:bodyPr>
          <a:lstStyle/>
          <a:p>
            <a:r>
              <a:rPr lang="en-US" sz="1600" b="1" dirty="0">
                <a:solidFill>
                  <a:schemeClr val="bg1"/>
                </a:solidFill>
                <a:latin typeface="Arial" panose="020B0604020202020204" pitchFamily="34" charset="0"/>
                <a:cs typeface="Arial" panose="020B0604020202020204" pitchFamily="34" charset="0"/>
              </a:rPr>
              <a:t>A process for removal or banning volunteers or people from the service for inappropriate conduct or behavior </a:t>
            </a:r>
            <a:endParaRPr lang="en-US"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30FCC9-9DEC-771B-233E-3C249AC4B761}"/>
              </a:ext>
            </a:extLst>
          </p:cNvPr>
          <p:cNvSpPr txBox="1"/>
          <p:nvPr/>
        </p:nvSpPr>
        <p:spPr>
          <a:xfrm>
            <a:off x="767894" y="5712052"/>
            <a:ext cx="6624263" cy="427979"/>
          </a:xfrm>
          <a:prstGeom prst="rect">
            <a:avLst/>
          </a:prstGeom>
          <a:solidFill>
            <a:schemeClr val="accent1">
              <a:lumMod val="60000"/>
              <a:lumOff val="40000"/>
            </a:schemeClr>
          </a:solidFill>
        </p:spPr>
        <p:txBody>
          <a:bodyPr wrap="square" lIns="90000" tIns="90000" bIns="90000" rtlCol="0" anchor="ctr" anchorCtr="1">
            <a:spAutoFit/>
          </a:bodyPr>
          <a:lstStyle/>
          <a:p>
            <a:r>
              <a:rPr lang="en-US" sz="1600" b="1" dirty="0">
                <a:solidFill>
                  <a:schemeClr val="bg1"/>
                </a:solidFill>
                <a:latin typeface="Arial" panose="020B0604020202020204" pitchFamily="34" charset="0"/>
                <a:cs typeface="Arial" panose="020B0604020202020204" pitchFamily="34" charset="0"/>
              </a:rPr>
              <a:t>ID and DBS checks appropriate to the activities being undertaken </a:t>
            </a:r>
            <a:endParaRPr lang="en-US"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DA05A75-E981-0690-D41C-7F0555F1946C}"/>
              </a:ext>
            </a:extLst>
          </p:cNvPr>
          <p:cNvSpPr txBox="1"/>
          <p:nvPr/>
        </p:nvSpPr>
        <p:spPr>
          <a:xfrm>
            <a:off x="482051" y="1666135"/>
            <a:ext cx="8655699" cy="369332"/>
          </a:xfrm>
          <a:prstGeom prst="rect">
            <a:avLst/>
          </a:prstGeom>
          <a:noFill/>
        </p:spPr>
        <p:txBody>
          <a:bodyPr wrap="square">
            <a:spAutoFit/>
          </a:bodyPr>
          <a:lstStyle/>
          <a:p>
            <a:r>
              <a:rPr lang="en-US" b="0" i="0" dirty="0">
                <a:solidFill>
                  <a:srgbClr val="212B32"/>
                </a:solidFill>
                <a:effectLst/>
                <a:latin typeface="Arial" panose="020B0604020202020204" pitchFamily="34" charset="0"/>
              </a:rPr>
              <a:t>The safeguarding of people and volunteers is paramount. </a:t>
            </a:r>
            <a:endParaRPr lang="en-GB" dirty="0"/>
          </a:p>
        </p:txBody>
      </p:sp>
      <p:pic>
        <p:nvPicPr>
          <p:cNvPr id="12" name="object 26">
            <a:extLst>
              <a:ext uri="{FF2B5EF4-FFF2-40B4-BE49-F238E27FC236}">
                <a16:creationId xmlns:a16="http://schemas.microsoft.com/office/drawing/2014/main" id="{F2B706EE-85F6-A375-F7DD-60AE13BF6154}"/>
              </a:ext>
            </a:extLst>
          </p:cNvPr>
          <p:cNvPicPr/>
          <p:nvPr/>
        </p:nvPicPr>
        <p:blipFill>
          <a:blip r:embed="rId2" cstate="email">
            <a:extLst>
              <a:ext uri="{28A0092B-C50C-407E-A947-70E740481C1C}">
                <a14:useLocalDpi xmlns:a14="http://schemas.microsoft.com/office/drawing/2010/main"/>
              </a:ext>
            </a:extLst>
          </a:blip>
          <a:srcRect/>
          <a:stretch/>
        </p:blipFill>
        <p:spPr>
          <a:xfrm>
            <a:off x="221606" y="2200313"/>
            <a:ext cx="520887" cy="477695"/>
          </a:xfrm>
          <a:prstGeom prst="rect">
            <a:avLst/>
          </a:prstGeom>
        </p:spPr>
      </p:pic>
      <p:pic>
        <p:nvPicPr>
          <p:cNvPr id="13" name="object 26">
            <a:extLst>
              <a:ext uri="{FF2B5EF4-FFF2-40B4-BE49-F238E27FC236}">
                <a16:creationId xmlns:a16="http://schemas.microsoft.com/office/drawing/2014/main" id="{0C6ECAEC-9506-5CCB-CA8D-4233090A0E33}"/>
              </a:ext>
            </a:extLst>
          </p:cNvPr>
          <p:cNvPicPr/>
          <p:nvPr/>
        </p:nvPicPr>
        <p:blipFill>
          <a:blip r:embed="rId2" cstate="email">
            <a:extLst>
              <a:ext uri="{28A0092B-C50C-407E-A947-70E740481C1C}">
                <a14:useLocalDpi xmlns:a14="http://schemas.microsoft.com/office/drawing/2010/main"/>
              </a:ext>
            </a:extLst>
          </a:blip>
          <a:srcRect/>
          <a:stretch/>
        </p:blipFill>
        <p:spPr>
          <a:xfrm>
            <a:off x="221606" y="2823842"/>
            <a:ext cx="520887" cy="477695"/>
          </a:xfrm>
          <a:prstGeom prst="rect">
            <a:avLst/>
          </a:prstGeom>
        </p:spPr>
      </p:pic>
      <p:pic>
        <p:nvPicPr>
          <p:cNvPr id="14" name="object 26">
            <a:extLst>
              <a:ext uri="{FF2B5EF4-FFF2-40B4-BE49-F238E27FC236}">
                <a16:creationId xmlns:a16="http://schemas.microsoft.com/office/drawing/2014/main" id="{D2178BDD-C560-49AC-E877-913F216FE957}"/>
              </a:ext>
            </a:extLst>
          </p:cNvPr>
          <p:cNvPicPr/>
          <p:nvPr/>
        </p:nvPicPr>
        <p:blipFill>
          <a:blip r:embed="rId2" cstate="email">
            <a:extLst>
              <a:ext uri="{28A0092B-C50C-407E-A947-70E740481C1C}">
                <a14:useLocalDpi xmlns:a14="http://schemas.microsoft.com/office/drawing/2010/main"/>
              </a:ext>
            </a:extLst>
          </a:blip>
          <a:srcRect/>
          <a:stretch/>
        </p:blipFill>
        <p:spPr>
          <a:xfrm>
            <a:off x="221606" y="3470689"/>
            <a:ext cx="520887" cy="477695"/>
          </a:xfrm>
          <a:prstGeom prst="rect">
            <a:avLst/>
          </a:prstGeom>
        </p:spPr>
      </p:pic>
      <p:pic>
        <p:nvPicPr>
          <p:cNvPr id="16" name="object 26">
            <a:extLst>
              <a:ext uri="{FF2B5EF4-FFF2-40B4-BE49-F238E27FC236}">
                <a16:creationId xmlns:a16="http://schemas.microsoft.com/office/drawing/2014/main" id="{8A307B09-F6D0-53F2-3B96-5B9468FE91EE}"/>
              </a:ext>
            </a:extLst>
          </p:cNvPr>
          <p:cNvPicPr/>
          <p:nvPr/>
        </p:nvPicPr>
        <p:blipFill>
          <a:blip r:embed="rId2" cstate="email">
            <a:extLst>
              <a:ext uri="{28A0092B-C50C-407E-A947-70E740481C1C}">
                <a14:useLocalDpi xmlns:a14="http://schemas.microsoft.com/office/drawing/2010/main"/>
              </a:ext>
            </a:extLst>
          </a:blip>
          <a:srcRect/>
          <a:stretch/>
        </p:blipFill>
        <p:spPr>
          <a:xfrm>
            <a:off x="221606" y="4050269"/>
            <a:ext cx="520887" cy="477695"/>
          </a:xfrm>
          <a:prstGeom prst="rect">
            <a:avLst/>
          </a:prstGeom>
        </p:spPr>
      </p:pic>
      <p:pic>
        <p:nvPicPr>
          <p:cNvPr id="19" name="object 26">
            <a:extLst>
              <a:ext uri="{FF2B5EF4-FFF2-40B4-BE49-F238E27FC236}">
                <a16:creationId xmlns:a16="http://schemas.microsoft.com/office/drawing/2014/main" id="{536626C9-AFE8-AC95-76BF-EBE25983337C}"/>
              </a:ext>
            </a:extLst>
          </p:cNvPr>
          <p:cNvPicPr/>
          <p:nvPr/>
        </p:nvPicPr>
        <p:blipFill>
          <a:blip r:embed="rId2" cstate="email">
            <a:extLst>
              <a:ext uri="{28A0092B-C50C-407E-A947-70E740481C1C}">
                <a14:useLocalDpi xmlns:a14="http://schemas.microsoft.com/office/drawing/2010/main"/>
              </a:ext>
            </a:extLst>
          </a:blip>
          <a:srcRect/>
          <a:stretch/>
        </p:blipFill>
        <p:spPr>
          <a:xfrm>
            <a:off x="221606" y="4613706"/>
            <a:ext cx="520887" cy="477695"/>
          </a:xfrm>
          <a:prstGeom prst="rect">
            <a:avLst/>
          </a:prstGeom>
        </p:spPr>
      </p:pic>
      <p:pic>
        <p:nvPicPr>
          <p:cNvPr id="20" name="object 26">
            <a:extLst>
              <a:ext uri="{FF2B5EF4-FFF2-40B4-BE49-F238E27FC236}">
                <a16:creationId xmlns:a16="http://schemas.microsoft.com/office/drawing/2014/main" id="{064A4FBE-F422-FA8C-A1AF-2BB26585B3DD}"/>
              </a:ext>
            </a:extLst>
          </p:cNvPr>
          <p:cNvPicPr/>
          <p:nvPr/>
        </p:nvPicPr>
        <p:blipFill>
          <a:blip r:embed="rId2" cstate="email">
            <a:extLst>
              <a:ext uri="{28A0092B-C50C-407E-A947-70E740481C1C}">
                <a14:useLocalDpi xmlns:a14="http://schemas.microsoft.com/office/drawing/2010/main"/>
              </a:ext>
            </a:extLst>
          </a:blip>
          <a:srcRect/>
          <a:stretch/>
        </p:blipFill>
        <p:spPr>
          <a:xfrm>
            <a:off x="221606" y="5672793"/>
            <a:ext cx="520887" cy="477695"/>
          </a:xfrm>
          <a:prstGeom prst="rect">
            <a:avLst/>
          </a:prstGeom>
        </p:spPr>
      </p:pic>
      <p:pic>
        <p:nvPicPr>
          <p:cNvPr id="8" name="Picture 7">
            <a:extLst>
              <a:ext uri="{FF2B5EF4-FFF2-40B4-BE49-F238E27FC236}">
                <a16:creationId xmlns:a16="http://schemas.microsoft.com/office/drawing/2014/main" id="{0750BE5D-E552-9CF3-C4E3-1695A4E46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21" name="Picture 20">
            <a:extLst>
              <a:ext uri="{FF2B5EF4-FFF2-40B4-BE49-F238E27FC236}">
                <a16:creationId xmlns:a16="http://schemas.microsoft.com/office/drawing/2014/main" id="{A52AB39E-05F5-62F5-49B1-4B6A9A948E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
        <p:nvSpPr>
          <p:cNvPr id="24" name="object 47">
            <a:extLst>
              <a:ext uri="{FF2B5EF4-FFF2-40B4-BE49-F238E27FC236}">
                <a16:creationId xmlns:a16="http://schemas.microsoft.com/office/drawing/2014/main" id="{4598D884-5498-8DBB-1C50-8674EAC32445}"/>
              </a:ext>
            </a:extLst>
          </p:cNvPr>
          <p:cNvSpPr txBox="1">
            <a:spLocks/>
          </p:cNvSpPr>
          <p:nvPr/>
        </p:nvSpPr>
        <p:spPr>
          <a:xfrm>
            <a:off x="419100" y="6307088"/>
            <a:ext cx="266700" cy="179536"/>
          </a:xfrm>
          <a:prstGeom prst="rect">
            <a:avLst/>
          </a:prstGeom>
        </p:spPr>
        <p:txBody>
          <a:bodyPr vert="horz" wrap="square" lIns="0" tIns="0" rIns="0" bIns="0" rtlCol="0">
            <a:spAutoFit/>
          </a:bodyPr>
          <a:lstStyle>
            <a:defPPr>
              <a:defRPr kern="0"/>
            </a:defPPr>
          </a:lstStyle>
          <a:p>
            <a:pPr marL="38100">
              <a:lnSpc>
                <a:spcPts val="1425"/>
              </a:lnSpc>
            </a:pPr>
            <a:r>
              <a:rPr lang="en-GB" sz="1200" b="1" spc="-25" dirty="0">
                <a:solidFill>
                  <a:srgbClr val="0070C0"/>
                </a:solidFill>
                <a:latin typeface="Arial" panose="020B0604020202020204" pitchFamily="34" charset="0"/>
                <a:cs typeface="Arial" panose="020B0604020202020204" pitchFamily="34" charset="0"/>
              </a:rPr>
              <a:t>23</a:t>
            </a:r>
          </a:p>
        </p:txBody>
      </p:sp>
      <p:pic>
        <p:nvPicPr>
          <p:cNvPr id="6" name="object 26">
            <a:extLst>
              <a:ext uri="{FF2B5EF4-FFF2-40B4-BE49-F238E27FC236}">
                <a16:creationId xmlns:a16="http://schemas.microsoft.com/office/drawing/2014/main" id="{4E79B72E-C6CE-461C-7CB7-D5B09F2044B2}"/>
              </a:ext>
            </a:extLst>
          </p:cNvPr>
          <p:cNvPicPr/>
          <p:nvPr/>
        </p:nvPicPr>
        <p:blipFill>
          <a:blip r:embed="rId2" cstate="email">
            <a:extLst>
              <a:ext uri="{28A0092B-C50C-407E-A947-70E740481C1C}">
                <a14:useLocalDpi xmlns:a14="http://schemas.microsoft.com/office/drawing/2010/main"/>
              </a:ext>
            </a:extLst>
          </a:blip>
          <a:srcRect/>
          <a:stretch/>
        </p:blipFill>
        <p:spPr>
          <a:xfrm>
            <a:off x="221606" y="5142537"/>
            <a:ext cx="520887" cy="477695"/>
          </a:xfrm>
          <a:prstGeom prst="rect">
            <a:avLst/>
          </a:prstGeom>
        </p:spPr>
      </p:pic>
      <p:sp>
        <p:nvSpPr>
          <p:cNvPr id="9" name="TextBox 8">
            <a:extLst>
              <a:ext uri="{FF2B5EF4-FFF2-40B4-BE49-F238E27FC236}">
                <a16:creationId xmlns:a16="http://schemas.microsoft.com/office/drawing/2014/main" id="{8E27834B-9288-EEEE-BFEC-6A8433190C23}"/>
              </a:ext>
            </a:extLst>
          </p:cNvPr>
          <p:cNvSpPr txBox="1"/>
          <p:nvPr/>
        </p:nvSpPr>
        <p:spPr>
          <a:xfrm>
            <a:off x="767894" y="5192253"/>
            <a:ext cx="7995106" cy="427979"/>
          </a:xfrm>
          <a:prstGeom prst="rect">
            <a:avLst/>
          </a:prstGeom>
          <a:solidFill>
            <a:srgbClr val="6C99C6"/>
          </a:solidFill>
        </p:spPr>
        <p:txBody>
          <a:bodyPr wrap="square" lIns="90000" tIns="90000" bIns="90000" rtlCol="0" anchor="ctr" anchorCtr="1">
            <a:spAutoFit/>
          </a:bodyPr>
          <a:lstStyle/>
          <a:p>
            <a:r>
              <a:rPr lang="en-US" sz="1600" b="1" dirty="0">
                <a:solidFill>
                  <a:schemeClr val="bg1"/>
                </a:solidFill>
              </a:rPr>
              <a:t>Patient/volunteer/referrer personal data is protected. </a:t>
            </a:r>
            <a:r>
              <a:rPr lang="en-US" sz="1600" b="1" dirty="0">
                <a:solidFill>
                  <a:schemeClr val="bg1"/>
                </a:solidFill>
                <a:hlinkClick r:id="rId5"/>
              </a:rPr>
              <a:t>Click here to find out more</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32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353806" y="711800"/>
            <a:ext cx="3837194"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spc="-45" dirty="0">
                <a:solidFill>
                  <a:srgbClr val="FFFFFF"/>
                </a:solidFill>
              </a:rPr>
              <a:t>Safety &amp; Assurance</a:t>
            </a:r>
            <a:endParaRPr sz="3100" dirty="0"/>
          </a:p>
        </p:txBody>
      </p:sp>
      <p:sp>
        <p:nvSpPr>
          <p:cNvPr id="39" name="object 39"/>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24</a:t>
            </a:r>
            <a:endParaRPr spc="-25" dirty="0"/>
          </a:p>
        </p:txBody>
      </p:sp>
      <p:pic>
        <p:nvPicPr>
          <p:cNvPr id="42" name="Picture 41">
            <a:extLst>
              <a:ext uri="{FF2B5EF4-FFF2-40B4-BE49-F238E27FC236}">
                <a16:creationId xmlns:a16="http://schemas.microsoft.com/office/drawing/2014/main" id="{CD1CEB8A-59EA-3BB3-15E9-725576EF6F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6881" y="1890208"/>
            <a:ext cx="7467600" cy="3191016"/>
          </a:xfrm>
          <a:prstGeom prst="rect">
            <a:avLst/>
          </a:prstGeom>
        </p:spPr>
      </p:pic>
      <p:sp>
        <p:nvSpPr>
          <p:cNvPr id="10" name="TextBox 9">
            <a:extLst>
              <a:ext uri="{FF2B5EF4-FFF2-40B4-BE49-F238E27FC236}">
                <a16:creationId xmlns:a16="http://schemas.microsoft.com/office/drawing/2014/main" id="{C3833511-BAEA-CC83-9D30-8A049C1F3126}"/>
              </a:ext>
            </a:extLst>
          </p:cNvPr>
          <p:cNvSpPr txBox="1"/>
          <p:nvPr/>
        </p:nvSpPr>
        <p:spPr>
          <a:xfrm>
            <a:off x="990600" y="1508176"/>
            <a:ext cx="9203005" cy="369332"/>
          </a:xfrm>
          <a:prstGeom prst="rect">
            <a:avLst/>
          </a:prstGeom>
          <a:noFill/>
        </p:spPr>
        <p:txBody>
          <a:bodyPr wrap="square">
            <a:spAutoFit/>
          </a:bodyPr>
          <a:lstStyle/>
          <a:p>
            <a:r>
              <a:rPr lang="en-US" b="0" i="0" dirty="0">
                <a:solidFill>
                  <a:srgbClr val="212B32"/>
                </a:solidFill>
                <a:effectLst/>
                <a:latin typeface="Arial" panose="020B0604020202020204" pitchFamily="34" charset="0"/>
              </a:rPr>
              <a:t>ID checks are carried out for </a:t>
            </a:r>
            <a:r>
              <a:rPr lang="en-US" b="1" i="0" dirty="0">
                <a:solidFill>
                  <a:srgbClr val="005EB8"/>
                </a:solidFill>
                <a:effectLst/>
                <a:latin typeface="Arial" panose="020B0604020202020204" pitchFamily="34" charset="0"/>
              </a:rPr>
              <a:t>all volunteers</a:t>
            </a:r>
            <a:r>
              <a:rPr lang="en-US" b="0" i="0" dirty="0">
                <a:solidFill>
                  <a:srgbClr val="212B32"/>
                </a:solidFill>
                <a:effectLst/>
                <a:latin typeface="Arial" panose="020B0604020202020204" pitchFamily="34" charset="0"/>
              </a:rPr>
              <a:t>, depending on what activity they </a:t>
            </a:r>
            <a:r>
              <a:rPr lang="en-US" dirty="0">
                <a:solidFill>
                  <a:srgbClr val="212B32"/>
                </a:solidFill>
                <a:latin typeface="Arial" panose="020B0604020202020204" pitchFamily="34" charset="0"/>
              </a:rPr>
              <a:t>undertake</a:t>
            </a:r>
            <a:endParaRPr lang="en-GB" dirty="0"/>
          </a:p>
        </p:txBody>
      </p:sp>
      <p:sp>
        <p:nvSpPr>
          <p:cNvPr id="14" name="TextBox 13">
            <a:extLst>
              <a:ext uri="{FF2B5EF4-FFF2-40B4-BE49-F238E27FC236}">
                <a16:creationId xmlns:a16="http://schemas.microsoft.com/office/drawing/2014/main" id="{988A1BF4-4B93-D69D-9A9E-24738D1F9F24}"/>
              </a:ext>
            </a:extLst>
          </p:cNvPr>
          <p:cNvSpPr txBox="1"/>
          <p:nvPr/>
        </p:nvSpPr>
        <p:spPr>
          <a:xfrm>
            <a:off x="570313" y="5093924"/>
            <a:ext cx="9752714" cy="369332"/>
          </a:xfrm>
          <a:prstGeom prst="rect">
            <a:avLst/>
          </a:prstGeom>
          <a:solidFill>
            <a:srgbClr val="005EB8"/>
          </a:solidFill>
        </p:spPr>
        <p:txBody>
          <a:bodyPr wrap="square">
            <a:spAutoFit/>
          </a:bodyPr>
          <a:lstStyle/>
          <a:p>
            <a:r>
              <a:rPr lang="en-US" b="1" i="0" dirty="0">
                <a:solidFill>
                  <a:schemeClr val="bg1"/>
                </a:solidFill>
                <a:effectLst/>
                <a:latin typeface="Arial" panose="020B0604020202020204" pitchFamily="34" charset="0"/>
              </a:rPr>
              <a:t>This approach is in line with Home Office guidance around eligibility for DBS checks.</a:t>
            </a:r>
            <a:endParaRPr lang="en-GB" b="1" dirty="0">
              <a:solidFill>
                <a:schemeClr val="bg1"/>
              </a:solidFill>
            </a:endParaRPr>
          </a:p>
        </p:txBody>
      </p:sp>
      <p:sp>
        <p:nvSpPr>
          <p:cNvPr id="19" name="Rectangle: Rounded Corners 18">
            <a:extLst>
              <a:ext uri="{FF2B5EF4-FFF2-40B4-BE49-F238E27FC236}">
                <a16:creationId xmlns:a16="http://schemas.microsoft.com/office/drawing/2014/main" id="{906CDACF-6ABC-B840-2F93-2E08DA68B58C}"/>
              </a:ext>
            </a:extLst>
          </p:cNvPr>
          <p:cNvSpPr/>
          <p:nvPr/>
        </p:nvSpPr>
        <p:spPr>
          <a:xfrm flipH="1">
            <a:off x="3227621" y="5729508"/>
            <a:ext cx="4438097" cy="590819"/>
          </a:xfrm>
          <a:prstGeom prst="round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hlinkClick r:id="rId4"/>
              </a:rPr>
              <a:t>Click here for more information on safety and assurance </a:t>
            </a:r>
            <a:endParaRPr lang="en-GB" dirty="0"/>
          </a:p>
        </p:txBody>
      </p:sp>
      <p:pic>
        <p:nvPicPr>
          <p:cNvPr id="4" name="Picture 3">
            <a:extLst>
              <a:ext uri="{FF2B5EF4-FFF2-40B4-BE49-F238E27FC236}">
                <a16:creationId xmlns:a16="http://schemas.microsoft.com/office/drawing/2014/main" id="{18DAD4BD-79D4-E401-5074-AD48AE455F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5" name="Picture 4">
            <a:extLst>
              <a:ext uri="{FF2B5EF4-FFF2-40B4-BE49-F238E27FC236}">
                <a16:creationId xmlns:a16="http://schemas.microsoft.com/office/drawing/2014/main" id="{0A5CE8A5-6DE0-0D4B-BC74-6728661501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extLst>
      <p:ext uri="{BB962C8B-B14F-4D97-AF65-F5344CB8AC3E}">
        <p14:creationId xmlns:p14="http://schemas.microsoft.com/office/powerpoint/2010/main" val="60340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172219" y="2178347"/>
            <a:ext cx="3560445" cy="3335654"/>
          </a:xfrm>
          <a:custGeom>
            <a:avLst/>
            <a:gdLst/>
            <a:ahLst/>
            <a:cxnLst/>
            <a:rect l="l" t="t" r="r" b="b"/>
            <a:pathLst>
              <a:path w="3560445" h="3335654">
                <a:moveTo>
                  <a:pt x="252006" y="0"/>
                </a:moveTo>
                <a:lnTo>
                  <a:pt x="206707" y="4060"/>
                </a:lnTo>
                <a:lnTo>
                  <a:pt x="164072" y="15766"/>
                </a:lnTo>
                <a:lnTo>
                  <a:pt x="124813" y="34406"/>
                </a:lnTo>
                <a:lnTo>
                  <a:pt x="89641" y="59268"/>
                </a:lnTo>
                <a:lnTo>
                  <a:pt x="59268" y="89641"/>
                </a:lnTo>
                <a:lnTo>
                  <a:pt x="34406" y="124813"/>
                </a:lnTo>
                <a:lnTo>
                  <a:pt x="15766" y="164072"/>
                </a:lnTo>
                <a:lnTo>
                  <a:pt x="4060" y="206707"/>
                </a:lnTo>
                <a:lnTo>
                  <a:pt x="0" y="252006"/>
                </a:lnTo>
                <a:lnTo>
                  <a:pt x="0" y="3083306"/>
                </a:lnTo>
                <a:lnTo>
                  <a:pt x="4060" y="3128600"/>
                </a:lnTo>
                <a:lnTo>
                  <a:pt x="15766" y="3171232"/>
                </a:lnTo>
                <a:lnTo>
                  <a:pt x="34406" y="3210489"/>
                </a:lnTo>
                <a:lnTo>
                  <a:pt x="59268" y="3245659"/>
                </a:lnTo>
                <a:lnTo>
                  <a:pt x="89641" y="3276031"/>
                </a:lnTo>
                <a:lnTo>
                  <a:pt x="124813" y="3300893"/>
                </a:lnTo>
                <a:lnTo>
                  <a:pt x="164072" y="3319533"/>
                </a:lnTo>
                <a:lnTo>
                  <a:pt x="206707" y="3331239"/>
                </a:lnTo>
                <a:lnTo>
                  <a:pt x="252006" y="3335299"/>
                </a:lnTo>
                <a:lnTo>
                  <a:pt x="3307956" y="3335299"/>
                </a:lnTo>
                <a:lnTo>
                  <a:pt x="3353254" y="3331239"/>
                </a:lnTo>
                <a:lnTo>
                  <a:pt x="3395889" y="3319533"/>
                </a:lnTo>
                <a:lnTo>
                  <a:pt x="3435148" y="3300893"/>
                </a:lnTo>
                <a:lnTo>
                  <a:pt x="3470320" y="3276031"/>
                </a:lnTo>
                <a:lnTo>
                  <a:pt x="3500693" y="3245659"/>
                </a:lnTo>
                <a:lnTo>
                  <a:pt x="3525556" y="3210489"/>
                </a:lnTo>
                <a:lnTo>
                  <a:pt x="3544196" y="3171232"/>
                </a:lnTo>
                <a:lnTo>
                  <a:pt x="3555902" y="3128600"/>
                </a:lnTo>
                <a:lnTo>
                  <a:pt x="3559962" y="3083306"/>
                </a:lnTo>
                <a:lnTo>
                  <a:pt x="3559962" y="252006"/>
                </a:lnTo>
                <a:lnTo>
                  <a:pt x="3555902" y="206707"/>
                </a:lnTo>
                <a:lnTo>
                  <a:pt x="3544196" y="164072"/>
                </a:lnTo>
                <a:lnTo>
                  <a:pt x="3525556" y="124813"/>
                </a:lnTo>
                <a:lnTo>
                  <a:pt x="3500693" y="89641"/>
                </a:lnTo>
                <a:lnTo>
                  <a:pt x="3470320" y="59268"/>
                </a:lnTo>
                <a:lnTo>
                  <a:pt x="3435148" y="34406"/>
                </a:lnTo>
                <a:lnTo>
                  <a:pt x="3395889" y="15766"/>
                </a:lnTo>
                <a:lnTo>
                  <a:pt x="3353254" y="4060"/>
                </a:lnTo>
                <a:lnTo>
                  <a:pt x="3307956" y="0"/>
                </a:lnTo>
                <a:lnTo>
                  <a:pt x="252006" y="0"/>
                </a:lnTo>
                <a:close/>
              </a:path>
            </a:pathLst>
          </a:custGeom>
          <a:ln w="25399">
            <a:solidFill>
              <a:srgbClr val="0D6EAB"/>
            </a:solidFill>
          </a:ln>
        </p:spPr>
        <p:txBody>
          <a:bodyPr wrap="square" lIns="0" tIns="0" rIns="0" bIns="0" rtlCol="0"/>
          <a:lstStyle/>
          <a:p>
            <a:endParaRPr/>
          </a:p>
        </p:txBody>
      </p:sp>
      <p:sp>
        <p:nvSpPr>
          <p:cNvPr id="5" name="object 5"/>
          <p:cNvSpPr/>
          <p:nvPr/>
        </p:nvSpPr>
        <p:spPr>
          <a:xfrm>
            <a:off x="4312794" y="2178347"/>
            <a:ext cx="3560445" cy="3335654"/>
          </a:xfrm>
          <a:custGeom>
            <a:avLst/>
            <a:gdLst/>
            <a:ahLst/>
            <a:cxnLst/>
            <a:rect l="l" t="t" r="r" b="b"/>
            <a:pathLst>
              <a:path w="3560445" h="3335654">
                <a:moveTo>
                  <a:pt x="252006" y="0"/>
                </a:moveTo>
                <a:lnTo>
                  <a:pt x="206707" y="4060"/>
                </a:lnTo>
                <a:lnTo>
                  <a:pt x="164072" y="15766"/>
                </a:lnTo>
                <a:lnTo>
                  <a:pt x="124813" y="34406"/>
                </a:lnTo>
                <a:lnTo>
                  <a:pt x="89641" y="59268"/>
                </a:lnTo>
                <a:lnTo>
                  <a:pt x="59268" y="89641"/>
                </a:lnTo>
                <a:lnTo>
                  <a:pt x="34406" y="124813"/>
                </a:lnTo>
                <a:lnTo>
                  <a:pt x="15766" y="164072"/>
                </a:lnTo>
                <a:lnTo>
                  <a:pt x="4060" y="206707"/>
                </a:lnTo>
                <a:lnTo>
                  <a:pt x="0" y="252006"/>
                </a:lnTo>
                <a:lnTo>
                  <a:pt x="0" y="3083306"/>
                </a:lnTo>
                <a:lnTo>
                  <a:pt x="4060" y="3128600"/>
                </a:lnTo>
                <a:lnTo>
                  <a:pt x="15766" y="3171232"/>
                </a:lnTo>
                <a:lnTo>
                  <a:pt x="34406" y="3210489"/>
                </a:lnTo>
                <a:lnTo>
                  <a:pt x="59268" y="3245659"/>
                </a:lnTo>
                <a:lnTo>
                  <a:pt x="89641" y="3276031"/>
                </a:lnTo>
                <a:lnTo>
                  <a:pt x="124813" y="3300893"/>
                </a:lnTo>
                <a:lnTo>
                  <a:pt x="164072" y="3319533"/>
                </a:lnTo>
                <a:lnTo>
                  <a:pt x="206707" y="3331239"/>
                </a:lnTo>
                <a:lnTo>
                  <a:pt x="252006" y="3335299"/>
                </a:lnTo>
                <a:lnTo>
                  <a:pt x="3307956" y="3335299"/>
                </a:lnTo>
                <a:lnTo>
                  <a:pt x="3353254" y="3331239"/>
                </a:lnTo>
                <a:lnTo>
                  <a:pt x="3395887" y="3319533"/>
                </a:lnTo>
                <a:lnTo>
                  <a:pt x="3435145" y="3300893"/>
                </a:lnTo>
                <a:lnTo>
                  <a:pt x="3470315" y="3276031"/>
                </a:lnTo>
                <a:lnTo>
                  <a:pt x="3500686" y="3245659"/>
                </a:lnTo>
                <a:lnTo>
                  <a:pt x="3525546" y="3210489"/>
                </a:lnTo>
                <a:lnTo>
                  <a:pt x="3544185" y="3171232"/>
                </a:lnTo>
                <a:lnTo>
                  <a:pt x="3555889" y="3128600"/>
                </a:lnTo>
                <a:lnTo>
                  <a:pt x="3559949" y="3083306"/>
                </a:lnTo>
                <a:lnTo>
                  <a:pt x="3559949" y="252006"/>
                </a:lnTo>
                <a:lnTo>
                  <a:pt x="3555889" y="206707"/>
                </a:lnTo>
                <a:lnTo>
                  <a:pt x="3544185" y="164072"/>
                </a:lnTo>
                <a:lnTo>
                  <a:pt x="3525546" y="124813"/>
                </a:lnTo>
                <a:lnTo>
                  <a:pt x="3500686" y="89641"/>
                </a:lnTo>
                <a:lnTo>
                  <a:pt x="3470315" y="59268"/>
                </a:lnTo>
                <a:lnTo>
                  <a:pt x="3435145" y="34406"/>
                </a:lnTo>
                <a:lnTo>
                  <a:pt x="3395887" y="15766"/>
                </a:lnTo>
                <a:lnTo>
                  <a:pt x="3353254" y="4060"/>
                </a:lnTo>
                <a:lnTo>
                  <a:pt x="3307956" y="0"/>
                </a:lnTo>
                <a:lnTo>
                  <a:pt x="252006" y="0"/>
                </a:lnTo>
                <a:close/>
              </a:path>
            </a:pathLst>
          </a:custGeom>
          <a:ln w="25400">
            <a:solidFill>
              <a:srgbClr val="0D6EAB"/>
            </a:solidFill>
          </a:ln>
        </p:spPr>
        <p:txBody>
          <a:bodyPr wrap="square" lIns="0" tIns="0" rIns="0" bIns="0" rtlCol="0"/>
          <a:lstStyle/>
          <a:p>
            <a:endParaRPr/>
          </a:p>
        </p:txBody>
      </p:sp>
      <p:sp>
        <p:nvSpPr>
          <p:cNvPr id="6" name="object 6"/>
          <p:cNvSpPr/>
          <p:nvPr/>
        </p:nvSpPr>
        <p:spPr>
          <a:xfrm>
            <a:off x="464844" y="2178347"/>
            <a:ext cx="3560445" cy="3335654"/>
          </a:xfrm>
          <a:custGeom>
            <a:avLst/>
            <a:gdLst/>
            <a:ahLst/>
            <a:cxnLst/>
            <a:rect l="l" t="t" r="r" b="b"/>
            <a:pathLst>
              <a:path w="3560445" h="3335654">
                <a:moveTo>
                  <a:pt x="252006" y="0"/>
                </a:moveTo>
                <a:lnTo>
                  <a:pt x="206707" y="4060"/>
                </a:lnTo>
                <a:lnTo>
                  <a:pt x="164072" y="15766"/>
                </a:lnTo>
                <a:lnTo>
                  <a:pt x="124813" y="34406"/>
                </a:lnTo>
                <a:lnTo>
                  <a:pt x="89641" y="59268"/>
                </a:lnTo>
                <a:lnTo>
                  <a:pt x="59268" y="89641"/>
                </a:lnTo>
                <a:lnTo>
                  <a:pt x="34406" y="124813"/>
                </a:lnTo>
                <a:lnTo>
                  <a:pt x="15766" y="164072"/>
                </a:lnTo>
                <a:lnTo>
                  <a:pt x="4060" y="206707"/>
                </a:lnTo>
                <a:lnTo>
                  <a:pt x="0" y="252006"/>
                </a:lnTo>
                <a:lnTo>
                  <a:pt x="0" y="3083306"/>
                </a:lnTo>
                <a:lnTo>
                  <a:pt x="4060" y="3128600"/>
                </a:lnTo>
                <a:lnTo>
                  <a:pt x="15766" y="3171232"/>
                </a:lnTo>
                <a:lnTo>
                  <a:pt x="34406" y="3210489"/>
                </a:lnTo>
                <a:lnTo>
                  <a:pt x="59268" y="3245659"/>
                </a:lnTo>
                <a:lnTo>
                  <a:pt x="89641" y="3276031"/>
                </a:lnTo>
                <a:lnTo>
                  <a:pt x="124813" y="3300893"/>
                </a:lnTo>
                <a:lnTo>
                  <a:pt x="164072" y="3319533"/>
                </a:lnTo>
                <a:lnTo>
                  <a:pt x="206707" y="3331239"/>
                </a:lnTo>
                <a:lnTo>
                  <a:pt x="252006" y="3335299"/>
                </a:lnTo>
                <a:lnTo>
                  <a:pt x="3307956" y="3335299"/>
                </a:lnTo>
                <a:lnTo>
                  <a:pt x="3353254" y="3331239"/>
                </a:lnTo>
                <a:lnTo>
                  <a:pt x="3395889" y="3319533"/>
                </a:lnTo>
                <a:lnTo>
                  <a:pt x="3435148" y="3300893"/>
                </a:lnTo>
                <a:lnTo>
                  <a:pt x="3470320" y="3276031"/>
                </a:lnTo>
                <a:lnTo>
                  <a:pt x="3500693" y="3245659"/>
                </a:lnTo>
                <a:lnTo>
                  <a:pt x="3525556" y="3210489"/>
                </a:lnTo>
                <a:lnTo>
                  <a:pt x="3544196" y="3171232"/>
                </a:lnTo>
                <a:lnTo>
                  <a:pt x="3555902" y="3128600"/>
                </a:lnTo>
                <a:lnTo>
                  <a:pt x="3559962" y="3083306"/>
                </a:lnTo>
                <a:lnTo>
                  <a:pt x="3559962" y="252006"/>
                </a:lnTo>
                <a:lnTo>
                  <a:pt x="3555902" y="206707"/>
                </a:lnTo>
                <a:lnTo>
                  <a:pt x="3544196" y="164072"/>
                </a:lnTo>
                <a:lnTo>
                  <a:pt x="3525556" y="124813"/>
                </a:lnTo>
                <a:lnTo>
                  <a:pt x="3500693" y="89641"/>
                </a:lnTo>
                <a:lnTo>
                  <a:pt x="3470320" y="59268"/>
                </a:lnTo>
                <a:lnTo>
                  <a:pt x="3435148" y="34406"/>
                </a:lnTo>
                <a:lnTo>
                  <a:pt x="3395889" y="15766"/>
                </a:lnTo>
                <a:lnTo>
                  <a:pt x="3353254" y="4060"/>
                </a:lnTo>
                <a:lnTo>
                  <a:pt x="3307956" y="0"/>
                </a:lnTo>
                <a:lnTo>
                  <a:pt x="252006" y="0"/>
                </a:lnTo>
                <a:close/>
              </a:path>
            </a:pathLst>
          </a:custGeom>
          <a:ln w="25399">
            <a:solidFill>
              <a:srgbClr val="0D6EAB"/>
            </a:solidFill>
          </a:ln>
        </p:spPr>
        <p:txBody>
          <a:bodyPr wrap="square" lIns="0" tIns="0" rIns="0" bIns="0" rtlCol="0"/>
          <a:lstStyle/>
          <a:p>
            <a:endParaRPr/>
          </a:p>
        </p:txBody>
      </p:sp>
      <p:sp>
        <p:nvSpPr>
          <p:cNvPr id="7" name="object 7"/>
          <p:cNvSpPr txBox="1"/>
          <p:nvPr/>
        </p:nvSpPr>
        <p:spPr>
          <a:xfrm>
            <a:off x="749150" y="2626874"/>
            <a:ext cx="2824480" cy="2392680"/>
          </a:xfrm>
          <a:prstGeom prst="rect">
            <a:avLst/>
          </a:prstGeom>
        </p:spPr>
        <p:txBody>
          <a:bodyPr vert="horz" wrap="square" lIns="0" tIns="135890" rIns="0" bIns="0" rtlCol="0">
            <a:spAutoFit/>
          </a:bodyPr>
          <a:lstStyle/>
          <a:p>
            <a:pPr marL="12700">
              <a:lnSpc>
                <a:spcPct val="100000"/>
              </a:lnSpc>
              <a:spcBef>
                <a:spcPts val="1070"/>
              </a:spcBef>
            </a:pPr>
            <a:r>
              <a:rPr sz="2100" b="1" spc="-10" dirty="0">
                <a:solidFill>
                  <a:srgbClr val="0D6EAB"/>
                </a:solidFill>
                <a:latin typeface="Arial"/>
                <a:cs typeface="Arial"/>
              </a:rPr>
              <a:t>Referrers</a:t>
            </a:r>
            <a:endParaRPr sz="2100">
              <a:latin typeface="Arial"/>
              <a:cs typeface="Arial"/>
            </a:endParaRPr>
          </a:p>
          <a:p>
            <a:pPr marL="120650" indent="-108585">
              <a:lnSpc>
                <a:spcPct val="100000"/>
              </a:lnSpc>
              <a:spcBef>
                <a:spcPts val="645"/>
              </a:spcBef>
              <a:buChar char="•"/>
              <a:tabLst>
                <a:tab pos="121285" algn="l"/>
              </a:tabLst>
            </a:pPr>
            <a:r>
              <a:rPr sz="1400" spc="-10" dirty="0">
                <a:solidFill>
                  <a:srgbClr val="0D6EAB"/>
                </a:solidFill>
                <a:latin typeface="Arial"/>
                <a:cs typeface="Arial"/>
              </a:rPr>
              <a:t>Website</a:t>
            </a:r>
            <a:r>
              <a:rPr sz="1400" spc="-75" dirty="0">
                <a:solidFill>
                  <a:srgbClr val="0D6EAB"/>
                </a:solidFill>
                <a:latin typeface="Arial"/>
                <a:cs typeface="Arial"/>
              </a:rPr>
              <a:t> </a:t>
            </a:r>
            <a:r>
              <a:rPr sz="1400" spc="-10" dirty="0">
                <a:solidFill>
                  <a:srgbClr val="0D6EAB"/>
                </a:solidFill>
                <a:latin typeface="Arial"/>
                <a:cs typeface="Arial"/>
              </a:rPr>
              <a:t>guidance</a:t>
            </a:r>
            <a:endParaRPr sz="1400">
              <a:latin typeface="Arial"/>
              <a:cs typeface="Arial"/>
            </a:endParaRPr>
          </a:p>
          <a:p>
            <a:pPr marL="120650" marR="5080" indent="-108585">
              <a:lnSpc>
                <a:spcPct val="113100"/>
              </a:lnSpc>
              <a:spcBef>
                <a:spcPts val="285"/>
              </a:spcBef>
              <a:buChar char="•"/>
              <a:tabLst>
                <a:tab pos="121285" algn="l"/>
              </a:tabLst>
            </a:pPr>
            <a:r>
              <a:rPr sz="1400" spc="-10" dirty="0">
                <a:solidFill>
                  <a:srgbClr val="0D6EAB"/>
                </a:solidFill>
                <a:latin typeface="Arial"/>
                <a:cs typeface="Arial"/>
              </a:rPr>
              <a:t>Problem</a:t>
            </a:r>
            <a:r>
              <a:rPr sz="1400" spc="-55" dirty="0">
                <a:solidFill>
                  <a:srgbClr val="0D6EAB"/>
                </a:solidFill>
                <a:latin typeface="Arial"/>
                <a:cs typeface="Arial"/>
              </a:rPr>
              <a:t> </a:t>
            </a:r>
            <a:r>
              <a:rPr sz="1400" spc="-10" dirty="0">
                <a:solidFill>
                  <a:srgbClr val="0D6EAB"/>
                </a:solidFill>
                <a:latin typeface="Arial"/>
                <a:cs typeface="Arial"/>
              </a:rPr>
              <a:t>Solving</a:t>
            </a:r>
            <a:r>
              <a:rPr sz="1400" spc="-55" dirty="0">
                <a:solidFill>
                  <a:srgbClr val="0D6EAB"/>
                </a:solidFill>
                <a:latin typeface="Arial"/>
                <a:cs typeface="Arial"/>
              </a:rPr>
              <a:t> </a:t>
            </a:r>
            <a:r>
              <a:rPr sz="1400" dirty="0">
                <a:solidFill>
                  <a:srgbClr val="0D6EAB"/>
                </a:solidFill>
                <a:latin typeface="Arial"/>
                <a:cs typeface="Arial"/>
              </a:rPr>
              <a:t>and</a:t>
            </a:r>
            <a:r>
              <a:rPr sz="1400" spc="-50" dirty="0">
                <a:solidFill>
                  <a:srgbClr val="0D6EAB"/>
                </a:solidFill>
                <a:latin typeface="Arial"/>
                <a:cs typeface="Arial"/>
              </a:rPr>
              <a:t> </a:t>
            </a:r>
            <a:r>
              <a:rPr sz="1400" spc="-25" dirty="0">
                <a:solidFill>
                  <a:srgbClr val="0D6EAB"/>
                </a:solidFill>
                <a:latin typeface="Arial"/>
                <a:cs typeface="Arial"/>
              </a:rPr>
              <a:t>Safeguarding </a:t>
            </a:r>
            <a:r>
              <a:rPr sz="1400" spc="-10" dirty="0">
                <a:solidFill>
                  <a:srgbClr val="0D6EAB"/>
                </a:solidFill>
                <a:latin typeface="Arial"/>
                <a:cs typeface="Arial"/>
              </a:rPr>
              <a:t>teams</a:t>
            </a:r>
            <a:endParaRPr sz="1400">
              <a:latin typeface="Arial"/>
              <a:cs typeface="Arial"/>
            </a:endParaRPr>
          </a:p>
          <a:p>
            <a:pPr marL="120650" indent="-108585">
              <a:lnSpc>
                <a:spcPct val="100000"/>
              </a:lnSpc>
              <a:spcBef>
                <a:spcPts val="505"/>
              </a:spcBef>
              <a:buChar char="•"/>
              <a:tabLst>
                <a:tab pos="121285" algn="l"/>
              </a:tabLst>
            </a:pPr>
            <a:r>
              <a:rPr sz="1400" spc="-10" dirty="0">
                <a:solidFill>
                  <a:srgbClr val="0D6EAB"/>
                </a:solidFill>
                <a:latin typeface="Arial"/>
                <a:cs typeface="Arial"/>
              </a:rPr>
              <a:t>Ecomms</a:t>
            </a:r>
            <a:endParaRPr sz="1400">
              <a:latin typeface="Arial"/>
              <a:cs typeface="Arial"/>
            </a:endParaRPr>
          </a:p>
          <a:p>
            <a:pPr marL="120650" indent="-108585">
              <a:lnSpc>
                <a:spcPct val="100000"/>
              </a:lnSpc>
              <a:spcBef>
                <a:spcPts val="505"/>
              </a:spcBef>
              <a:buChar char="•"/>
              <a:tabLst>
                <a:tab pos="121285" algn="l"/>
              </a:tabLst>
            </a:pPr>
            <a:r>
              <a:rPr sz="1400" spc="-10" dirty="0">
                <a:solidFill>
                  <a:srgbClr val="0D6EAB"/>
                </a:solidFill>
                <a:latin typeface="Arial"/>
                <a:cs typeface="Arial"/>
              </a:rPr>
              <a:t>Potential</a:t>
            </a:r>
            <a:r>
              <a:rPr sz="1400" spc="-75" dirty="0">
                <a:solidFill>
                  <a:srgbClr val="0D6EAB"/>
                </a:solidFill>
                <a:latin typeface="Arial"/>
                <a:cs typeface="Arial"/>
              </a:rPr>
              <a:t> </a:t>
            </a:r>
            <a:r>
              <a:rPr sz="1400" spc="-10" dirty="0">
                <a:solidFill>
                  <a:srgbClr val="0D6EAB"/>
                </a:solidFill>
                <a:latin typeface="Arial"/>
                <a:cs typeface="Arial"/>
              </a:rPr>
              <a:t>webinars/focus</a:t>
            </a:r>
            <a:r>
              <a:rPr sz="1400" spc="-70" dirty="0">
                <a:solidFill>
                  <a:srgbClr val="0D6EAB"/>
                </a:solidFill>
                <a:latin typeface="Arial"/>
                <a:cs typeface="Arial"/>
              </a:rPr>
              <a:t> </a:t>
            </a:r>
            <a:r>
              <a:rPr sz="1400" spc="-10" dirty="0">
                <a:solidFill>
                  <a:srgbClr val="0D6EAB"/>
                </a:solidFill>
                <a:latin typeface="Arial"/>
                <a:cs typeface="Arial"/>
              </a:rPr>
              <a:t>groups</a:t>
            </a:r>
            <a:endParaRPr sz="1400">
              <a:latin typeface="Arial"/>
              <a:cs typeface="Arial"/>
            </a:endParaRPr>
          </a:p>
          <a:p>
            <a:pPr marL="120650" indent="-108585">
              <a:lnSpc>
                <a:spcPct val="100000"/>
              </a:lnSpc>
              <a:spcBef>
                <a:spcPts val="500"/>
              </a:spcBef>
              <a:buChar char="•"/>
              <a:tabLst>
                <a:tab pos="121285" algn="l"/>
              </a:tabLst>
            </a:pPr>
            <a:r>
              <a:rPr sz="1400" spc="-10" dirty="0">
                <a:solidFill>
                  <a:srgbClr val="0D6EAB"/>
                </a:solidFill>
                <a:latin typeface="Arial"/>
                <a:cs typeface="Arial"/>
              </a:rPr>
              <a:t>Dedicated</a:t>
            </a:r>
            <a:r>
              <a:rPr sz="1400" spc="-60" dirty="0">
                <a:solidFill>
                  <a:srgbClr val="0D6EAB"/>
                </a:solidFill>
                <a:latin typeface="Arial"/>
                <a:cs typeface="Arial"/>
              </a:rPr>
              <a:t> </a:t>
            </a:r>
            <a:r>
              <a:rPr sz="1400" spc="-20" dirty="0">
                <a:solidFill>
                  <a:srgbClr val="0D6EAB"/>
                </a:solidFill>
                <a:latin typeface="Arial"/>
                <a:cs typeface="Arial"/>
              </a:rPr>
              <a:t>RRMs</a:t>
            </a:r>
            <a:endParaRPr sz="1400">
              <a:latin typeface="Arial"/>
              <a:cs typeface="Arial"/>
            </a:endParaRPr>
          </a:p>
          <a:p>
            <a:pPr marL="120650" indent="-108585">
              <a:lnSpc>
                <a:spcPct val="100000"/>
              </a:lnSpc>
              <a:spcBef>
                <a:spcPts val="505"/>
              </a:spcBef>
              <a:buChar char="•"/>
              <a:tabLst>
                <a:tab pos="121285" algn="l"/>
              </a:tabLst>
            </a:pPr>
            <a:r>
              <a:rPr sz="1400" spc="-10" dirty="0">
                <a:solidFill>
                  <a:srgbClr val="0D6EAB"/>
                </a:solidFill>
                <a:latin typeface="Arial"/>
                <a:cs typeface="Arial"/>
              </a:rPr>
              <a:t>Marketing</a:t>
            </a:r>
            <a:r>
              <a:rPr sz="1400" spc="-60" dirty="0">
                <a:solidFill>
                  <a:srgbClr val="0D6EAB"/>
                </a:solidFill>
                <a:latin typeface="Arial"/>
                <a:cs typeface="Arial"/>
              </a:rPr>
              <a:t> </a:t>
            </a:r>
            <a:r>
              <a:rPr sz="1400" spc="-10" dirty="0">
                <a:solidFill>
                  <a:srgbClr val="0D6EAB"/>
                </a:solidFill>
                <a:latin typeface="Arial"/>
                <a:cs typeface="Arial"/>
              </a:rPr>
              <a:t>collateral</a:t>
            </a:r>
            <a:endParaRPr sz="1400">
              <a:latin typeface="Arial"/>
              <a:cs typeface="Arial"/>
            </a:endParaRPr>
          </a:p>
        </p:txBody>
      </p:sp>
      <p:sp>
        <p:nvSpPr>
          <p:cNvPr id="8" name="object 8"/>
          <p:cNvSpPr txBox="1">
            <a:spLocks noGrp="1"/>
          </p:cNvSpPr>
          <p:nvPr>
            <p:ph type="title"/>
          </p:nvPr>
        </p:nvSpPr>
        <p:spPr>
          <a:xfrm>
            <a:off x="455853" y="720001"/>
            <a:ext cx="3430347"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dirty="0">
                <a:solidFill>
                  <a:srgbClr val="FFFFFF"/>
                </a:solidFill>
              </a:rPr>
              <a:t>Support systems</a:t>
            </a:r>
            <a:endParaRPr sz="3100" dirty="0"/>
          </a:p>
        </p:txBody>
      </p:sp>
      <p:sp>
        <p:nvSpPr>
          <p:cNvPr id="47" name="object 47"/>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25</a:t>
            </a:r>
            <a:endParaRPr spc="-25" dirty="0"/>
          </a:p>
        </p:txBody>
      </p:sp>
      <p:sp>
        <p:nvSpPr>
          <p:cNvPr id="9" name="object 9"/>
          <p:cNvSpPr txBox="1"/>
          <p:nvPr/>
        </p:nvSpPr>
        <p:spPr>
          <a:xfrm>
            <a:off x="4610899" y="2626874"/>
            <a:ext cx="2783205" cy="2356485"/>
          </a:xfrm>
          <a:prstGeom prst="rect">
            <a:avLst/>
          </a:prstGeom>
        </p:spPr>
        <p:txBody>
          <a:bodyPr vert="horz" wrap="square" lIns="0" tIns="135890" rIns="0" bIns="0" rtlCol="0">
            <a:spAutoFit/>
          </a:bodyPr>
          <a:lstStyle/>
          <a:p>
            <a:pPr marL="12700">
              <a:lnSpc>
                <a:spcPct val="100000"/>
              </a:lnSpc>
              <a:spcBef>
                <a:spcPts val="1070"/>
              </a:spcBef>
            </a:pPr>
            <a:r>
              <a:rPr sz="2100" b="1" spc="-10" dirty="0">
                <a:solidFill>
                  <a:srgbClr val="0D6EAB"/>
                </a:solidFill>
                <a:latin typeface="Arial"/>
                <a:cs typeface="Arial"/>
              </a:rPr>
              <a:t>Volunteers</a:t>
            </a:r>
            <a:endParaRPr sz="2100">
              <a:latin typeface="Arial"/>
              <a:cs typeface="Arial"/>
            </a:endParaRPr>
          </a:p>
          <a:p>
            <a:pPr marL="120650" indent="-108585">
              <a:lnSpc>
                <a:spcPct val="100000"/>
              </a:lnSpc>
              <a:spcBef>
                <a:spcPts val="645"/>
              </a:spcBef>
              <a:buChar char="•"/>
              <a:tabLst>
                <a:tab pos="121285" algn="l"/>
              </a:tabLst>
            </a:pPr>
            <a:r>
              <a:rPr sz="1400" spc="-10" dirty="0">
                <a:solidFill>
                  <a:srgbClr val="0D6EAB"/>
                </a:solidFill>
                <a:latin typeface="Arial"/>
                <a:cs typeface="Arial"/>
              </a:rPr>
              <a:t>Website</a:t>
            </a:r>
            <a:r>
              <a:rPr sz="1400" spc="-75" dirty="0">
                <a:solidFill>
                  <a:srgbClr val="0D6EAB"/>
                </a:solidFill>
                <a:latin typeface="Arial"/>
                <a:cs typeface="Arial"/>
              </a:rPr>
              <a:t> </a:t>
            </a:r>
            <a:r>
              <a:rPr sz="1400" spc="-10" dirty="0">
                <a:solidFill>
                  <a:srgbClr val="0D6EAB"/>
                </a:solidFill>
                <a:latin typeface="Arial"/>
                <a:cs typeface="Arial"/>
              </a:rPr>
              <a:t>guidance</a:t>
            </a:r>
            <a:endParaRPr sz="1400">
              <a:latin typeface="Arial"/>
              <a:cs typeface="Arial"/>
            </a:endParaRPr>
          </a:p>
          <a:p>
            <a:pPr marL="120650" indent="-108585">
              <a:lnSpc>
                <a:spcPct val="100000"/>
              </a:lnSpc>
              <a:spcBef>
                <a:spcPts val="505"/>
              </a:spcBef>
              <a:buChar char="•"/>
              <a:tabLst>
                <a:tab pos="121285" algn="l"/>
              </a:tabLst>
            </a:pPr>
            <a:r>
              <a:rPr sz="1400" spc="-10" dirty="0">
                <a:solidFill>
                  <a:srgbClr val="0D6EAB"/>
                </a:solidFill>
                <a:latin typeface="Arial"/>
                <a:cs typeface="Arial"/>
              </a:rPr>
              <a:t>Official</a:t>
            </a:r>
            <a:r>
              <a:rPr sz="1400" spc="-65" dirty="0">
                <a:solidFill>
                  <a:srgbClr val="0D6EAB"/>
                </a:solidFill>
                <a:latin typeface="Arial"/>
                <a:cs typeface="Arial"/>
              </a:rPr>
              <a:t> </a:t>
            </a:r>
            <a:r>
              <a:rPr sz="1400" spc="-10" dirty="0">
                <a:solidFill>
                  <a:srgbClr val="0D6EAB"/>
                </a:solidFill>
                <a:latin typeface="Arial"/>
                <a:cs typeface="Arial"/>
              </a:rPr>
              <a:t>social</a:t>
            </a:r>
            <a:r>
              <a:rPr sz="1400" spc="-65" dirty="0">
                <a:solidFill>
                  <a:srgbClr val="0D6EAB"/>
                </a:solidFill>
                <a:latin typeface="Arial"/>
                <a:cs typeface="Arial"/>
              </a:rPr>
              <a:t> </a:t>
            </a:r>
            <a:r>
              <a:rPr sz="1400" dirty="0">
                <a:solidFill>
                  <a:srgbClr val="0D6EAB"/>
                </a:solidFill>
                <a:latin typeface="Arial"/>
                <a:cs typeface="Arial"/>
              </a:rPr>
              <a:t>media</a:t>
            </a:r>
            <a:r>
              <a:rPr sz="1400" spc="-60" dirty="0">
                <a:solidFill>
                  <a:srgbClr val="0D6EAB"/>
                </a:solidFill>
                <a:latin typeface="Arial"/>
                <a:cs typeface="Arial"/>
              </a:rPr>
              <a:t> </a:t>
            </a:r>
            <a:r>
              <a:rPr sz="1400" spc="-10" dirty="0">
                <a:solidFill>
                  <a:srgbClr val="0D6EAB"/>
                </a:solidFill>
                <a:latin typeface="Arial"/>
                <a:cs typeface="Arial"/>
              </a:rPr>
              <a:t>pages/groups</a:t>
            </a:r>
            <a:endParaRPr sz="1400">
              <a:latin typeface="Arial"/>
              <a:cs typeface="Arial"/>
            </a:endParaRPr>
          </a:p>
          <a:p>
            <a:pPr marL="120650" marR="1047115" indent="-108585">
              <a:lnSpc>
                <a:spcPct val="113100"/>
              </a:lnSpc>
              <a:spcBef>
                <a:spcPts val="285"/>
              </a:spcBef>
              <a:buChar char="•"/>
              <a:tabLst>
                <a:tab pos="121285" algn="l"/>
              </a:tabLst>
            </a:pPr>
            <a:r>
              <a:rPr sz="1400" spc="-10" dirty="0">
                <a:solidFill>
                  <a:srgbClr val="0D6EAB"/>
                </a:solidFill>
                <a:latin typeface="Arial"/>
                <a:cs typeface="Arial"/>
              </a:rPr>
              <a:t>Problem</a:t>
            </a:r>
            <a:r>
              <a:rPr sz="1400" spc="-50" dirty="0">
                <a:solidFill>
                  <a:srgbClr val="0D6EAB"/>
                </a:solidFill>
                <a:latin typeface="Arial"/>
                <a:cs typeface="Arial"/>
              </a:rPr>
              <a:t> </a:t>
            </a:r>
            <a:r>
              <a:rPr sz="1400" spc="-10" dirty="0">
                <a:solidFill>
                  <a:srgbClr val="0D6EAB"/>
                </a:solidFill>
                <a:latin typeface="Arial"/>
                <a:cs typeface="Arial"/>
              </a:rPr>
              <a:t>Solving</a:t>
            </a:r>
            <a:r>
              <a:rPr sz="1400" spc="-50" dirty="0">
                <a:solidFill>
                  <a:srgbClr val="0D6EAB"/>
                </a:solidFill>
                <a:latin typeface="Arial"/>
                <a:cs typeface="Arial"/>
              </a:rPr>
              <a:t> </a:t>
            </a:r>
            <a:r>
              <a:rPr sz="1400" spc="-25" dirty="0">
                <a:solidFill>
                  <a:srgbClr val="0D6EAB"/>
                </a:solidFill>
                <a:latin typeface="Arial"/>
                <a:cs typeface="Arial"/>
              </a:rPr>
              <a:t>and </a:t>
            </a:r>
            <a:r>
              <a:rPr sz="1400" spc="-10" dirty="0">
                <a:solidFill>
                  <a:srgbClr val="0D6EAB"/>
                </a:solidFill>
                <a:latin typeface="Arial"/>
                <a:cs typeface="Arial"/>
              </a:rPr>
              <a:t>Safeguarding</a:t>
            </a:r>
            <a:r>
              <a:rPr sz="1400" spc="-85" dirty="0">
                <a:solidFill>
                  <a:srgbClr val="0D6EAB"/>
                </a:solidFill>
                <a:latin typeface="Arial"/>
                <a:cs typeface="Arial"/>
              </a:rPr>
              <a:t> </a:t>
            </a:r>
            <a:r>
              <a:rPr sz="1400" spc="-10" dirty="0">
                <a:solidFill>
                  <a:srgbClr val="0D6EAB"/>
                </a:solidFill>
                <a:latin typeface="Arial"/>
                <a:cs typeface="Arial"/>
              </a:rPr>
              <a:t>teams</a:t>
            </a:r>
            <a:endParaRPr sz="1400">
              <a:latin typeface="Arial"/>
              <a:cs typeface="Arial"/>
            </a:endParaRPr>
          </a:p>
          <a:p>
            <a:pPr marL="120650" indent="-108585">
              <a:lnSpc>
                <a:spcPct val="100000"/>
              </a:lnSpc>
              <a:spcBef>
                <a:spcPts val="505"/>
              </a:spcBef>
              <a:buChar char="•"/>
              <a:tabLst>
                <a:tab pos="121285" algn="l"/>
              </a:tabLst>
            </a:pPr>
            <a:r>
              <a:rPr sz="1400" spc="-10" dirty="0">
                <a:solidFill>
                  <a:srgbClr val="0D6EAB"/>
                </a:solidFill>
                <a:latin typeface="Arial"/>
                <a:cs typeface="Arial"/>
              </a:rPr>
              <a:t>Ecomms</a:t>
            </a:r>
            <a:endParaRPr sz="1400">
              <a:latin typeface="Arial"/>
              <a:cs typeface="Arial"/>
            </a:endParaRPr>
          </a:p>
          <a:p>
            <a:pPr marL="120650" marR="993775" indent="-108585">
              <a:lnSpc>
                <a:spcPct val="113100"/>
              </a:lnSpc>
              <a:spcBef>
                <a:spcPts val="280"/>
              </a:spcBef>
              <a:buChar char="•"/>
              <a:tabLst>
                <a:tab pos="121285" algn="l"/>
              </a:tabLst>
            </a:pPr>
            <a:r>
              <a:rPr sz="1400" spc="-10" dirty="0">
                <a:solidFill>
                  <a:srgbClr val="0D6EAB"/>
                </a:solidFill>
                <a:latin typeface="Arial"/>
                <a:cs typeface="Arial"/>
              </a:rPr>
              <a:t>Potential</a:t>
            </a:r>
            <a:r>
              <a:rPr sz="1400" spc="-60" dirty="0">
                <a:solidFill>
                  <a:srgbClr val="0D6EAB"/>
                </a:solidFill>
                <a:latin typeface="Arial"/>
                <a:cs typeface="Arial"/>
              </a:rPr>
              <a:t> </a:t>
            </a:r>
            <a:r>
              <a:rPr sz="1400" spc="-10" dirty="0">
                <a:solidFill>
                  <a:srgbClr val="0D6EAB"/>
                </a:solidFill>
                <a:latin typeface="Arial"/>
                <a:cs typeface="Arial"/>
              </a:rPr>
              <a:t>volunteer webinars</a:t>
            </a:r>
            <a:r>
              <a:rPr sz="1400" spc="-65" dirty="0">
                <a:solidFill>
                  <a:srgbClr val="0D6EAB"/>
                </a:solidFill>
                <a:latin typeface="Arial"/>
                <a:cs typeface="Arial"/>
              </a:rPr>
              <a:t> </a:t>
            </a:r>
            <a:r>
              <a:rPr sz="1400" dirty="0">
                <a:solidFill>
                  <a:srgbClr val="0D6EAB"/>
                </a:solidFill>
                <a:latin typeface="Arial"/>
                <a:cs typeface="Arial"/>
              </a:rPr>
              <a:t>in</a:t>
            </a:r>
            <a:r>
              <a:rPr sz="1400" spc="-55" dirty="0">
                <a:solidFill>
                  <a:srgbClr val="0D6EAB"/>
                </a:solidFill>
                <a:latin typeface="Arial"/>
                <a:cs typeface="Arial"/>
              </a:rPr>
              <a:t> </a:t>
            </a:r>
            <a:r>
              <a:rPr sz="1400" dirty="0">
                <a:solidFill>
                  <a:srgbClr val="0D6EAB"/>
                </a:solidFill>
                <a:latin typeface="Arial"/>
                <a:cs typeface="Arial"/>
              </a:rPr>
              <a:t>the</a:t>
            </a:r>
            <a:r>
              <a:rPr sz="1400" spc="-50" dirty="0">
                <a:solidFill>
                  <a:srgbClr val="0D6EAB"/>
                </a:solidFill>
                <a:latin typeface="Arial"/>
                <a:cs typeface="Arial"/>
              </a:rPr>
              <a:t> </a:t>
            </a:r>
            <a:r>
              <a:rPr sz="1400" spc="-25" dirty="0">
                <a:solidFill>
                  <a:srgbClr val="0D6EAB"/>
                </a:solidFill>
                <a:latin typeface="Arial"/>
                <a:cs typeface="Arial"/>
              </a:rPr>
              <a:t>future</a:t>
            </a:r>
            <a:endParaRPr sz="1400">
              <a:latin typeface="Arial"/>
              <a:cs typeface="Arial"/>
            </a:endParaRPr>
          </a:p>
        </p:txBody>
      </p:sp>
      <p:sp>
        <p:nvSpPr>
          <p:cNvPr id="10" name="object 10"/>
          <p:cNvSpPr txBox="1"/>
          <p:nvPr/>
        </p:nvSpPr>
        <p:spPr>
          <a:xfrm>
            <a:off x="8483299" y="2626874"/>
            <a:ext cx="3046730" cy="1560830"/>
          </a:xfrm>
          <a:prstGeom prst="rect">
            <a:avLst/>
          </a:prstGeom>
        </p:spPr>
        <p:txBody>
          <a:bodyPr vert="horz" wrap="square" lIns="0" tIns="135890" rIns="0" bIns="0" rtlCol="0">
            <a:spAutoFit/>
          </a:bodyPr>
          <a:lstStyle/>
          <a:p>
            <a:pPr marL="12700">
              <a:lnSpc>
                <a:spcPct val="100000"/>
              </a:lnSpc>
              <a:spcBef>
                <a:spcPts val="1070"/>
              </a:spcBef>
            </a:pPr>
            <a:r>
              <a:rPr sz="2100" b="1" spc="-70" dirty="0">
                <a:solidFill>
                  <a:srgbClr val="0D6EAB"/>
                </a:solidFill>
                <a:latin typeface="Arial"/>
                <a:cs typeface="Arial"/>
              </a:rPr>
              <a:t>People</a:t>
            </a:r>
            <a:r>
              <a:rPr sz="2100" b="1" spc="-130" dirty="0">
                <a:solidFill>
                  <a:srgbClr val="0D6EAB"/>
                </a:solidFill>
                <a:latin typeface="Arial"/>
                <a:cs typeface="Arial"/>
              </a:rPr>
              <a:t> </a:t>
            </a:r>
            <a:r>
              <a:rPr sz="2100" b="1" spc="-45" dirty="0">
                <a:solidFill>
                  <a:srgbClr val="0D6EAB"/>
                </a:solidFill>
                <a:latin typeface="Arial"/>
                <a:cs typeface="Arial"/>
              </a:rPr>
              <a:t>we</a:t>
            </a:r>
            <a:r>
              <a:rPr sz="2100" b="1" spc="-130" dirty="0">
                <a:solidFill>
                  <a:srgbClr val="0D6EAB"/>
                </a:solidFill>
                <a:latin typeface="Arial"/>
                <a:cs typeface="Arial"/>
              </a:rPr>
              <a:t> </a:t>
            </a:r>
            <a:r>
              <a:rPr sz="2100" b="1" spc="-50" dirty="0">
                <a:solidFill>
                  <a:srgbClr val="0D6EAB"/>
                </a:solidFill>
                <a:latin typeface="Arial"/>
                <a:cs typeface="Arial"/>
              </a:rPr>
              <a:t>are</a:t>
            </a:r>
            <a:r>
              <a:rPr sz="2100" b="1" spc="-130" dirty="0">
                <a:solidFill>
                  <a:srgbClr val="0D6EAB"/>
                </a:solidFill>
                <a:latin typeface="Arial"/>
                <a:cs typeface="Arial"/>
              </a:rPr>
              <a:t> </a:t>
            </a:r>
            <a:r>
              <a:rPr sz="2100" b="1" spc="-75" dirty="0">
                <a:solidFill>
                  <a:srgbClr val="0D6EAB"/>
                </a:solidFill>
                <a:latin typeface="Arial"/>
                <a:cs typeface="Arial"/>
              </a:rPr>
              <a:t>supporting</a:t>
            </a:r>
            <a:endParaRPr sz="2100" dirty="0">
              <a:latin typeface="Arial"/>
              <a:cs typeface="Arial"/>
            </a:endParaRPr>
          </a:p>
          <a:p>
            <a:pPr marL="120650" indent="-108585">
              <a:lnSpc>
                <a:spcPct val="100000"/>
              </a:lnSpc>
              <a:spcBef>
                <a:spcPts val="645"/>
              </a:spcBef>
              <a:buChar char="•"/>
              <a:tabLst>
                <a:tab pos="121285" algn="l"/>
              </a:tabLst>
            </a:pPr>
            <a:r>
              <a:rPr lang="en-US" sz="1400" spc="-10" dirty="0">
                <a:solidFill>
                  <a:srgbClr val="0D6EAB"/>
                </a:solidFill>
                <a:latin typeface="Arial"/>
                <a:cs typeface="Arial"/>
              </a:rPr>
              <a:t>Welcome </a:t>
            </a:r>
            <a:r>
              <a:rPr sz="1400" spc="-10" dirty="0">
                <a:solidFill>
                  <a:srgbClr val="0D6EAB"/>
                </a:solidFill>
                <a:latin typeface="Arial"/>
                <a:cs typeface="Arial"/>
              </a:rPr>
              <a:t>letter</a:t>
            </a:r>
            <a:endParaRPr sz="1400" dirty="0">
              <a:latin typeface="Arial"/>
              <a:cs typeface="Arial"/>
            </a:endParaRPr>
          </a:p>
          <a:p>
            <a:pPr marL="120650" indent="-108585">
              <a:lnSpc>
                <a:spcPct val="100000"/>
              </a:lnSpc>
              <a:spcBef>
                <a:spcPts val="505"/>
              </a:spcBef>
              <a:buChar char="•"/>
              <a:tabLst>
                <a:tab pos="121285" algn="l"/>
              </a:tabLst>
            </a:pPr>
            <a:r>
              <a:rPr sz="1400" spc="-10" dirty="0">
                <a:solidFill>
                  <a:srgbClr val="0D6EAB"/>
                </a:solidFill>
                <a:latin typeface="Arial"/>
                <a:cs typeface="Arial"/>
              </a:rPr>
              <a:t>Website</a:t>
            </a:r>
            <a:r>
              <a:rPr sz="1400" spc="-75" dirty="0">
                <a:solidFill>
                  <a:srgbClr val="0D6EAB"/>
                </a:solidFill>
                <a:latin typeface="Arial"/>
                <a:cs typeface="Arial"/>
              </a:rPr>
              <a:t> </a:t>
            </a:r>
            <a:r>
              <a:rPr sz="1400" spc="-10" dirty="0">
                <a:solidFill>
                  <a:srgbClr val="0D6EAB"/>
                </a:solidFill>
                <a:latin typeface="Arial"/>
                <a:cs typeface="Arial"/>
              </a:rPr>
              <a:t>guidance</a:t>
            </a:r>
            <a:endParaRPr sz="1400" dirty="0">
              <a:latin typeface="Arial"/>
              <a:cs typeface="Arial"/>
            </a:endParaRPr>
          </a:p>
          <a:p>
            <a:pPr marL="120650" marR="1310640" indent="-108585">
              <a:lnSpc>
                <a:spcPct val="113100"/>
              </a:lnSpc>
              <a:spcBef>
                <a:spcPts val="285"/>
              </a:spcBef>
              <a:buChar char="•"/>
              <a:tabLst>
                <a:tab pos="121285" algn="l"/>
              </a:tabLst>
            </a:pPr>
            <a:r>
              <a:rPr sz="1400" spc="-10" dirty="0">
                <a:solidFill>
                  <a:srgbClr val="0D6EAB"/>
                </a:solidFill>
                <a:latin typeface="Arial"/>
                <a:cs typeface="Arial"/>
              </a:rPr>
              <a:t>Problem</a:t>
            </a:r>
            <a:r>
              <a:rPr sz="1400" spc="-50" dirty="0">
                <a:solidFill>
                  <a:srgbClr val="0D6EAB"/>
                </a:solidFill>
                <a:latin typeface="Arial"/>
                <a:cs typeface="Arial"/>
              </a:rPr>
              <a:t> </a:t>
            </a:r>
            <a:r>
              <a:rPr sz="1400" spc="-10" dirty="0">
                <a:solidFill>
                  <a:srgbClr val="0D6EAB"/>
                </a:solidFill>
                <a:latin typeface="Arial"/>
                <a:cs typeface="Arial"/>
              </a:rPr>
              <a:t>Solving</a:t>
            </a:r>
            <a:r>
              <a:rPr sz="1400" spc="-50" dirty="0">
                <a:solidFill>
                  <a:srgbClr val="0D6EAB"/>
                </a:solidFill>
                <a:latin typeface="Arial"/>
                <a:cs typeface="Arial"/>
              </a:rPr>
              <a:t> </a:t>
            </a:r>
            <a:r>
              <a:rPr sz="1400" spc="-25" dirty="0">
                <a:solidFill>
                  <a:srgbClr val="0D6EAB"/>
                </a:solidFill>
                <a:latin typeface="Arial"/>
                <a:cs typeface="Arial"/>
              </a:rPr>
              <a:t>and </a:t>
            </a:r>
            <a:r>
              <a:rPr sz="1400" spc="-10" dirty="0">
                <a:solidFill>
                  <a:srgbClr val="0D6EAB"/>
                </a:solidFill>
                <a:latin typeface="Arial"/>
                <a:cs typeface="Arial"/>
              </a:rPr>
              <a:t>Safeguarding</a:t>
            </a:r>
            <a:r>
              <a:rPr sz="1400" spc="-85" dirty="0">
                <a:solidFill>
                  <a:srgbClr val="0D6EAB"/>
                </a:solidFill>
                <a:latin typeface="Arial"/>
                <a:cs typeface="Arial"/>
              </a:rPr>
              <a:t> </a:t>
            </a:r>
            <a:r>
              <a:rPr sz="1400" spc="-10" dirty="0">
                <a:solidFill>
                  <a:srgbClr val="0D6EAB"/>
                </a:solidFill>
                <a:latin typeface="Arial"/>
                <a:cs typeface="Arial"/>
              </a:rPr>
              <a:t>teams</a:t>
            </a:r>
            <a:endParaRPr sz="1400" dirty="0">
              <a:latin typeface="Arial"/>
              <a:cs typeface="Arial"/>
            </a:endParaRPr>
          </a:p>
        </p:txBody>
      </p:sp>
      <p:grpSp>
        <p:nvGrpSpPr>
          <p:cNvPr id="11" name="object 11"/>
          <p:cNvGrpSpPr/>
          <p:nvPr/>
        </p:nvGrpSpPr>
        <p:grpSpPr>
          <a:xfrm>
            <a:off x="1863824" y="1790997"/>
            <a:ext cx="762000" cy="762000"/>
            <a:chOff x="1863824" y="1790997"/>
            <a:chExt cx="762000" cy="762000"/>
          </a:xfrm>
        </p:grpSpPr>
        <p:sp>
          <p:nvSpPr>
            <p:cNvPr id="12" name="object 12"/>
            <p:cNvSpPr/>
            <p:nvPr/>
          </p:nvSpPr>
          <p:spPr>
            <a:xfrm>
              <a:off x="1876524" y="1803697"/>
              <a:ext cx="736600" cy="736600"/>
            </a:xfrm>
            <a:custGeom>
              <a:avLst/>
              <a:gdLst/>
              <a:ahLst/>
              <a:cxnLst/>
              <a:rect l="l" t="t" r="r" b="b"/>
              <a:pathLst>
                <a:path w="736600" h="736600">
                  <a:moveTo>
                    <a:pt x="368300" y="0"/>
                  </a:moveTo>
                  <a:lnTo>
                    <a:pt x="322101" y="2869"/>
                  </a:lnTo>
                  <a:lnTo>
                    <a:pt x="277616" y="11248"/>
                  </a:lnTo>
                  <a:lnTo>
                    <a:pt x="235187" y="24791"/>
                  </a:lnTo>
                  <a:lnTo>
                    <a:pt x="195161" y="43152"/>
                  </a:lnTo>
                  <a:lnTo>
                    <a:pt x="157883" y="65987"/>
                  </a:lnTo>
                  <a:lnTo>
                    <a:pt x="123698" y="92951"/>
                  </a:lnTo>
                  <a:lnTo>
                    <a:pt x="92951" y="123698"/>
                  </a:lnTo>
                  <a:lnTo>
                    <a:pt x="65987" y="157883"/>
                  </a:lnTo>
                  <a:lnTo>
                    <a:pt x="43152" y="195161"/>
                  </a:lnTo>
                  <a:lnTo>
                    <a:pt x="24791" y="235187"/>
                  </a:lnTo>
                  <a:lnTo>
                    <a:pt x="11248" y="277616"/>
                  </a:lnTo>
                  <a:lnTo>
                    <a:pt x="2869" y="322101"/>
                  </a:lnTo>
                  <a:lnTo>
                    <a:pt x="0" y="368300"/>
                  </a:lnTo>
                  <a:lnTo>
                    <a:pt x="2869" y="414498"/>
                  </a:lnTo>
                  <a:lnTo>
                    <a:pt x="11248" y="458983"/>
                  </a:lnTo>
                  <a:lnTo>
                    <a:pt x="24791" y="501412"/>
                  </a:lnTo>
                  <a:lnTo>
                    <a:pt x="43152" y="541438"/>
                  </a:lnTo>
                  <a:lnTo>
                    <a:pt x="65987" y="578716"/>
                  </a:lnTo>
                  <a:lnTo>
                    <a:pt x="92951" y="612901"/>
                  </a:lnTo>
                  <a:lnTo>
                    <a:pt x="123698" y="643648"/>
                  </a:lnTo>
                  <a:lnTo>
                    <a:pt x="157883" y="670612"/>
                  </a:lnTo>
                  <a:lnTo>
                    <a:pt x="195161" y="693447"/>
                  </a:lnTo>
                  <a:lnTo>
                    <a:pt x="235187" y="711808"/>
                  </a:lnTo>
                  <a:lnTo>
                    <a:pt x="277616" y="725351"/>
                  </a:lnTo>
                  <a:lnTo>
                    <a:pt x="322101" y="733730"/>
                  </a:lnTo>
                  <a:lnTo>
                    <a:pt x="368300" y="736600"/>
                  </a:lnTo>
                  <a:lnTo>
                    <a:pt x="414498" y="733730"/>
                  </a:lnTo>
                  <a:lnTo>
                    <a:pt x="458983" y="725351"/>
                  </a:lnTo>
                  <a:lnTo>
                    <a:pt x="501412" y="711808"/>
                  </a:lnTo>
                  <a:lnTo>
                    <a:pt x="541438" y="693447"/>
                  </a:lnTo>
                  <a:lnTo>
                    <a:pt x="578716" y="670612"/>
                  </a:lnTo>
                  <a:lnTo>
                    <a:pt x="612901" y="643648"/>
                  </a:lnTo>
                  <a:lnTo>
                    <a:pt x="643648" y="612901"/>
                  </a:lnTo>
                  <a:lnTo>
                    <a:pt x="670612" y="578716"/>
                  </a:lnTo>
                  <a:lnTo>
                    <a:pt x="693447" y="541438"/>
                  </a:lnTo>
                  <a:lnTo>
                    <a:pt x="711808" y="501412"/>
                  </a:lnTo>
                  <a:lnTo>
                    <a:pt x="725351" y="458983"/>
                  </a:lnTo>
                  <a:lnTo>
                    <a:pt x="733730" y="414498"/>
                  </a:lnTo>
                  <a:lnTo>
                    <a:pt x="736600" y="368300"/>
                  </a:lnTo>
                  <a:lnTo>
                    <a:pt x="733730" y="322101"/>
                  </a:lnTo>
                  <a:lnTo>
                    <a:pt x="725351" y="277616"/>
                  </a:lnTo>
                  <a:lnTo>
                    <a:pt x="711808" y="235187"/>
                  </a:lnTo>
                  <a:lnTo>
                    <a:pt x="693447" y="195161"/>
                  </a:lnTo>
                  <a:lnTo>
                    <a:pt x="670612" y="157883"/>
                  </a:lnTo>
                  <a:lnTo>
                    <a:pt x="643648" y="123698"/>
                  </a:lnTo>
                  <a:lnTo>
                    <a:pt x="612901" y="92951"/>
                  </a:lnTo>
                  <a:lnTo>
                    <a:pt x="578716" y="65987"/>
                  </a:lnTo>
                  <a:lnTo>
                    <a:pt x="541438" y="43152"/>
                  </a:lnTo>
                  <a:lnTo>
                    <a:pt x="501412" y="24791"/>
                  </a:lnTo>
                  <a:lnTo>
                    <a:pt x="458983" y="11248"/>
                  </a:lnTo>
                  <a:lnTo>
                    <a:pt x="414498" y="2869"/>
                  </a:lnTo>
                  <a:lnTo>
                    <a:pt x="368300" y="0"/>
                  </a:lnTo>
                  <a:close/>
                </a:path>
              </a:pathLst>
            </a:custGeom>
            <a:solidFill>
              <a:srgbClr val="FFFFFF"/>
            </a:solidFill>
          </p:spPr>
          <p:txBody>
            <a:bodyPr wrap="square" lIns="0" tIns="0" rIns="0" bIns="0" rtlCol="0"/>
            <a:lstStyle/>
            <a:p>
              <a:endParaRPr/>
            </a:p>
          </p:txBody>
        </p:sp>
        <p:sp>
          <p:nvSpPr>
            <p:cNvPr id="13" name="object 13"/>
            <p:cNvSpPr/>
            <p:nvPr/>
          </p:nvSpPr>
          <p:spPr>
            <a:xfrm>
              <a:off x="1876524" y="1803697"/>
              <a:ext cx="736600" cy="736600"/>
            </a:xfrm>
            <a:custGeom>
              <a:avLst/>
              <a:gdLst/>
              <a:ahLst/>
              <a:cxnLst/>
              <a:rect l="l" t="t" r="r" b="b"/>
              <a:pathLst>
                <a:path w="736600" h="736600">
                  <a:moveTo>
                    <a:pt x="368300" y="736600"/>
                  </a:moveTo>
                  <a:lnTo>
                    <a:pt x="414498" y="733730"/>
                  </a:lnTo>
                  <a:lnTo>
                    <a:pt x="458983" y="725351"/>
                  </a:lnTo>
                  <a:lnTo>
                    <a:pt x="501412" y="711808"/>
                  </a:lnTo>
                  <a:lnTo>
                    <a:pt x="541438" y="693447"/>
                  </a:lnTo>
                  <a:lnTo>
                    <a:pt x="578716" y="670612"/>
                  </a:lnTo>
                  <a:lnTo>
                    <a:pt x="612901" y="643648"/>
                  </a:lnTo>
                  <a:lnTo>
                    <a:pt x="643648" y="612901"/>
                  </a:lnTo>
                  <a:lnTo>
                    <a:pt x="670612" y="578716"/>
                  </a:lnTo>
                  <a:lnTo>
                    <a:pt x="693447" y="541438"/>
                  </a:lnTo>
                  <a:lnTo>
                    <a:pt x="711808" y="501412"/>
                  </a:lnTo>
                  <a:lnTo>
                    <a:pt x="725351" y="458983"/>
                  </a:lnTo>
                  <a:lnTo>
                    <a:pt x="733730" y="414498"/>
                  </a:lnTo>
                  <a:lnTo>
                    <a:pt x="736600" y="368300"/>
                  </a:lnTo>
                  <a:lnTo>
                    <a:pt x="733730" y="322101"/>
                  </a:lnTo>
                  <a:lnTo>
                    <a:pt x="725351" y="277616"/>
                  </a:lnTo>
                  <a:lnTo>
                    <a:pt x="711808" y="235187"/>
                  </a:lnTo>
                  <a:lnTo>
                    <a:pt x="693447" y="195161"/>
                  </a:lnTo>
                  <a:lnTo>
                    <a:pt x="670612" y="157883"/>
                  </a:lnTo>
                  <a:lnTo>
                    <a:pt x="643648" y="123698"/>
                  </a:lnTo>
                  <a:lnTo>
                    <a:pt x="612901" y="92951"/>
                  </a:lnTo>
                  <a:lnTo>
                    <a:pt x="578716" y="65987"/>
                  </a:lnTo>
                  <a:lnTo>
                    <a:pt x="541438" y="43152"/>
                  </a:lnTo>
                  <a:lnTo>
                    <a:pt x="501412" y="24791"/>
                  </a:lnTo>
                  <a:lnTo>
                    <a:pt x="458983" y="11248"/>
                  </a:lnTo>
                  <a:lnTo>
                    <a:pt x="414498" y="2869"/>
                  </a:lnTo>
                  <a:lnTo>
                    <a:pt x="368300" y="0"/>
                  </a:lnTo>
                  <a:lnTo>
                    <a:pt x="322101" y="2869"/>
                  </a:lnTo>
                  <a:lnTo>
                    <a:pt x="277616" y="11248"/>
                  </a:lnTo>
                  <a:lnTo>
                    <a:pt x="235187" y="24791"/>
                  </a:lnTo>
                  <a:lnTo>
                    <a:pt x="195161" y="43152"/>
                  </a:lnTo>
                  <a:lnTo>
                    <a:pt x="157883" y="65987"/>
                  </a:lnTo>
                  <a:lnTo>
                    <a:pt x="123698" y="92951"/>
                  </a:lnTo>
                  <a:lnTo>
                    <a:pt x="92951" y="123698"/>
                  </a:lnTo>
                  <a:lnTo>
                    <a:pt x="65987" y="157883"/>
                  </a:lnTo>
                  <a:lnTo>
                    <a:pt x="43152" y="195161"/>
                  </a:lnTo>
                  <a:lnTo>
                    <a:pt x="24791" y="235187"/>
                  </a:lnTo>
                  <a:lnTo>
                    <a:pt x="11248" y="277616"/>
                  </a:lnTo>
                  <a:lnTo>
                    <a:pt x="2869" y="322101"/>
                  </a:lnTo>
                  <a:lnTo>
                    <a:pt x="0" y="368300"/>
                  </a:lnTo>
                  <a:lnTo>
                    <a:pt x="2869" y="414498"/>
                  </a:lnTo>
                  <a:lnTo>
                    <a:pt x="11248" y="458983"/>
                  </a:lnTo>
                  <a:lnTo>
                    <a:pt x="24791" y="501412"/>
                  </a:lnTo>
                  <a:lnTo>
                    <a:pt x="43152" y="541438"/>
                  </a:lnTo>
                  <a:lnTo>
                    <a:pt x="65987" y="578716"/>
                  </a:lnTo>
                  <a:lnTo>
                    <a:pt x="92951" y="612901"/>
                  </a:lnTo>
                  <a:lnTo>
                    <a:pt x="123698" y="643648"/>
                  </a:lnTo>
                  <a:lnTo>
                    <a:pt x="157883" y="670612"/>
                  </a:lnTo>
                  <a:lnTo>
                    <a:pt x="195161" y="693447"/>
                  </a:lnTo>
                  <a:lnTo>
                    <a:pt x="235187" y="711808"/>
                  </a:lnTo>
                  <a:lnTo>
                    <a:pt x="277616" y="725351"/>
                  </a:lnTo>
                  <a:lnTo>
                    <a:pt x="322101" y="733730"/>
                  </a:lnTo>
                  <a:lnTo>
                    <a:pt x="368300" y="736600"/>
                  </a:lnTo>
                  <a:close/>
                </a:path>
              </a:pathLst>
            </a:custGeom>
            <a:ln w="25400">
              <a:solidFill>
                <a:srgbClr val="0D6EAB"/>
              </a:solidFill>
            </a:ln>
          </p:spPr>
          <p:txBody>
            <a:bodyPr wrap="square" lIns="0" tIns="0" rIns="0" bIns="0" rtlCol="0"/>
            <a:lstStyle/>
            <a:p>
              <a:endParaRPr/>
            </a:p>
          </p:txBody>
        </p:sp>
        <p:sp>
          <p:nvSpPr>
            <p:cNvPr id="14" name="object 14"/>
            <p:cNvSpPr/>
            <p:nvPr/>
          </p:nvSpPr>
          <p:spPr>
            <a:xfrm>
              <a:off x="1944923" y="1945179"/>
              <a:ext cx="600075" cy="454025"/>
            </a:xfrm>
            <a:custGeom>
              <a:avLst/>
              <a:gdLst/>
              <a:ahLst/>
              <a:cxnLst/>
              <a:rect l="l" t="t" r="r" b="b"/>
              <a:pathLst>
                <a:path w="600075" h="454025">
                  <a:moveTo>
                    <a:pt x="0" y="268224"/>
                  </a:moveTo>
                  <a:lnTo>
                    <a:pt x="155117" y="268224"/>
                  </a:lnTo>
                  <a:lnTo>
                    <a:pt x="186143" y="350761"/>
                  </a:lnTo>
                  <a:lnTo>
                    <a:pt x="258533" y="0"/>
                  </a:lnTo>
                  <a:lnTo>
                    <a:pt x="351612" y="453923"/>
                  </a:lnTo>
                  <a:lnTo>
                    <a:pt x="424002" y="185686"/>
                  </a:lnTo>
                  <a:lnTo>
                    <a:pt x="455015" y="268224"/>
                  </a:lnTo>
                  <a:lnTo>
                    <a:pt x="599795" y="268224"/>
                  </a:lnTo>
                </a:path>
              </a:pathLst>
            </a:custGeom>
            <a:ln w="25400">
              <a:solidFill>
                <a:srgbClr val="0D6EAB"/>
              </a:solidFill>
            </a:ln>
          </p:spPr>
          <p:txBody>
            <a:bodyPr wrap="square" lIns="0" tIns="0" rIns="0" bIns="0" rtlCol="0"/>
            <a:lstStyle/>
            <a:p>
              <a:endParaRPr/>
            </a:p>
          </p:txBody>
        </p:sp>
      </p:grpSp>
      <p:grpSp>
        <p:nvGrpSpPr>
          <p:cNvPr id="15" name="object 15"/>
          <p:cNvGrpSpPr/>
          <p:nvPr/>
        </p:nvGrpSpPr>
        <p:grpSpPr>
          <a:xfrm>
            <a:off x="5711774" y="1803697"/>
            <a:ext cx="762000" cy="762000"/>
            <a:chOff x="5711774" y="1803697"/>
            <a:chExt cx="762000" cy="762000"/>
          </a:xfrm>
        </p:grpSpPr>
        <p:sp>
          <p:nvSpPr>
            <p:cNvPr id="16" name="object 16"/>
            <p:cNvSpPr/>
            <p:nvPr/>
          </p:nvSpPr>
          <p:spPr>
            <a:xfrm>
              <a:off x="5724474" y="1816397"/>
              <a:ext cx="736600" cy="736600"/>
            </a:xfrm>
            <a:custGeom>
              <a:avLst/>
              <a:gdLst/>
              <a:ahLst/>
              <a:cxnLst/>
              <a:rect l="l" t="t" r="r" b="b"/>
              <a:pathLst>
                <a:path w="736600" h="736600">
                  <a:moveTo>
                    <a:pt x="368300" y="0"/>
                  </a:moveTo>
                  <a:lnTo>
                    <a:pt x="322101" y="2869"/>
                  </a:lnTo>
                  <a:lnTo>
                    <a:pt x="277616" y="11248"/>
                  </a:lnTo>
                  <a:lnTo>
                    <a:pt x="235187" y="24791"/>
                  </a:lnTo>
                  <a:lnTo>
                    <a:pt x="195161" y="43152"/>
                  </a:lnTo>
                  <a:lnTo>
                    <a:pt x="157883" y="65987"/>
                  </a:lnTo>
                  <a:lnTo>
                    <a:pt x="123698" y="92951"/>
                  </a:lnTo>
                  <a:lnTo>
                    <a:pt x="92951" y="123698"/>
                  </a:lnTo>
                  <a:lnTo>
                    <a:pt x="65987" y="157883"/>
                  </a:lnTo>
                  <a:lnTo>
                    <a:pt x="43152" y="195161"/>
                  </a:lnTo>
                  <a:lnTo>
                    <a:pt x="24791" y="235187"/>
                  </a:lnTo>
                  <a:lnTo>
                    <a:pt x="11248" y="277616"/>
                  </a:lnTo>
                  <a:lnTo>
                    <a:pt x="2869" y="322101"/>
                  </a:lnTo>
                  <a:lnTo>
                    <a:pt x="0" y="368300"/>
                  </a:lnTo>
                  <a:lnTo>
                    <a:pt x="2869" y="414498"/>
                  </a:lnTo>
                  <a:lnTo>
                    <a:pt x="11248" y="458983"/>
                  </a:lnTo>
                  <a:lnTo>
                    <a:pt x="24791" y="501412"/>
                  </a:lnTo>
                  <a:lnTo>
                    <a:pt x="43152" y="541438"/>
                  </a:lnTo>
                  <a:lnTo>
                    <a:pt x="65987" y="578716"/>
                  </a:lnTo>
                  <a:lnTo>
                    <a:pt x="92951" y="612901"/>
                  </a:lnTo>
                  <a:lnTo>
                    <a:pt x="123698" y="643648"/>
                  </a:lnTo>
                  <a:lnTo>
                    <a:pt x="157883" y="670612"/>
                  </a:lnTo>
                  <a:lnTo>
                    <a:pt x="195161" y="693447"/>
                  </a:lnTo>
                  <a:lnTo>
                    <a:pt x="235187" y="711808"/>
                  </a:lnTo>
                  <a:lnTo>
                    <a:pt x="277616" y="725351"/>
                  </a:lnTo>
                  <a:lnTo>
                    <a:pt x="322101" y="733730"/>
                  </a:lnTo>
                  <a:lnTo>
                    <a:pt x="368300" y="736600"/>
                  </a:lnTo>
                  <a:lnTo>
                    <a:pt x="414498" y="733730"/>
                  </a:lnTo>
                  <a:lnTo>
                    <a:pt x="458983" y="725351"/>
                  </a:lnTo>
                  <a:lnTo>
                    <a:pt x="501412" y="711808"/>
                  </a:lnTo>
                  <a:lnTo>
                    <a:pt x="541438" y="693447"/>
                  </a:lnTo>
                  <a:lnTo>
                    <a:pt x="578716" y="670612"/>
                  </a:lnTo>
                  <a:lnTo>
                    <a:pt x="612901" y="643648"/>
                  </a:lnTo>
                  <a:lnTo>
                    <a:pt x="643648" y="612901"/>
                  </a:lnTo>
                  <a:lnTo>
                    <a:pt x="670612" y="578716"/>
                  </a:lnTo>
                  <a:lnTo>
                    <a:pt x="693447" y="541438"/>
                  </a:lnTo>
                  <a:lnTo>
                    <a:pt x="711808" y="501412"/>
                  </a:lnTo>
                  <a:lnTo>
                    <a:pt x="725351" y="458983"/>
                  </a:lnTo>
                  <a:lnTo>
                    <a:pt x="733730" y="414498"/>
                  </a:lnTo>
                  <a:lnTo>
                    <a:pt x="736600" y="368300"/>
                  </a:lnTo>
                  <a:lnTo>
                    <a:pt x="733730" y="322101"/>
                  </a:lnTo>
                  <a:lnTo>
                    <a:pt x="725351" y="277616"/>
                  </a:lnTo>
                  <a:lnTo>
                    <a:pt x="711808" y="235187"/>
                  </a:lnTo>
                  <a:lnTo>
                    <a:pt x="693447" y="195161"/>
                  </a:lnTo>
                  <a:lnTo>
                    <a:pt x="670612" y="157883"/>
                  </a:lnTo>
                  <a:lnTo>
                    <a:pt x="643648" y="123698"/>
                  </a:lnTo>
                  <a:lnTo>
                    <a:pt x="612901" y="92951"/>
                  </a:lnTo>
                  <a:lnTo>
                    <a:pt x="578716" y="65987"/>
                  </a:lnTo>
                  <a:lnTo>
                    <a:pt x="541438" y="43152"/>
                  </a:lnTo>
                  <a:lnTo>
                    <a:pt x="501412" y="24791"/>
                  </a:lnTo>
                  <a:lnTo>
                    <a:pt x="458983" y="11248"/>
                  </a:lnTo>
                  <a:lnTo>
                    <a:pt x="414498" y="2869"/>
                  </a:lnTo>
                  <a:lnTo>
                    <a:pt x="368300" y="0"/>
                  </a:lnTo>
                  <a:close/>
                </a:path>
              </a:pathLst>
            </a:custGeom>
            <a:solidFill>
              <a:srgbClr val="FFFFFF"/>
            </a:solidFill>
          </p:spPr>
          <p:txBody>
            <a:bodyPr wrap="square" lIns="0" tIns="0" rIns="0" bIns="0" rtlCol="0"/>
            <a:lstStyle/>
            <a:p>
              <a:endParaRPr/>
            </a:p>
          </p:txBody>
        </p:sp>
        <p:sp>
          <p:nvSpPr>
            <p:cNvPr id="17" name="object 17"/>
            <p:cNvSpPr/>
            <p:nvPr/>
          </p:nvSpPr>
          <p:spPr>
            <a:xfrm>
              <a:off x="5724474" y="1816397"/>
              <a:ext cx="736600" cy="736600"/>
            </a:xfrm>
            <a:custGeom>
              <a:avLst/>
              <a:gdLst/>
              <a:ahLst/>
              <a:cxnLst/>
              <a:rect l="l" t="t" r="r" b="b"/>
              <a:pathLst>
                <a:path w="736600" h="736600">
                  <a:moveTo>
                    <a:pt x="368300" y="736600"/>
                  </a:moveTo>
                  <a:lnTo>
                    <a:pt x="414498" y="733730"/>
                  </a:lnTo>
                  <a:lnTo>
                    <a:pt x="458983" y="725351"/>
                  </a:lnTo>
                  <a:lnTo>
                    <a:pt x="501412" y="711808"/>
                  </a:lnTo>
                  <a:lnTo>
                    <a:pt x="541438" y="693447"/>
                  </a:lnTo>
                  <a:lnTo>
                    <a:pt x="578716" y="670612"/>
                  </a:lnTo>
                  <a:lnTo>
                    <a:pt x="612901" y="643648"/>
                  </a:lnTo>
                  <a:lnTo>
                    <a:pt x="643648" y="612901"/>
                  </a:lnTo>
                  <a:lnTo>
                    <a:pt x="670612" y="578716"/>
                  </a:lnTo>
                  <a:lnTo>
                    <a:pt x="693447" y="541438"/>
                  </a:lnTo>
                  <a:lnTo>
                    <a:pt x="711808" y="501412"/>
                  </a:lnTo>
                  <a:lnTo>
                    <a:pt x="725351" y="458983"/>
                  </a:lnTo>
                  <a:lnTo>
                    <a:pt x="733730" y="414498"/>
                  </a:lnTo>
                  <a:lnTo>
                    <a:pt x="736600" y="368300"/>
                  </a:lnTo>
                  <a:lnTo>
                    <a:pt x="733730" y="322101"/>
                  </a:lnTo>
                  <a:lnTo>
                    <a:pt x="725351" y="277616"/>
                  </a:lnTo>
                  <a:lnTo>
                    <a:pt x="711808" y="235187"/>
                  </a:lnTo>
                  <a:lnTo>
                    <a:pt x="693447" y="195161"/>
                  </a:lnTo>
                  <a:lnTo>
                    <a:pt x="670612" y="157883"/>
                  </a:lnTo>
                  <a:lnTo>
                    <a:pt x="643648" y="123698"/>
                  </a:lnTo>
                  <a:lnTo>
                    <a:pt x="612901" y="92951"/>
                  </a:lnTo>
                  <a:lnTo>
                    <a:pt x="578716" y="65987"/>
                  </a:lnTo>
                  <a:lnTo>
                    <a:pt x="541438" y="43152"/>
                  </a:lnTo>
                  <a:lnTo>
                    <a:pt x="501412" y="24791"/>
                  </a:lnTo>
                  <a:lnTo>
                    <a:pt x="458983" y="11248"/>
                  </a:lnTo>
                  <a:lnTo>
                    <a:pt x="414498" y="2869"/>
                  </a:lnTo>
                  <a:lnTo>
                    <a:pt x="368300" y="0"/>
                  </a:lnTo>
                  <a:lnTo>
                    <a:pt x="322101" y="2869"/>
                  </a:lnTo>
                  <a:lnTo>
                    <a:pt x="277616" y="11248"/>
                  </a:lnTo>
                  <a:lnTo>
                    <a:pt x="235187" y="24791"/>
                  </a:lnTo>
                  <a:lnTo>
                    <a:pt x="195161" y="43152"/>
                  </a:lnTo>
                  <a:lnTo>
                    <a:pt x="157883" y="65987"/>
                  </a:lnTo>
                  <a:lnTo>
                    <a:pt x="123698" y="92951"/>
                  </a:lnTo>
                  <a:lnTo>
                    <a:pt x="92951" y="123698"/>
                  </a:lnTo>
                  <a:lnTo>
                    <a:pt x="65987" y="157883"/>
                  </a:lnTo>
                  <a:lnTo>
                    <a:pt x="43152" y="195161"/>
                  </a:lnTo>
                  <a:lnTo>
                    <a:pt x="24791" y="235187"/>
                  </a:lnTo>
                  <a:lnTo>
                    <a:pt x="11248" y="277616"/>
                  </a:lnTo>
                  <a:lnTo>
                    <a:pt x="2869" y="322101"/>
                  </a:lnTo>
                  <a:lnTo>
                    <a:pt x="0" y="368300"/>
                  </a:lnTo>
                  <a:lnTo>
                    <a:pt x="2869" y="414498"/>
                  </a:lnTo>
                  <a:lnTo>
                    <a:pt x="11248" y="458983"/>
                  </a:lnTo>
                  <a:lnTo>
                    <a:pt x="24791" y="501412"/>
                  </a:lnTo>
                  <a:lnTo>
                    <a:pt x="43152" y="541438"/>
                  </a:lnTo>
                  <a:lnTo>
                    <a:pt x="65987" y="578716"/>
                  </a:lnTo>
                  <a:lnTo>
                    <a:pt x="92951" y="612901"/>
                  </a:lnTo>
                  <a:lnTo>
                    <a:pt x="123698" y="643648"/>
                  </a:lnTo>
                  <a:lnTo>
                    <a:pt x="157883" y="670612"/>
                  </a:lnTo>
                  <a:lnTo>
                    <a:pt x="195161" y="693447"/>
                  </a:lnTo>
                  <a:lnTo>
                    <a:pt x="235187" y="711808"/>
                  </a:lnTo>
                  <a:lnTo>
                    <a:pt x="277616" y="725351"/>
                  </a:lnTo>
                  <a:lnTo>
                    <a:pt x="322101" y="733730"/>
                  </a:lnTo>
                  <a:lnTo>
                    <a:pt x="368300" y="736600"/>
                  </a:lnTo>
                  <a:close/>
                </a:path>
              </a:pathLst>
            </a:custGeom>
            <a:ln w="25400">
              <a:solidFill>
                <a:srgbClr val="0D6EAB"/>
              </a:solidFill>
            </a:ln>
          </p:spPr>
          <p:txBody>
            <a:bodyPr wrap="square" lIns="0" tIns="0" rIns="0" bIns="0" rtlCol="0"/>
            <a:lstStyle/>
            <a:p>
              <a:endParaRPr/>
            </a:p>
          </p:txBody>
        </p:sp>
        <p:sp>
          <p:nvSpPr>
            <p:cNvPr id="18" name="object 18"/>
            <p:cNvSpPr/>
            <p:nvPr/>
          </p:nvSpPr>
          <p:spPr>
            <a:xfrm>
              <a:off x="6040544" y="1952606"/>
              <a:ext cx="290195" cy="235585"/>
            </a:xfrm>
            <a:custGeom>
              <a:avLst/>
              <a:gdLst/>
              <a:ahLst/>
              <a:cxnLst/>
              <a:rect l="l" t="t" r="r" b="b"/>
              <a:pathLst>
                <a:path w="290195" h="235585">
                  <a:moveTo>
                    <a:pt x="72440" y="54343"/>
                  </a:moveTo>
                  <a:lnTo>
                    <a:pt x="217322" y="54343"/>
                  </a:lnTo>
                </a:path>
                <a:path w="290195" h="235585">
                  <a:moveTo>
                    <a:pt x="72440" y="90550"/>
                  </a:moveTo>
                  <a:lnTo>
                    <a:pt x="217322" y="90550"/>
                  </a:lnTo>
                </a:path>
                <a:path w="290195" h="235585">
                  <a:moveTo>
                    <a:pt x="72440" y="126771"/>
                  </a:moveTo>
                  <a:lnTo>
                    <a:pt x="181102" y="126771"/>
                  </a:lnTo>
                </a:path>
                <a:path w="290195" h="235585">
                  <a:moveTo>
                    <a:pt x="135826" y="181101"/>
                  </a:moveTo>
                  <a:lnTo>
                    <a:pt x="262597" y="181101"/>
                  </a:lnTo>
                  <a:lnTo>
                    <a:pt x="273175" y="178966"/>
                  </a:lnTo>
                  <a:lnTo>
                    <a:pt x="281809" y="173143"/>
                  </a:lnTo>
                  <a:lnTo>
                    <a:pt x="287629" y="164508"/>
                  </a:lnTo>
                  <a:lnTo>
                    <a:pt x="289763" y="153936"/>
                  </a:lnTo>
                  <a:lnTo>
                    <a:pt x="289763" y="27165"/>
                  </a:lnTo>
                  <a:lnTo>
                    <a:pt x="287629" y="16587"/>
                  </a:lnTo>
                  <a:lnTo>
                    <a:pt x="281809" y="7953"/>
                  </a:lnTo>
                  <a:lnTo>
                    <a:pt x="273175" y="2133"/>
                  </a:lnTo>
                  <a:lnTo>
                    <a:pt x="262597" y="0"/>
                  </a:lnTo>
                  <a:lnTo>
                    <a:pt x="27165" y="0"/>
                  </a:lnTo>
                  <a:lnTo>
                    <a:pt x="16587" y="2133"/>
                  </a:lnTo>
                  <a:lnTo>
                    <a:pt x="7953" y="7953"/>
                  </a:lnTo>
                  <a:lnTo>
                    <a:pt x="2133" y="16587"/>
                  </a:lnTo>
                  <a:lnTo>
                    <a:pt x="0" y="27165"/>
                  </a:lnTo>
                  <a:lnTo>
                    <a:pt x="0" y="153936"/>
                  </a:lnTo>
                  <a:lnTo>
                    <a:pt x="2133" y="164508"/>
                  </a:lnTo>
                  <a:lnTo>
                    <a:pt x="7953" y="173143"/>
                  </a:lnTo>
                  <a:lnTo>
                    <a:pt x="16587" y="178966"/>
                  </a:lnTo>
                  <a:lnTo>
                    <a:pt x="27165" y="181101"/>
                  </a:lnTo>
                  <a:lnTo>
                    <a:pt x="72440" y="181101"/>
                  </a:lnTo>
                  <a:lnTo>
                    <a:pt x="72440" y="235432"/>
                  </a:lnTo>
                  <a:lnTo>
                    <a:pt x="135826" y="181101"/>
                  </a:lnTo>
                  <a:close/>
                </a:path>
              </a:pathLst>
            </a:custGeom>
            <a:ln w="22860">
              <a:solidFill>
                <a:srgbClr val="0D6EAB"/>
              </a:solidFill>
            </a:ln>
          </p:spPr>
          <p:txBody>
            <a:bodyPr wrap="square" lIns="0" tIns="0" rIns="0" bIns="0" rtlCol="0"/>
            <a:lstStyle/>
            <a:p>
              <a:endParaRPr/>
            </a:p>
          </p:txBody>
        </p:sp>
        <p:pic>
          <p:nvPicPr>
            <p:cNvPr id="19" name="object 19"/>
            <p:cNvPicPr/>
            <p:nvPr/>
          </p:nvPicPr>
          <p:blipFill>
            <a:blip r:embed="rId2" cstate="email">
              <a:extLst>
                <a:ext uri="{28A0092B-C50C-407E-A947-70E740481C1C}">
                  <a14:useLocalDpi xmlns:a14="http://schemas.microsoft.com/office/drawing/2010/main"/>
                </a:ext>
              </a:extLst>
            </a:blip>
            <a:stretch>
              <a:fillRect/>
            </a:stretch>
          </p:blipFill>
          <p:spPr>
            <a:xfrm>
              <a:off x="5938563" y="2057381"/>
              <a:ext cx="167639" cy="196418"/>
            </a:xfrm>
            <a:prstGeom prst="rect">
              <a:avLst/>
            </a:prstGeom>
          </p:spPr>
        </p:pic>
        <p:sp>
          <p:nvSpPr>
            <p:cNvPr id="20" name="object 20"/>
            <p:cNvSpPr/>
            <p:nvPr/>
          </p:nvSpPr>
          <p:spPr>
            <a:xfrm>
              <a:off x="5859442" y="2242369"/>
              <a:ext cx="362585" cy="181610"/>
            </a:xfrm>
            <a:custGeom>
              <a:avLst/>
              <a:gdLst/>
              <a:ahLst/>
              <a:cxnLst/>
              <a:rect l="l" t="t" r="r" b="b"/>
              <a:pathLst>
                <a:path w="362585" h="181610">
                  <a:moveTo>
                    <a:pt x="0" y="181102"/>
                  </a:moveTo>
                  <a:lnTo>
                    <a:pt x="6469" y="132956"/>
                  </a:lnTo>
                  <a:lnTo>
                    <a:pt x="24727" y="89693"/>
                  </a:lnTo>
                  <a:lnTo>
                    <a:pt x="53046" y="53041"/>
                  </a:lnTo>
                  <a:lnTo>
                    <a:pt x="89699" y="24724"/>
                  </a:lnTo>
                  <a:lnTo>
                    <a:pt x="132960" y="6468"/>
                  </a:lnTo>
                  <a:lnTo>
                    <a:pt x="181101" y="0"/>
                  </a:lnTo>
                  <a:lnTo>
                    <a:pt x="229243" y="6468"/>
                  </a:lnTo>
                  <a:lnTo>
                    <a:pt x="272504" y="24724"/>
                  </a:lnTo>
                  <a:lnTo>
                    <a:pt x="309157" y="53041"/>
                  </a:lnTo>
                  <a:lnTo>
                    <a:pt x="337476" y="89693"/>
                  </a:lnTo>
                  <a:lnTo>
                    <a:pt x="355734" y="132956"/>
                  </a:lnTo>
                  <a:lnTo>
                    <a:pt x="362204" y="181102"/>
                  </a:lnTo>
                </a:path>
              </a:pathLst>
            </a:custGeom>
            <a:ln w="22860">
              <a:solidFill>
                <a:srgbClr val="0D6EAB"/>
              </a:solidFill>
            </a:ln>
          </p:spPr>
          <p:txBody>
            <a:bodyPr wrap="square" lIns="0" tIns="0" rIns="0" bIns="0" rtlCol="0"/>
            <a:lstStyle/>
            <a:p>
              <a:endParaRPr/>
            </a:p>
          </p:txBody>
        </p:sp>
      </p:grpSp>
      <p:grpSp>
        <p:nvGrpSpPr>
          <p:cNvPr id="21" name="object 21"/>
          <p:cNvGrpSpPr/>
          <p:nvPr/>
        </p:nvGrpSpPr>
        <p:grpSpPr>
          <a:xfrm>
            <a:off x="9571200" y="1861318"/>
            <a:ext cx="762000" cy="762000"/>
            <a:chOff x="9571200" y="1861318"/>
            <a:chExt cx="762000" cy="762000"/>
          </a:xfrm>
        </p:grpSpPr>
        <p:sp>
          <p:nvSpPr>
            <p:cNvPr id="22" name="object 22"/>
            <p:cNvSpPr/>
            <p:nvPr/>
          </p:nvSpPr>
          <p:spPr>
            <a:xfrm>
              <a:off x="9583900" y="1874018"/>
              <a:ext cx="736600" cy="736600"/>
            </a:xfrm>
            <a:custGeom>
              <a:avLst/>
              <a:gdLst/>
              <a:ahLst/>
              <a:cxnLst/>
              <a:rect l="l" t="t" r="r" b="b"/>
              <a:pathLst>
                <a:path w="736600" h="736600">
                  <a:moveTo>
                    <a:pt x="368300" y="0"/>
                  </a:moveTo>
                  <a:lnTo>
                    <a:pt x="322101" y="2869"/>
                  </a:lnTo>
                  <a:lnTo>
                    <a:pt x="277616" y="11248"/>
                  </a:lnTo>
                  <a:lnTo>
                    <a:pt x="235187" y="24791"/>
                  </a:lnTo>
                  <a:lnTo>
                    <a:pt x="195161" y="43152"/>
                  </a:lnTo>
                  <a:lnTo>
                    <a:pt x="157883" y="65987"/>
                  </a:lnTo>
                  <a:lnTo>
                    <a:pt x="123698" y="92951"/>
                  </a:lnTo>
                  <a:lnTo>
                    <a:pt x="92951" y="123698"/>
                  </a:lnTo>
                  <a:lnTo>
                    <a:pt x="65987" y="157883"/>
                  </a:lnTo>
                  <a:lnTo>
                    <a:pt x="43152" y="195161"/>
                  </a:lnTo>
                  <a:lnTo>
                    <a:pt x="24791" y="235187"/>
                  </a:lnTo>
                  <a:lnTo>
                    <a:pt x="11248" y="277616"/>
                  </a:lnTo>
                  <a:lnTo>
                    <a:pt x="2869" y="322101"/>
                  </a:lnTo>
                  <a:lnTo>
                    <a:pt x="0" y="368300"/>
                  </a:lnTo>
                  <a:lnTo>
                    <a:pt x="2869" y="414498"/>
                  </a:lnTo>
                  <a:lnTo>
                    <a:pt x="11248" y="458983"/>
                  </a:lnTo>
                  <a:lnTo>
                    <a:pt x="24791" y="501412"/>
                  </a:lnTo>
                  <a:lnTo>
                    <a:pt x="43152" y="541438"/>
                  </a:lnTo>
                  <a:lnTo>
                    <a:pt x="65987" y="578716"/>
                  </a:lnTo>
                  <a:lnTo>
                    <a:pt x="92951" y="612901"/>
                  </a:lnTo>
                  <a:lnTo>
                    <a:pt x="123698" y="643648"/>
                  </a:lnTo>
                  <a:lnTo>
                    <a:pt x="157883" y="670612"/>
                  </a:lnTo>
                  <a:lnTo>
                    <a:pt x="195161" y="693447"/>
                  </a:lnTo>
                  <a:lnTo>
                    <a:pt x="235187" y="711808"/>
                  </a:lnTo>
                  <a:lnTo>
                    <a:pt x="277616" y="725351"/>
                  </a:lnTo>
                  <a:lnTo>
                    <a:pt x="322101" y="733730"/>
                  </a:lnTo>
                  <a:lnTo>
                    <a:pt x="368300" y="736600"/>
                  </a:lnTo>
                  <a:lnTo>
                    <a:pt x="414498" y="733730"/>
                  </a:lnTo>
                  <a:lnTo>
                    <a:pt x="458983" y="725351"/>
                  </a:lnTo>
                  <a:lnTo>
                    <a:pt x="501412" y="711808"/>
                  </a:lnTo>
                  <a:lnTo>
                    <a:pt x="541438" y="693447"/>
                  </a:lnTo>
                  <a:lnTo>
                    <a:pt x="578716" y="670612"/>
                  </a:lnTo>
                  <a:lnTo>
                    <a:pt x="612901" y="643648"/>
                  </a:lnTo>
                  <a:lnTo>
                    <a:pt x="643648" y="612901"/>
                  </a:lnTo>
                  <a:lnTo>
                    <a:pt x="670612" y="578716"/>
                  </a:lnTo>
                  <a:lnTo>
                    <a:pt x="693447" y="541438"/>
                  </a:lnTo>
                  <a:lnTo>
                    <a:pt x="711808" y="501412"/>
                  </a:lnTo>
                  <a:lnTo>
                    <a:pt x="725351" y="458983"/>
                  </a:lnTo>
                  <a:lnTo>
                    <a:pt x="733730" y="414498"/>
                  </a:lnTo>
                  <a:lnTo>
                    <a:pt x="736600" y="368300"/>
                  </a:lnTo>
                  <a:lnTo>
                    <a:pt x="733730" y="322101"/>
                  </a:lnTo>
                  <a:lnTo>
                    <a:pt x="725351" y="277616"/>
                  </a:lnTo>
                  <a:lnTo>
                    <a:pt x="711808" y="235187"/>
                  </a:lnTo>
                  <a:lnTo>
                    <a:pt x="693447" y="195161"/>
                  </a:lnTo>
                  <a:lnTo>
                    <a:pt x="670612" y="157883"/>
                  </a:lnTo>
                  <a:lnTo>
                    <a:pt x="643648" y="123698"/>
                  </a:lnTo>
                  <a:lnTo>
                    <a:pt x="612901" y="92951"/>
                  </a:lnTo>
                  <a:lnTo>
                    <a:pt x="578716" y="65987"/>
                  </a:lnTo>
                  <a:lnTo>
                    <a:pt x="541438" y="43152"/>
                  </a:lnTo>
                  <a:lnTo>
                    <a:pt x="501412" y="24791"/>
                  </a:lnTo>
                  <a:lnTo>
                    <a:pt x="458983" y="11248"/>
                  </a:lnTo>
                  <a:lnTo>
                    <a:pt x="414498" y="2869"/>
                  </a:lnTo>
                  <a:lnTo>
                    <a:pt x="368300" y="0"/>
                  </a:lnTo>
                  <a:close/>
                </a:path>
              </a:pathLst>
            </a:custGeom>
            <a:solidFill>
              <a:srgbClr val="FFFFFF"/>
            </a:solidFill>
          </p:spPr>
          <p:txBody>
            <a:bodyPr wrap="square" lIns="0" tIns="0" rIns="0" bIns="0" rtlCol="0"/>
            <a:lstStyle/>
            <a:p>
              <a:endParaRPr/>
            </a:p>
          </p:txBody>
        </p:sp>
        <p:sp>
          <p:nvSpPr>
            <p:cNvPr id="23" name="object 23"/>
            <p:cNvSpPr/>
            <p:nvPr/>
          </p:nvSpPr>
          <p:spPr>
            <a:xfrm>
              <a:off x="9583900" y="1874018"/>
              <a:ext cx="736600" cy="736600"/>
            </a:xfrm>
            <a:custGeom>
              <a:avLst/>
              <a:gdLst/>
              <a:ahLst/>
              <a:cxnLst/>
              <a:rect l="l" t="t" r="r" b="b"/>
              <a:pathLst>
                <a:path w="736600" h="736600">
                  <a:moveTo>
                    <a:pt x="368300" y="736600"/>
                  </a:moveTo>
                  <a:lnTo>
                    <a:pt x="414498" y="733730"/>
                  </a:lnTo>
                  <a:lnTo>
                    <a:pt x="458983" y="725351"/>
                  </a:lnTo>
                  <a:lnTo>
                    <a:pt x="501412" y="711808"/>
                  </a:lnTo>
                  <a:lnTo>
                    <a:pt x="541438" y="693447"/>
                  </a:lnTo>
                  <a:lnTo>
                    <a:pt x="578716" y="670612"/>
                  </a:lnTo>
                  <a:lnTo>
                    <a:pt x="612901" y="643648"/>
                  </a:lnTo>
                  <a:lnTo>
                    <a:pt x="643648" y="612901"/>
                  </a:lnTo>
                  <a:lnTo>
                    <a:pt x="670612" y="578716"/>
                  </a:lnTo>
                  <a:lnTo>
                    <a:pt x="693447" y="541438"/>
                  </a:lnTo>
                  <a:lnTo>
                    <a:pt x="711808" y="501412"/>
                  </a:lnTo>
                  <a:lnTo>
                    <a:pt x="725351" y="458983"/>
                  </a:lnTo>
                  <a:lnTo>
                    <a:pt x="733730" y="414498"/>
                  </a:lnTo>
                  <a:lnTo>
                    <a:pt x="736600" y="368300"/>
                  </a:lnTo>
                  <a:lnTo>
                    <a:pt x="733730" y="322101"/>
                  </a:lnTo>
                  <a:lnTo>
                    <a:pt x="725351" y="277616"/>
                  </a:lnTo>
                  <a:lnTo>
                    <a:pt x="711808" y="235187"/>
                  </a:lnTo>
                  <a:lnTo>
                    <a:pt x="693447" y="195161"/>
                  </a:lnTo>
                  <a:lnTo>
                    <a:pt x="670612" y="157883"/>
                  </a:lnTo>
                  <a:lnTo>
                    <a:pt x="643648" y="123698"/>
                  </a:lnTo>
                  <a:lnTo>
                    <a:pt x="612901" y="92951"/>
                  </a:lnTo>
                  <a:lnTo>
                    <a:pt x="578716" y="65987"/>
                  </a:lnTo>
                  <a:lnTo>
                    <a:pt x="541438" y="43152"/>
                  </a:lnTo>
                  <a:lnTo>
                    <a:pt x="501412" y="24791"/>
                  </a:lnTo>
                  <a:lnTo>
                    <a:pt x="458983" y="11248"/>
                  </a:lnTo>
                  <a:lnTo>
                    <a:pt x="414498" y="2869"/>
                  </a:lnTo>
                  <a:lnTo>
                    <a:pt x="368300" y="0"/>
                  </a:lnTo>
                  <a:lnTo>
                    <a:pt x="322101" y="2869"/>
                  </a:lnTo>
                  <a:lnTo>
                    <a:pt x="277616" y="11248"/>
                  </a:lnTo>
                  <a:lnTo>
                    <a:pt x="235187" y="24791"/>
                  </a:lnTo>
                  <a:lnTo>
                    <a:pt x="195161" y="43152"/>
                  </a:lnTo>
                  <a:lnTo>
                    <a:pt x="157883" y="65987"/>
                  </a:lnTo>
                  <a:lnTo>
                    <a:pt x="123698" y="92951"/>
                  </a:lnTo>
                  <a:lnTo>
                    <a:pt x="92951" y="123698"/>
                  </a:lnTo>
                  <a:lnTo>
                    <a:pt x="65987" y="157883"/>
                  </a:lnTo>
                  <a:lnTo>
                    <a:pt x="43152" y="195161"/>
                  </a:lnTo>
                  <a:lnTo>
                    <a:pt x="24791" y="235187"/>
                  </a:lnTo>
                  <a:lnTo>
                    <a:pt x="11248" y="277616"/>
                  </a:lnTo>
                  <a:lnTo>
                    <a:pt x="2869" y="322101"/>
                  </a:lnTo>
                  <a:lnTo>
                    <a:pt x="0" y="368300"/>
                  </a:lnTo>
                  <a:lnTo>
                    <a:pt x="2869" y="414498"/>
                  </a:lnTo>
                  <a:lnTo>
                    <a:pt x="11248" y="458983"/>
                  </a:lnTo>
                  <a:lnTo>
                    <a:pt x="24791" y="501412"/>
                  </a:lnTo>
                  <a:lnTo>
                    <a:pt x="43152" y="541438"/>
                  </a:lnTo>
                  <a:lnTo>
                    <a:pt x="65987" y="578716"/>
                  </a:lnTo>
                  <a:lnTo>
                    <a:pt x="92951" y="612901"/>
                  </a:lnTo>
                  <a:lnTo>
                    <a:pt x="123698" y="643648"/>
                  </a:lnTo>
                  <a:lnTo>
                    <a:pt x="157883" y="670612"/>
                  </a:lnTo>
                  <a:lnTo>
                    <a:pt x="195161" y="693447"/>
                  </a:lnTo>
                  <a:lnTo>
                    <a:pt x="235187" y="711808"/>
                  </a:lnTo>
                  <a:lnTo>
                    <a:pt x="277616" y="725351"/>
                  </a:lnTo>
                  <a:lnTo>
                    <a:pt x="322101" y="733730"/>
                  </a:lnTo>
                  <a:lnTo>
                    <a:pt x="368300" y="736600"/>
                  </a:lnTo>
                  <a:close/>
                </a:path>
              </a:pathLst>
            </a:custGeom>
            <a:ln w="25400">
              <a:solidFill>
                <a:srgbClr val="0D6EAB"/>
              </a:solidFill>
            </a:ln>
          </p:spPr>
          <p:txBody>
            <a:bodyPr wrap="square" lIns="0" tIns="0" rIns="0" bIns="0" rtlCol="0"/>
            <a:lstStyle/>
            <a:p>
              <a:endParaRPr/>
            </a:p>
          </p:txBody>
        </p:sp>
        <p:pic>
          <p:nvPicPr>
            <p:cNvPr id="24" name="object 24"/>
            <p:cNvPicPr/>
            <p:nvPr/>
          </p:nvPicPr>
          <p:blipFill>
            <a:blip r:embed="rId3" cstate="email">
              <a:extLst>
                <a:ext uri="{28A0092B-C50C-407E-A947-70E740481C1C}">
                  <a14:useLocalDpi xmlns:a14="http://schemas.microsoft.com/office/drawing/2010/main"/>
                </a:ext>
              </a:extLst>
            </a:blip>
            <a:stretch>
              <a:fillRect/>
            </a:stretch>
          </p:blipFill>
          <p:spPr>
            <a:xfrm>
              <a:off x="9734496" y="2028761"/>
              <a:ext cx="318261" cy="258800"/>
            </a:xfrm>
            <a:prstGeom prst="rect">
              <a:avLst/>
            </a:prstGeom>
          </p:spPr>
        </p:pic>
        <p:sp>
          <p:nvSpPr>
            <p:cNvPr id="25" name="object 25"/>
            <p:cNvSpPr/>
            <p:nvPr/>
          </p:nvSpPr>
          <p:spPr>
            <a:xfrm>
              <a:off x="9669104" y="2197061"/>
              <a:ext cx="468630" cy="253365"/>
            </a:xfrm>
            <a:custGeom>
              <a:avLst/>
              <a:gdLst/>
              <a:ahLst/>
              <a:cxnLst/>
              <a:rect l="l" t="t" r="r" b="b"/>
              <a:pathLst>
                <a:path w="468629" h="253364">
                  <a:moveTo>
                    <a:pt x="97866" y="252844"/>
                  </a:moveTo>
                  <a:lnTo>
                    <a:pt x="106464" y="206015"/>
                  </a:lnTo>
                  <a:lnTo>
                    <a:pt x="126110" y="164118"/>
                  </a:lnTo>
                  <a:lnTo>
                    <a:pt x="155200" y="128751"/>
                  </a:lnTo>
                  <a:lnTo>
                    <a:pt x="192130" y="101510"/>
                  </a:lnTo>
                  <a:lnTo>
                    <a:pt x="235296" y="83993"/>
                  </a:lnTo>
                  <a:lnTo>
                    <a:pt x="283095" y="77800"/>
                  </a:lnTo>
                  <a:lnTo>
                    <a:pt x="330894" y="83993"/>
                  </a:lnTo>
                  <a:lnTo>
                    <a:pt x="374061" y="101510"/>
                  </a:lnTo>
                  <a:lnTo>
                    <a:pt x="410991" y="128751"/>
                  </a:lnTo>
                  <a:lnTo>
                    <a:pt x="440080" y="164118"/>
                  </a:lnTo>
                  <a:lnTo>
                    <a:pt x="459726" y="206015"/>
                  </a:lnTo>
                  <a:lnTo>
                    <a:pt x="468325" y="252844"/>
                  </a:lnTo>
                </a:path>
                <a:path w="468629" h="253364">
                  <a:moveTo>
                    <a:pt x="156184" y="0"/>
                  </a:moveTo>
                  <a:lnTo>
                    <a:pt x="106818" y="7932"/>
                  </a:lnTo>
                  <a:lnTo>
                    <a:pt x="63943" y="30019"/>
                  </a:lnTo>
                  <a:lnTo>
                    <a:pt x="30134" y="63699"/>
                  </a:lnTo>
                  <a:lnTo>
                    <a:pt x="7962" y="106410"/>
                  </a:lnTo>
                  <a:lnTo>
                    <a:pt x="0" y="155587"/>
                  </a:lnTo>
                </a:path>
              </a:pathLst>
            </a:custGeom>
            <a:ln w="25400">
              <a:solidFill>
                <a:srgbClr val="0D6EAB"/>
              </a:solidFill>
            </a:ln>
          </p:spPr>
          <p:txBody>
            <a:bodyPr wrap="square" lIns="0" tIns="0" rIns="0" bIns="0" rtlCol="0"/>
            <a:lstStyle/>
            <a:p>
              <a:endParaRPr/>
            </a:p>
          </p:txBody>
        </p:sp>
        <p:pic>
          <p:nvPicPr>
            <p:cNvPr id="26" name="object 26"/>
            <p:cNvPicPr/>
            <p:nvPr/>
          </p:nvPicPr>
          <p:blipFill>
            <a:blip r:embed="rId4" cstate="email">
              <a:extLst>
                <a:ext uri="{28A0092B-C50C-407E-A947-70E740481C1C}">
                  <a14:useLocalDpi xmlns:a14="http://schemas.microsoft.com/office/drawing/2010/main"/>
                </a:ext>
              </a:extLst>
            </a:blip>
            <a:stretch>
              <a:fillRect/>
            </a:stretch>
          </p:blipFill>
          <p:spPr>
            <a:xfrm>
              <a:off x="10000993" y="2028761"/>
              <a:ext cx="247002" cy="336588"/>
            </a:xfrm>
            <a:prstGeom prst="rect">
              <a:avLst/>
            </a:prstGeom>
          </p:spPr>
        </p:pic>
      </p:grpSp>
      <p:pic>
        <p:nvPicPr>
          <p:cNvPr id="49" name="Picture 48">
            <a:extLst>
              <a:ext uri="{FF2B5EF4-FFF2-40B4-BE49-F238E27FC236}">
                <a16:creationId xmlns:a16="http://schemas.microsoft.com/office/drawing/2014/main" id="{9F781264-ECC4-B5E1-71BC-45592D8EFF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50" name="Picture 49">
            <a:extLst>
              <a:ext uri="{FF2B5EF4-FFF2-40B4-BE49-F238E27FC236}">
                <a16:creationId xmlns:a16="http://schemas.microsoft.com/office/drawing/2014/main" id="{12C8D28A-4989-32A3-FE57-3019879EAA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69580358-7C46-ABAC-C86E-B335429959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sp>
        <p:nvSpPr>
          <p:cNvPr id="24" name="object 24"/>
          <p:cNvSpPr/>
          <p:nvPr/>
        </p:nvSpPr>
        <p:spPr>
          <a:xfrm>
            <a:off x="2770555" y="2174087"/>
            <a:ext cx="2169795" cy="2981960"/>
          </a:xfrm>
          <a:custGeom>
            <a:avLst/>
            <a:gdLst/>
            <a:ahLst/>
            <a:cxnLst/>
            <a:rect l="l" t="t" r="r" b="b"/>
            <a:pathLst>
              <a:path w="2169795" h="2981960">
                <a:moveTo>
                  <a:pt x="2169363" y="1465910"/>
                </a:moveTo>
                <a:lnTo>
                  <a:pt x="2025357" y="1321904"/>
                </a:lnTo>
                <a:lnTo>
                  <a:pt x="2025357" y="0"/>
                </a:lnTo>
                <a:lnTo>
                  <a:pt x="0" y="0"/>
                </a:lnTo>
                <a:lnTo>
                  <a:pt x="0" y="2981934"/>
                </a:lnTo>
                <a:lnTo>
                  <a:pt x="2025357" y="2981934"/>
                </a:lnTo>
                <a:lnTo>
                  <a:pt x="2025357" y="1609915"/>
                </a:lnTo>
                <a:lnTo>
                  <a:pt x="2169363" y="1465910"/>
                </a:lnTo>
                <a:close/>
              </a:path>
            </a:pathLst>
          </a:custGeom>
          <a:solidFill>
            <a:srgbClr val="00A9CE"/>
          </a:solidFill>
        </p:spPr>
        <p:txBody>
          <a:bodyPr wrap="square" lIns="0" tIns="0" rIns="0" bIns="0" rtlCol="0"/>
          <a:lstStyle/>
          <a:p>
            <a:endParaRPr/>
          </a:p>
        </p:txBody>
      </p:sp>
      <p:sp>
        <p:nvSpPr>
          <p:cNvPr id="25" name="object 25"/>
          <p:cNvSpPr/>
          <p:nvPr/>
        </p:nvSpPr>
        <p:spPr>
          <a:xfrm>
            <a:off x="5083924" y="2174087"/>
            <a:ext cx="2169795" cy="2981960"/>
          </a:xfrm>
          <a:custGeom>
            <a:avLst/>
            <a:gdLst/>
            <a:ahLst/>
            <a:cxnLst/>
            <a:rect l="l" t="t" r="r" b="b"/>
            <a:pathLst>
              <a:path w="2169795" h="2981960">
                <a:moveTo>
                  <a:pt x="2169350" y="1465910"/>
                </a:moveTo>
                <a:lnTo>
                  <a:pt x="2025357" y="1321917"/>
                </a:lnTo>
                <a:lnTo>
                  <a:pt x="2025357" y="0"/>
                </a:lnTo>
                <a:lnTo>
                  <a:pt x="0" y="0"/>
                </a:lnTo>
                <a:lnTo>
                  <a:pt x="0" y="2981934"/>
                </a:lnTo>
                <a:lnTo>
                  <a:pt x="2025357" y="2981934"/>
                </a:lnTo>
                <a:lnTo>
                  <a:pt x="2025357" y="1609902"/>
                </a:lnTo>
                <a:lnTo>
                  <a:pt x="2169350" y="1465910"/>
                </a:lnTo>
                <a:close/>
              </a:path>
            </a:pathLst>
          </a:custGeom>
          <a:solidFill>
            <a:srgbClr val="0072CE"/>
          </a:solidFill>
        </p:spPr>
        <p:txBody>
          <a:bodyPr wrap="square" lIns="0" tIns="0" rIns="0" bIns="0" rtlCol="0"/>
          <a:lstStyle/>
          <a:p>
            <a:endParaRPr/>
          </a:p>
        </p:txBody>
      </p:sp>
      <p:sp>
        <p:nvSpPr>
          <p:cNvPr id="26" name="object 26"/>
          <p:cNvSpPr/>
          <p:nvPr/>
        </p:nvSpPr>
        <p:spPr>
          <a:xfrm>
            <a:off x="7397280" y="2174087"/>
            <a:ext cx="2169795" cy="2981960"/>
          </a:xfrm>
          <a:custGeom>
            <a:avLst/>
            <a:gdLst/>
            <a:ahLst/>
            <a:cxnLst/>
            <a:rect l="l" t="t" r="r" b="b"/>
            <a:pathLst>
              <a:path w="2169795" h="2981960">
                <a:moveTo>
                  <a:pt x="2169350" y="1465910"/>
                </a:moveTo>
                <a:lnTo>
                  <a:pt x="2025345" y="1321904"/>
                </a:lnTo>
                <a:lnTo>
                  <a:pt x="2025345" y="0"/>
                </a:lnTo>
                <a:lnTo>
                  <a:pt x="0" y="0"/>
                </a:lnTo>
                <a:lnTo>
                  <a:pt x="0" y="2981934"/>
                </a:lnTo>
                <a:lnTo>
                  <a:pt x="2025345" y="2981934"/>
                </a:lnTo>
                <a:lnTo>
                  <a:pt x="2025345" y="1609915"/>
                </a:lnTo>
                <a:lnTo>
                  <a:pt x="2169350" y="1465910"/>
                </a:lnTo>
                <a:close/>
              </a:path>
            </a:pathLst>
          </a:custGeom>
          <a:solidFill>
            <a:srgbClr val="005EB8"/>
          </a:solidFill>
        </p:spPr>
        <p:txBody>
          <a:bodyPr wrap="square" lIns="0" tIns="0" rIns="0" bIns="0" rtlCol="0"/>
          <a:lstStyle/>
          <a:p>
            <a:endParaRPr/>
          </a:p>
        </p:txBody>
      </p:sp>
      <p:sp>
        <p:nvSpPr>
          <p:cNvPr id="27" name="object 27"/>
          <p:cNvSpPr txBox="1">
            <a:spLocks noGrp="1"/>
          </p:cNvSpPr>
          <p:nvPr>
            <p:ph type="title"/>
          </p:nvPr>
        </p:nvSpPr>
        <p:spPr>
          <a:xfrm>
            <a:off x="460794" y="720001"/>
            <a:ext cx="4316730"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spc="-45" dirty="0">
                <a:solidFill>
                  <a:srgbClr val="FFFFFF"/>
                </a:solidFill>
              </a:rPr>
              <a:t>Volunteer</a:t>
            </a:r>
            <a:r>
              <a:rPr sz="3100" spc="-135" dirty="0">
                <a:solidFill>
                  <a:srgbClr val="FFFFFF"/>
                </a:solidFill>
              </a:rPr>
              <a:t> </a:t>
            </a:r>
            <a:r>
              <a:rPr sz="3100" spc="-10" dirty="0">
                <a:solidFill>
                  <a:srgbClr val="FFFFFF"/>
                </a:solidFill>
              </a:rPr>
              <a:t>Responders</a:t>
            </a:r>
            <a:endParaRPr sz="3100"/>
          </a:p>
        </p:txBody>
      </p:sp>
      <p:sp>
        <p:nvSpPr>
          <p:cNvPr id="51" name="object 5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2</a:t>
            </a:fld>
            <a:endParaRPr dirty="0"/>
          </a:p>
        </p:txBody>
      </p:sp>
      <p:grpSp>
        <p:nvGrpSpPr>
          <p:cNvPr id="28" name="object 28"/>
          <p:cNvGrpSpPr/>
          <p:nvPr/>
        </p:nvGrpSpPr>
        <p:grpSpPr>
          <a:xfrm>
            <a:off x="457200" y="2174087"/>
            <a:ext cx="2169795" cy="2981960"/>
            <a:chOff x="457200" y="2174087"/>
            <a:chExt cx="2169795" cy="2981960"/>
          </a:xfrm>
        </p:grpSpPr>
        <p:sp>
          <p:nvSpPr>
            <p:cNvPr id="29" name="object 29"/>
            <p:cNvSpPr/>
            <p:nvPr/>
          </p:nvSpPr>
          <p:spPr>
            <a:xfrm>
              <a:off x="457200" y="2174087"/>
              <a:ext cx="2025650" cy="2981960"/>
            </a:xfrm>
            <a:custGeom>
              <a:avLst/>
              <a:gdLst/>
              <a:ahLst/>
              <a:cxnLst/>
              <a:rect l="l" t="t" r="r" b="b"/>
              <a:pathLst>
                <a:path w="2025650" h="2981960">
                  <a:moveTo>
                    <a:pt x="2025357" y="0"/>
                  </a:moveTo>
                  <a:lnTo>
                    <a:pt x="0" y="0"/>
                  </a:lnTo>
                  <a:lnTo>
                    <a:pt x="0" y="2981934"/>
                  </a:lnTo>
                  <a:lnTo>
                    <a:pt x="2025357" y="2981934"/>
                  </a:lnTo>
                  <a:lnTo>
                    <a:pt x="2025357" y="0"/>
                  </a:lnTo>
                  <a:close/>
                </a:path>
              </a:pathLst>
            </a:custGeom>
            <a:solidFill>
              <a:srgbClr val="41B6E6"/>
            </a:solidFill>
          </p:spPr>
          <p:txBody>
            <a:bodyPr wrap="square" lIns="0" tIns="0" rIns="0" bIns="0" rtlCol="0"/>
            <a:lstStyle/>
            <a:p>
              <a:endParaRPr/>
            </a:p>
          </p:txBody>
        </p:sp>
        <p:sp>
          <p:nvSpPr>
            <p:cNvPr id="30" name="object 30"/>
            <p:cNvSpPr/>
            <p:nvPr/>
          </p:nvSpPr>
          <p:spPr>
            <a:xfrm>
              <a:off x="687839" y="2444488"/>
              <a:ext cx="284480" cy="284480"/>
            </a:xfrm>
            <a:custGeom>
              <a:avLst/>
              <a:gdLst/>
              <a:ahLst/>
              <a:cxnLst/>
              <a:rect l="l" t="t" r="r" b="b"/>
              <a:pathLst>
                <a:path w="284480" h="284480">
                  <a:moveTo>
                    <a:pt x="250113" y="283908"/>
                  </a:moveTo>
                  <a:lnTo>
                    <a:pt x="33794" y="283908"/>
                  </a:lnTo>
                  <a:lnTo>
                    <a:pt x="20643" y="281251"/>
                  </a:lnTo>
                  <a:lnTo>
                    <a:pt x="9901" y="274007"/>
                  </a:lnTo>
                  <a:lnTo>
                    <a:pt x="2656" y="263264"/>
                  </a:lnTo>
                  <a:lnTo>
                    <a:pt x="0" y="250113"/>
                  </a:lnTo>
                  <a:lnTo>
                    <a:pt x="0" y="33794"/>
                  </a:lnTo>
                  <a:lnTo>
                    <a:pt x="2656" y="20638"/>
                  </a:lnTo>
                  <a:lnTo>
                    <a:pt x="9901" y="9896"/>
                  </a:lnTo>
                  <a:lnTo>
                    <a:pt x="20643" y="2655"/>
                  </a:lnTo>
                  <a:lnTo>
                    <a:pt x="33794" y="0"/>
                  </a:lnTo>
                  <a:lnTo>
                    <a:pt x="250113" y="0"/>
                  </a:lnTo>
                  <a:lnTo>
                    <a:pt x="263270" y="2655"/>
                  </a:lnTo>
                  <a:lnTo>
                    <a:pt x="274012" y="9896"/>
                  </a:lnTo>
                  <a:lnTo>
                    <a:pt x="281253" y="20638"/>
                  </a:lnTo>
                  <a:lnTo>
                    <a:pt x="283908" y="33794"/>
                  </a:lnTo>
                  <a:lnTo>
                    <a:pt x="283908" y="250113"/>
                  </a:lnTo>
                  <a:lnTo>
                    <a:pt x="281253" y="263264"/>
                  </a:lnTo>
                  <a:lnTo>
                    <a:pt x="274012" y="274007"/>
                  </a:lnTo>
                  <a:lnTo>
                    <a:pt x="263270" y="281251"/>
                  </a:lnTo>
                  <a:lnTo>
                    <a:pt x="250113" y="283908"/>
                  </a:lnTo>
                  <a:close/>
                </a:path>
              </a:pathLst>
            </a:custGeom>
            <a:ln w="30937">
              <a:solidFill>
                <a:srgbClr val="FFFFFF"/>
              </a:solidFill>
            </a:ln>
          </p:spPr>
          <p:txBody>
            <a:bodyPr wrap="square" lIns="0" tIns="0" rIns="0" bIns="0" rtlCol="0"/>
            <a:lstStyle/>
            <a:p>
              <a:endParaRPr/>
            </a:p>
          </p:txBody>
        </p:sp>
        <p:pic>
          <p:nvPicPr>
            <p:cNvPr id="31" name="object 31"/>
            <p:cNvPicPr/>
            <p:nvPr/>
          </p:nvPicPr>
          <p:blipFill>
            <a:blip r:embed="rId3" cstate="email">
              <a:extLst>
                <a:ext uri="{28A0092B-C50C-407E-A947-70E740481C1C}">
                  <a14:useLocalDpi xmlns:a14="http://schemas.microsoft.com/office/drawing/2010/main"/>
                </a:ext>
              </a:extLst>
            </a:blip>
            <a:stretch>
              <a:fillRect/>
            </a:stretch>
          </p:blipFill>
          <p:spPr>
            <a:xfrm>
              <a:off x="742369" y="2519565"/>
              <a:ext cx="174853" cy="133743"/>
            </a:xfrm>
            <a:prstGeom prst="rect">
              <a:avLst/>
            </a:prstGeom>
          </p:spPr>
        </p:pic>
        <p:sp>
          <p:nvSpPr>
            <p:cNvPr id="32" name="object 32"/>
            <p:cNvSpPr/>
            <p:nvPr/>
          </p:nvSpPr>
          <p:spPr>
            <a:xfrm>
              <a:off x="1899711" y="3276573"/>
              <a:ext cx="727075" cy="727075"/>
            </a:xfrm>
            <a:custGeom>
              <a:avLst/>
              <a:gdLst/>
              <a:ahLst/>
              <a:cxnLst/>
              <a:rect l="l" t="t" r="r" b="b"/>
              <a:pathLst>
                <a:path w="727075" h="727075">
                  <a:moveTo>
                    <a:pt x="363423" y="0"/>
                  </a:moveTo>
                  <a:lnTo>
                    <a:pt x="0" y="363423"/>
                  </a:lnTo>
                  <a:lnTo>
                    <a:pt x="363423" y="726846"/>
                  </a:lnTo>
                  <a:lnTo>
                    <a:pt x="726846" y="363423"/>
                  </a:lnTo>
                  <a:lnTo>
                    <a:pt x="363423" y="0"/>
                  </a:lnTo>
                  <a:close/>
                </a:path>
              </a:pathLst>
            </a:custGeom>
            <a:solidFill>
              <a:srgbClr val="41B6E6"/>
            </a:solidFill>
          </p:spPr>
          <p:txBody>
            <a:bodyPr wrap="square" lIns="0" tIns="0" rIns="0" bIns="0" rtlCol="0"/>
            <a:lstStyle/>
            <a:p>
              <a:endParaRPr/>
            </a:p>
          </p:txBody>
        </p:sp>
      </p:grpSp>
      <p:sp>
        <p:nvSpPr>
          <p:cNvPr id="33" name="object 33"/>
          <p:cNvSpPr/>
          <p:nvPr/>
        </p:nvSpPr>
        <p:spPr>
          <a:xfrm>
            <a:off x="9710635" y="2174087"/>
            <a:ext cx="2025650" cy="2981960"/>
          </a:xfrm>
          <a:custGeom>
            <a:avLst/>
            <a:gdLst/>
            <a:ahLst/>
            <a:cxnLst/>
            <a:rect l="l" t="t" r="r" b="b"/>
            <a:pathLst>
              <a:path w="2025650" h="2981960">
                <a:moveTo>
                  <a:pt x="2025357" y="0"/>
                </a:moveTo>
                <a:lnTo>
                  <a:pt x="0" y="0"/>
                </a:lnTo>
                <a:lnTo>
                  <a:pt x="0" y="2981934"/>
                </a:lnTo>
                <a:lnTo>
                  <a:pt x="2025357" y="2981934"/>
                </a:lnTo>
                <a:lnTo>
                  <a:pt x="2025357" y="0"/>
                </a:lnTo>
                <a:close/>
              </a:path>
            </a:pathLst>
          </a:custGeom>
          <a:solidFill>
            <a:srgbClr val="003087"/>
          </a:solidFill>
        </p:spPr>
        <p:txBody>
          <a:bodyPr wrap="square" lIns="0" tIns="0" rIns="0" bIns="0" rtlCol="0"/>
          <a:lstStyle/>
          <a:p>
            <a:endParaRPr/>
          </a:p>
        </p:txBody>
      </p:sp>
      <p:sp>
        <p:nvSpPr>
          <p:cNvPr id="34" name="object 34"/>
          <p:cNvSpPr txBox="1"/>
          <p:nvPr/>
        </p:nvSpPr>
        <p:spPr>
          <a:xfrm>
            <a:off x="2770555" y="2174087"/>
            <a:ext cx="2025650" cy="1850635"/>
          </a:xfrm>
          <a:prstGeom prst="rect">
            <a:avLst/>
          </a:prstGeom>
        </p:spPr>
        <p:txBody>
          <a:bodyPr vert="horz" wrap="square" lIns="0" tIns="0" rIns="0" bIns="0" rtlCol="0">
            <a:spAutoFit/>
          </a:bodyPr>
          <a:lstStyle/>
          <a:p>
            <a:pPr>
              <a:lnSpc>
                <a:spcPct val="100000"/>
              </a:lnSpc>
            </a:pPr>
            <a:endParaRPr sz="1900" dirty="0">
              <a:latin typeface="Times New Roman"/>
              <a:cs typeface="Times New Roman"/>
            </a:endParaRPr>
          </a:p>
          <a:p>
            <a:pPr>
              <a:lnSpc>
                <a:spcPct val="100000"/>
              </a:lnSpc>
              <a:spcBef>
                <a:spcPts val="5"/>
              </a:spcBef>
            </a:pPr>
            <a:endParaRPr sz="2600" dirty="0">
              <a:latin typeface="Times New Roman"/>
              <a:cs typeface="Times New Roman"/>
            </a:endParaRPr>
          </a:p>
          <a:p>
            <a:pPr marL="214629" marR="160020">
              <a:lnSpc>
                <a:spcPct val="112700"/>
              </a:lnSpc>
            </a:pPr>
            <a:r>
              <a:rPr sz="1700" dirty="0">
                <a:solidFill>
                  <a:srgbClr val="FFFFFF"/>
                </a:solidFill>
                <a:latin typeface="Arial"/>
                <a:cs typeface="Arial"/>
              </a:rPr>
              <a:t>Adds</a:t>
            </a:r>
            <a:r>
              <a:rPr sz="1700" spc="-95" dirty="0">
                <a:solidFill>
                  <a:srgbClr val="FFFFFF"/>
                </a:solidFill>
                <a:latin typeface="Arial"/>
                <a:cs typeface="Arial"/>
              </a:rPr>
              <a:t> </a:t>
            </a:r>
            <a:r>
              <a:rPr sz="1700" spc="-10" dirty="0">
                <a:solidFill>
                  <a:srgbClr val="FFFFFF"/>
                </a:solidFill>
                <a:latin typeface="Arial"/>
                <a:cs typeface="Arial"/>
              </a:rPr>
              <a:t>capacity</a:t>
            </a:r>
            <a:r>
              <a:rPr sz="1700" spc="-95" dirty="0">
                <a:solidFill>
                  <a:srgbClr val="FFFFFF"/>
                </a:solidFill>
                <a:latin typeface="Arial"/>
                <a:cs typeface="Arial"/>
              </a:rPr>
              <a:t> </a:t>
            </a:r>
            <a:r>
              <a:rPr sz="1700" spc="-25" dirty="0">
                <a:solidFill>
                  <a:srgbClr val="FFFFFF"/>
                </a:solidFill>
                <a:latin typeface="Arial"/>
                <a:cs typeface="Arial"/>
              </a:rPr>
              <a:t>to </a:t>
            </a:r>
            <a:r>
              <a:rPr sz="1700" dirty="0">
                <a:solidFill>
                  <a:srgbClr val="FFFFFF"/>
                </a:solidFill>
                <a:latin typeface="Arial"/>
                <a:cs typeface="Arial"/>
              </a:rPr>
              <a:t>local</a:t>
            </a:r>
            <a:r>
              <a:rPr lang="en-GB" sz="1700" spc="-114" dirty="0">
                <a:solidFill>
                  <a:srgbClr val="FFFFFF"/>
                </a:solidFill>
                <a:latin typeface="Arial"/>
                <a:cs typeface="Arial"/>
              </a:rPr>
              <a:t> health and care </a:t>
            </a:r>
            <a:r>
              <a:rPr sz="1700" spc="-10" dirty="0">
                <a:solidFill>
                  <a:srgbClr val="FFFFFF"/>
                </a:solidFill>
                <a:latin typeface="Arial"/>
                <a:cs typeface="Arial"/>
              </a:rPr>
              <a:t>services</a:t>
            </a:r>
            <a:r>
              <a:rPr lang="en-GB" sz="1700" spc="-105" dirty="0">
                <a:solidFill>
                  <a:srgbClr val="FFFFFF"/>
                </a:solidFill>
                <a:latin typeface="Arial"/>
                <a:cs typeface="Arial"/>
              </a:rPr>
              <a:t> </a:t>
            </a:r>
            <a:r>
              <a:rPr lang="en-GB" sz="1700" spc="-50" dirty="0">
                <a:solidFill>
                  <a:srgbClr val="FFFFFF"/>
                </a:solidFill>
                <a:latin typeface="Arial"/>
                <a:cs typeface="Arial"/>
              </a:rPr>
              <a:t>&amp; </a:t>
            </a:r>
            <a:r>
              <a:rPr lang="en-GB" sz="1700" spc="-10" dirty="0">
                <a:solidFill>
                  <a:srgbClr val="FFFFFF"/>
                </a:solidFill>
                <a:latin typeface="Arial"/>
                <a:cs typeface="Arial"/>
              </a:rPr>
              <a:t>improves</a:t>
            </a:r>
            <a:r>
              <a:rPr lang="en-GB" sz="1700" spc="-95" dirty="0">
                <a:solidFill>
                  <a:srgbClr val="FFFFFF"/>
                </a:solidFill>
                <a:latin typeface="Arial"/>
                <a:cs typeface="Arial"/>
              </a:rPr>
              <a:t> </a:t>
            </a:r>
            <a:r>
              <a:rPr lang="en-GB" sz="1700" spc="-25" dirty="0">
                <a:solidFill>
                  <a:srgbClr val="FFFFFF"/>
                </a:solidFill>
                <a:latin typeface="Arial"/>
                <a:cs typeface="Arial"/>
              </a:rPr>
              <a:t>delivery</a:t>
            </a:r>
            <a:endParaRPr sz="1700" dirty="0">
              <a:latin typeface="Arial"/>
              <a:cs typeface="Arial"/>
            </a:endParaRPr>
          </a:p>
        </p:txBody>
      </p:sp>
      <p:sp>
        <p:nvSpPr>
          <p:cNvPr id="35" name="object 35"/>
          <p:cNvSpPr txBox="1"/>
          <p:nvPr/>
        </p:nvSpPr>
        <p:spPr>
          <a:xfrm>
            <a:off x="5083924" y="2174087"/>
            <a:ext cx="2025650" cy="2981960"/>
          </a:xfrm>
          <a:prstGeom prst="rect">
            <a:avLst/>
          </a:prstGeom>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spcBef>
                <a:spcPts val="5"/>
              </a:spcBef>
            </a:pPr>
            <a:endParaRPr sz="2600">
              <a:latin typeface="Times New Roman"/>
              <a:cs typeface="Times New Roman"/>
            </a:endParaRPr>
          </a:p>
          <a:p>
            <a:pPr marL="214629" marR="181610">
              <a:lnSpc>
                <a:spcPct val="112799"/>
              </a:lnSpc>
            </a:pPr>
            <a:r>
              <a:rPr sz="1700" spc="-10" dirty="0">
                <a:solidFill>
                  <a:srgbClr val="FFFFFF"/>
                </a:solidFill>
                <a:latin typeface="Arial"/>
                <a:cs typeface="Arial"/>
              </a:rPr>
              <a:t>Compliments existing</a:t>
            </a:r>
            <a:r>
              <a:rPr sz="1700" spc="-95" dirty="0">
                <a:solidFill>
                  <a:srgbClr val="FFFFFF"/>
                </a:solidFill>
                <a:latin typeface="Arial"/>
                <a:cs typeface="Arial"/>
              </a:rPr>
              <a:t> </a:t>
            </a:r>
            <a:r>
              <a:rPr sz="1700" spc="-25" dirty="0">
                <a:solidFill>
                  <a:srgbClr val="FFFFFF"/>
                </a:solidFill>
                <a:latin typeface="Arial"/>
                <a:cs typeface="Arial"/>
              </a:rPr>
              <a:t>schemes</a:t>
            </a:r>
            <a:endParaRPr sz="1700">
              <a:latin typeface="Arial"/>
              <a:cs typeface="Arial"/>
            </a:endParaRPr>
          </a:p>
        </p:txBody>
      </p:sp>
      <p:sp>
        <p:nvSpPr>
          <p:cNvPr id="36" name="object 36"/>
          <p:cNvSpPr txBox="1"/>
          <p:nvPr/>
        </p:nvSpPr>
        <p:spPr>
          <a:xfrm>
            <a:off x="7397280" y="2174087"/>
            <a:ext cx="2025650" cy="2981960"/>
          </a:xfrm>
          <a:prstGeom prst="rect">
            <a:avLst/>
          </a:prstGeom>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spcBef>
                <a:spcPts val="5"/>
              </a:spcBef>
            </a:pPr>
            <a:endParaRPr sz="2600">
              <a:latin typeface="Times New Roman"/>
              <a:cs typeface="Times New Roman"/>
            </a:endParaRPr>
          </a:p>
          <a:p>
            <a:pPr marL="214629" marR="652145" algn="just">
              <a:lnSpc>
                <a:spcPct val="112700"/>
              </a:lnSpc>
            </a:pPr>
            <a:r>
              <a:rPr sz="1700" dirty="0">
                <a:solidFill>
                  <a:srgbClr val="FFFFFF"/>
                </a:solidFill>
                <a:latin typeface="Arial"/>
                <a:cs typeface="Arial"/>
              </a:rPr>
              <a:t>An</a:t>
            </a:r>
            <a:r>
              <a:rPr sz="1700" spc="-55" dirty="0">
                <a:solidFill>
                  <a:srgbClr val="FFFFFF"/>
                </a:solidFill>
                <a:latin typeface="Arial"/>
                <a:cs typeface="Arial"/>
              </a:rPr>
              <a:t> </a:t>
            </a:r>
            <a:r>
              <a:rPr sz="1700" spc="-10" dirty="0">
                <a:solidFill>
                  <a:srgbClr val="FFFFFF"/>
                </a:solidFill>
                <a:latin typeface="Arial"/>
                <a:cs typeface="Arial"/>
              </a:rPr>
              <a:t>inclusive </a:t>
            </a:r>
            <a:r>
              <a:rPr sz="1700" spc="-25" dirty="0">
                <a:solidFill>
                  <a:srgbClr val="FFFFFF"/>
                </a:solidFill>
                <a:latin typeface="Arial"/>
                <a:cs typeface="Arial"/>
              </a:rPr>
              <a:t>volunteering </a:t>
            </a:r>
            <a:r>
              <a:rPr sz="1700" spc="-10" dirty="0">
                <a:solidFill>
                  <a:srgbClr val="FFFFFF"/>
                </a:solidFill>
                <a:latin typeface="Arial"/>
                <a:cs typeface="Arial"/>
              </a:rPr>
              <a:t>programme</a:t>
            </a:r>
            <a:endParaRPr sz="1700">
              <a:latin typeface="Arial"/>
              <a:cs typeface="Arial"/>
            </a:endParaRPr>
          </a:p>
        </p:txBody>
      </p:sp>
      <p:sp>
        <p:nvSpPr>
          <p:cNvPr id="37" name="object 37"/>
          <p:cNvSpPr txBox="1"/>
          <p:nvPr/>
        </p:nvSpPr>
        <p:spPr>
          <a:xfrm>
            <a:off x="9710635" y="2174087"/>
            <a:ext cx="2025650" cy="2981960"/>
          </a:xfrm>
          <a:prstGeom prst="rect">
            <a:avLst/>
          </a:prstGeom>
        </p:spPr>
        <p:txBody>
          <a:bodyPr vert="horz" wrap="square" lIns="0" tIns="0" rIns="0" bIns="0" rtlCol="0">
            <a:spAutoFit/>
          </a:bodyPr>
          <a:lstStyle/>
          <a:p>
            <a:pPr>
              <a:lnSpc>
                <a:spcPct val="100000"/>
              </a:lnSpc>
            </a:pPr>
            <a:endParaRPr sz="1900" dirty="0">
              <a:latin typeface="Times New Roman"/>
              <a:cs typeface="Times New Roman"/>
            </a:endParaRPr>
          </a:p>
          <a:p>
            <a:pPr>
              <a:lnSpc>
                <a:spcPct val="100000"/>
              </a:lnSpc>
              <a:spcBef>
                <a:spcPts val="5"/>
              </a:spcBef>
            </a:pPr>
            <a:endParaRPr sz="2600" dirty="0">
              <a:latin typeface="Times New Roman"/>
              <a:cs typeface="Times New Roman"/>
            </a:endParaRPr>
          </a:p>
          <a:p>
            <a:pPr marL="214629" marR="262890">
              <a:lnSpc>
                <a:spcPct val="112700"/>
              </a:lnSpc>
            </a:pPr>
            <a:r>
              <a:rPr sz="1700" spc="-10" dirty="0">
                <a:solidFill>
                  <a:srgbClr val="FFFFFF"/>
                </a:solidFill>
                <a:latin typeface="Arial"/>
                <a:cs typeface="Arial"/>
              </a:rPr>
              <a:t>Evolving programme developed</a:t>
            </a:r>
            <a:r>
              <a:rPr sz="1700" spc="-114" dirty="0">
                <a:solidFill>
                  <a:srgbClr val="FFFFFF"/>
                </a:solidFill>
                <a:latin typeface="Arial"/>
                <a:cs typeface="Arial"/>
              </a:rPr>
              <a:t> </a:t>
            </a:r>
            <a:r>
              <a:rPr sz="1700" spc="-25" dirty="0">
                <a:solidFill>
                  <a:srgbClr val="FFFFFF"/>
                </a:solidFill>
                <a:latin typeface="Arial"/>
                <a:cs typeface="Arial"/>
              </a:rPr>
              <a:t>using </a:t>
            </a:r>
            <a:r>
              <a:rPr sz="1700" spc="-10" dirty="0">
                <a:solidFill>
                  <a:srgbClr val="FFFFFF"/>
                </a:solidFill>
                <a:latin typeface="Arial"/>
                <a:cs typeface="Arial"/>
              </a:rPr>
              <a:t>insights</a:t>
            </a:r>
            <a:r>
              <a:rPr sz="1700" spc="-95" dirty="0">
                <a:solidFill>
                  <a:srgbClr val="FFFFFF"/>
                </a:solidFill>
                <a:latin typeface="Arial"/>
                <a:cs typeface="Arial"/>
              </a:rPr>
              <a:t> </a:t>
            </a:r>
            <a:r>
              <a:rPr sz="1700" spc="-20" dirty="0">
                <a:solidFill>
                  <a:srgbClr val="FFFFFF"/>
                </a:solidFill>
                <a:latin typeface="Arial"/>
                <a:cs typeface="Arial"/>
              </a:rPr>
              <a:t>from </a:t>
            </a:r>
            <a:r>
              <a:rPr sz="1700" dirty="0">
                <a:solidFill>
                  <a:srgbClr val="FFFFFF"/>
                </a:solidFill>
                <a:latin typeface="Arial"/>
                <a:cs typeface="Arial"/>
              </a:rPr>
              <a:t>local</a:t>
            </a:r>
            <a:r>
              <a:rPr sz="1700" spc="-114" dirty="0">
                <a:solidFill>
                  <a:srgbClr val="FFFFFF"/>
                </a:solidFill>
                <a:latin typeface="Arial"/>
                <a:cs typeface="Arial"/>
              </a:rPr>
              <a:t> </a:t>
            </a:r>
            <a:r>
              <a:rPr sz="1700" spc="-10" dirty="0">
                <a:solidFill>
                  <a:srgbClr val="FFFFFF"/>
                </a:solidFill>
                <a:latin typeface="Arial"/>
                <a:cs typeface="Arial"/>
              </a:rPr>
              <a:t>systems</a:t>
            </a:r>
            <a:endParaRPr sz="1700" dirty="0">
              <a:latin typeface="Arial"/>
              <a:cs typeface="Arial"/>
            </a:endParaRPr>
          </a:p>
        </p:txBody>
      </p:sp>
      <p:grpSp>
        <p:nvGrpSpPr>
          <p:cNvPr id="38" name="object 38"/>
          <p:cNvGrpSpPr/>
          <p:nvPr/>
        </p:nvGrpSpPr>
        <p:grpSpPr>
          <a:xfrm>
            <a:off x="2985734" y="2429019"/>
            <a:ext cx="314960" cy="314960"/>
            <a:chOff x="2985734" y="2429019"/>
            <a:chExt cx="314960" cy="314960"/>
          </a:xfrm>
        </p:grpSpPr>
        <p:sp>
          <p:nvSpPr>
            <p:cNvPr id="39" name="object 39"/>
            <p:cNvSpPr/>
            <p:nvPr/>
          </p:nvSpPr>
          <p:spPr>
            <a:xfrm>
              <a:off x="3001203" y="2444488"/>
              <a:ext cx="284480" cy="284480"/>
            </a:xfrm>
            <a:custGeom>
              <a:avLst/>
              <a:gdLst/>
              <a:ahLst/>
              <a:cxnLst/>
              <a:rect l="l" t="t" r="r" b="b"/>
              <a:pathLst>
                <a:path w="284479" h="284480">
                  <a:moveTo>
                    <a:pt x="250113" y="283908"/>
                  </a:moveTo>
                  <a:lnTo>
                    <a:pt x="33794" y="283908"/>
                  </a:lnTo>
                  <a:lnTo>
                    <a:pt x="20643" y="281251"/>
                  </a:lnTo>
                  <a:lnTo>
                    <a:pt x="9901" y="274007"/>
                  </a:lnTo>
                  <a:lnTo>
                    <a:pt x="2656" y="263264"/>
                  </a:lnTo>
                  <a:lnTo>
                    <a:pt x="0" y="250113"/>
                  </a:lnTo>
                  <a:lnTo>
                    <a:pt x="0" y="33794"/>
                  </a:lnTo>
                  <a:lnTo>
                    <a:pt x="2656" y="20638"/>
                  </a:lnTo>
                  <a:lnTo>
                    <a:pt x="9901" y="9896"/>
                  </a:lnTo>
                  <a:lnTo>
                    <a:pt x="20643" y="2655"/>
                  </a:lnTo>
                  <a:lnTo>
                    <a:pt x="33794" y="0"/>
                  </a:lnTo>
                  <a:lnTo>
                    <a:pt x="250113" y="0"/>
                  </a:lnTo>
                  <a:lnTo>
                    <a:pt x="263270" y="2655"/>
                  </a:lnTo>
                  <a:lnTo>
                    <a:pt x="274012" y="9896"/>
                  </a:lnTo>
                  <a:lnTo>
                    <a:pt x="281253" y="20638"/>
                  </a:lnTo>
                  <a:lnTo>
                    <a:pt x="283908" y="33794"/>
                  </a:lnTo>
                  <a:lnTo>
                    <a:pt x="283908" y="250113"/>
                  </a:lnTo>
                  <a:lnTo>
                    <a:pt x="281253" y="263264"/>
                  </a:lnTo>
                  <a:lnTo>
                    <a:pt x="274012" y="274007"/>
                  </a:lnTo>
                  <a:lnTo>
                    <a:pt x="263270" y="281251"/>
                  </a:lnTo>
                  <a:lnTo>
                    <a:pt x="250113" y="283908"/>
                  </a:lnTo>
                  <a:close/>
                </a:path>
              </a:pathLst>
            </a:custGeom>
            <a:ln w="30937">
              <a:solidFill>
                <a:srgbClr val="FFFFFF"/>
              </a:solidFill>
            </a:ln>
          </p:spPr>
          <p:txBody>
            <a:bodyPr wrap="square" lIns="0" tIns="0" rIns="0" bIns="0" rtlCol="0"/>
            <a:lstStyle/>
            <a:p>
              <a:endParaRPr/>
            </a:p>
          </p:txBody>
        </p:sp>
        <p:pic>
          <p:nvPicPr>
            <p:cNvPr id="40" name="object 40"/>
            <p:cNvPicPr/>
            <p:nvPr/>
          </p:nvPicPr>
          <p:blipFill>
            <a:blip r:embed="rId4" cstate="email">
              <a:extLst>
                <a:ext uri="{28A0092B-C50C-407E-A947-70E740481C1C}">
                  <a14:useLocalDpi xmlns:a14="http://schemas.microsoft.com/office/drawing/2010/main"/>
                </a:ext>
              </a:extLst>
            </a:blip>
            <a:stretch>
              <a:fillRect/>
            </a:stretch>
          </p:blipFill>
          <p:spPr>
            <a:xfrm>
              <a:off x="3055731" y="2519565"/>
              <a:ext cx="174853" cy="133743"/>
            </a:xfrm>
            <a:prstGeom prst="rect">
              <a:avLst/>
            </a:prstGeom>
          </p:spPr>
        </p:pic>
      </p:grpSp>
      <p:grpSp>
        <p:nvGrpSpPr>
          <p:cNvPr id="41" name="object 41"/>
          <p:cNvGrpSpPr/>
          <p:nvPr/>
        </p:nvGrpSpPr>
        <p:grpSpPr>
          <a:xfrm>
            <a:off x="5299093" y="2429019"/>
            <a:ext cx="314960" cy="314960"/>
            <a:chOff x="5299093" y="2429019"/>
            <a:chExt cx="314960" cy="314960"/>
          </a:xfrm>
        </p:grpSpPr>
        <p:sp>
          <p:nvSpPr>
            <p:cNvPr id="42" name="object 42"/>
            <p:cNvSpPr/>
            <p:nvPr/>
          </p:nvSpPr>
          <p:spPr>
            <a:xfrm>
              <a:off x="5314562" y="2444488"/>
              <a:ext cx="284480" cy="284480"/>
            </a:xfrm>
            <a:custGeom>
              <a:avLst/>
              <a:gdLst/>
              <a:ahLst/>
              <a:cxnLst/>
              <a:rect l="l" t="t" r="r" b="b"/>
              <a:pathLst>
                <a:path w="284479" h="284480">
                  <a:moveTo>
                    <a:pt x="250113" y="283908"/>
                  </a:moveTo>
                  <a:lnTo>
                    <a:pt x="33794" y="283908"/>
                  </a:lnTo>
                  <a:lnTo>
                    <a:pt x="20643" y="281251"/>
                  </a:lnTo>
                  <a:lnTo>
                    <a:pt x="9901" y="274007"/>
                  </a:lnTo>
                  <a:lnTo>
                    <a:pt x="2656" y="263264"/>
                  </a:lnTo>
                  <a:lnTo>
                    <a:pt x="0" y="250113"/>
                  </a:lnTo>
                  <a:lnTo>
                    <a:pt x="0" y="33794"/>
                  </a:lnTo>
                  <a:lnTo>
                    <a:pt x="2656" y="20638"/>
                  </a:lnTo>
                  <a:lnTo>
                    <a:pt x="9901" y="9896"/>
                  </a:lnTo>
                  <a:lnTo>
                    <a:pt x="20643" y="2655"/>
                  </a:lnTo>
                  <a:lnTo>
                    <a:pt x="33794" y="0"/>
                  </a:lnTo>
                  <a:lnTo>
                    <a:pt x="250113" y="0"/>
                  </a:lnTo>
                  <a:lnTo>
                    <a:pt x="263270" y="2655"/>
                  </a:lnTo>
                  <a:lnTo>
                    <a:pt x="274012" y="9896"/>
                  </a:lnTo>
                  <a:lnTo>
                    <a:pt x="281253" y="20638"/>
                  </a:lnTo>
                  <a:lnTo>
                    <a:pt x="283908" y="33794"/>
                  </a:lnTo>
                  <a:lnTo>
                    <a:pt x="283908" y="250113"/>
                  </a:lnTo>
                  <a:lnTo>
                    <a:pt x="281253" y="263264"/>
                  </a:lnTo>
                  <a:lnTo>
                    <a:pt x="274012" y="274007"/>
                  </a:lnTo>
                  <a:lnTo>
                    <a:pt x="263270" y="281251"/>
                  </a:lnTo>
                  <a:lnTo>
                    <a:pt x="250113" y="283908"/>
                  </a:lnTo>
                  <a:close/>
                </a:path>
              </a:pathLst>
            </a:custGeom>
            <a:ln w="30937">
              <a:solidFill>
                <a:srgbClr val="FFFFFF"/>
              </a:solidFill>
            </a:ln>
          </p:spPr>
          <p:txBody>
            <a:bodyPr wrap="square" lIns="0" tIns="0" rIns="0" bIns="0" rtlCol="0"/>
            <a:lstStyle/>
            <a:p>
              <a:endParaRPr/>
            </a:p>
          </p:txBody>
        </p:sp>
        <p:pic>
          <p:nvPicPr>
            <p:cNvPr id="43" name="object 43"/>
            <p:cNvPicPr/>
            <p:nvPr/>
          </p:nvPicPr>
          <p:blipFill>
            <a:blip r:embed="rId3" cstate="email">
              <a:extLst>
                <a:ext uri="{28A0092B-C50C-407E-A947-70E740481C1C}">
                  <a14:useLocalDpi xmlns:a14="http://schemas.microsoft.com/office/drawing/2010/main"/>
                </a:ext>
              </a:extLst>
            </a:blip>
            <a:stretch>
              <a:fillRect/>
            </a:stretch>
          </p:blipFill>
          <p:spPr>
            <a:xfrm>
              <a:off x="5369091" y="2519565"/>
              <a:ext cx="174853" cy="133743"/>
            </a:xfrm>
            <a:prstGeom prst="rect">
              <a:avLst/>
            </a:prstGeom>
          </p:spPr>
        </p:pic>
      </p:grpSp>
      <p:grpSp>
        <p:nvGrpSpPr>
          <p:cNvPr id="44" name="object 44"/>
          <p:cNvGrpSpPr/>
          <p:nvPr/>
        </p:nvGrpSpPr>
        <p:grpSpPr>
          <a:xfrm>
            <a:off x="7612452" y="2429019"/>
            <a:ext cx="314960" cy="314960"/>
            <a:chOff x="7612452" y="2429019"/>
            <a:chExt cx="314960" cy="314960"/>
          </a:xfrm>
        </p:grpSpPr>
        <p:sp>
          <p:nvSpPr>
            <p:cNvPr id="45" name="object 45"/>
            <p:cNvSpPr/>
            <p:nvPr/>
          </p:nvSpPr>
          <p:spPr>
            <a:xfrm>
              <a:off x="7627920" y="2444488"/>
              <a:ext cx="284480" cy="284480"/>
            </a:xfrm>
            <a:custGeom>
              <a:avLst/>
              <a:gdLst/>
              <a:ahLst/>
              <a:cxnLst/>
              <a:rect l="l" t="t" r="r" b="b"/>
              <a:pathLst>
                <a:path w="284479" h="284480">
                  <a:moveTo>
                    <a:pt x="250113" y="283908"/>
                  </a:moveTo>
                  <a:lnTo>
                    <a:pt x="33794" y="283908"/>
                  </a:lnTo>
                  <a:lnTo>
                    <a:pt x="20643" y="281251"/>
                  </a:lnTo>
                  <a:lnTo>
                    <a:pt x="9901" y="274007"/>
                  </a:lnTo>
                  <a:lnTo>
                    <a:pt x="2656" y="263264"/>
                  </a:lnTo>
                  <a:lnTo>
                    <a:pt x="0" y="250113"/>
                  </a:lnTo>
                  <a:lnTo>
                    <a:pt x="0" y="33794"/>
                  </a:lnTo>
                  <a:lnTo>
                    <a:pt x="2656" y="20638"/>
                  </a:lnTo>
                  <a:lnTo>
                    <a:pt x="9901" y="9896"/>
                  </a:lnTo>
                  <a:lnTo>
                    <a:pt x="20643" y="2655"/>
                  </a:lnTo>
                  <a:lnTo>
                    <a:pt x="33794" y="0"/>
                  </a:lnTo>
                  <a:lnTo>
                    <a:pt x="250113" y="0"/>
                  </a:lnTo>
                  <a:lnTo>
                    <a:pt x="263270" y="2655"/>
                  </a:lnTo>
                  <a:lnTo>
                    <a:pt x="274012" y="9896"/>
                  </a:lnTo>
                  <a:lnTo>
                    <a:pt x="281253" y="20638"/>
                  </a:lnTo>
                  <a:lnTo>
                    <a:pt x="283908" y="33794"/>
                  </a:lnTo>
                  <a:lnTo>
                    <a:pt x="283908" y="250113"/>
                  </a:lnTo>
                  <a:lnTo>
                    <a:pt x="281253" y="263264"/>
                  </a:lnTo>
                  <a:lnTo>
                    <a:pt x="274012" y="274007"/>
                  </a:lnTo>
                  <a:lnTo>
                    <a:pt x="263270" y="281251"/>
                  </a:lnTo>
                  <a:lnTo>
                    <a:pt x="250113" y="283908"/>
                  </a:lnTo>
                  <a:close/>
                </a:path>
              </a:pathLst>
            </a:custGeom>
            <a:ln w="30937">
              <a:solidFill>
                <a:srgbClr val="FFFFFF"/>
              </a:solidFill>
            </a:ln>
          </p:spPr>
          <p:txBody>
            <a:bodyPr wrap="square" lIns="0" tIns="0" rIns="0" bIns="0" rtlCol="0"/>
            <a:lstStyle/>
            <a:p>
              <a:endParaRPr/>
            </a:p>
          </p:txBody>
        </p:sp>
        <p:pic>
          <p:nvPicPr>
            <p:cNvPr id="46" name="object 46"/>
            <p:cNvPicPr/>
            <p:nvPr/>
          </p:nvPicPr>
          <p:blipFill>
            <a:blip r:embed="rId3" cstate="email">
              <a:extLst>
                <a:ext uri="{28A0092B-C50C-407E-A947-70E740481C1C}">
                  <a14:useLocalDpi xmlns:a14="http://schemas.microsoft.com/office/drawing/2010/main"/>
                </a:ext>
              </a:extLst>
            </a:blip>
            <a:stretch>
              <a:fillRect/>
            </a:stretch>
          </p:blipFill>
          <p:spPr>
            <a:xfrm>
              <a:off x="7682450" y="2519565"/>
              <a:ext cx="174853" cy="133743"/>
            </a:xfrm>
            <a:prstGeom prst="rect">
              <a:avLst/>
            </a:prstGeom>
          </p:spPr>
        </p:pic>
      </p:grpSp>
      <p:grpSp>
        <p:nvGrpSpPr>
          <p:cNvPr id="47" name="object 47"/>
          <p:cNvGrpSpPr/>
          <p:nvPr/>
        </p:nvGrpSpPr>
        <p:grpSpPr>
          <a:xfrm>
            <a:off x="9925811" y="2429019"/>
            <a:ext cx="314960" cy="314960"/>
            <a:chOff x="9925811" y="2429019"/>
            <a:chExt cx="314960" cy="314960"/>
          </a:xfrm>
        </p:grpSpPr>
        <p:sp>
          <p:nvSpPr>
            <p:cNvPr id="48" name="object 48"/>
            <p:cNvSpPr/>
            <p:nvPr/>
          </p:nvSpPr>
          <p:spPr>
            <a:xfrm>
              <a:off x="9941280" y="2444488"/>
              <a:ext cx="284480" cy="284480"/>
            </a:xfrm>
            <a:custGeom>
              <a:avLst/>
              <a:gdLst/>
              <a:ahLst/>
              <a:cxnLst/>
              <a:rect l="l" t="t" r="r" b="b"/>
              <a:pathLst>
                <a:path w="284479" h="284480">
                  <a:moveTo>
                    <a:pt x="250113" y="283908"/>
                  </a:moveTo>
                  <a:lnTo>
                    <a:pt x="33794" y="283908"/>
                  </a:lnTo>
                  <a:lnTo>
                    <a:pt x="20643" y="281251"/>
                  </a:lnTo>
                  <a:lnTo>
                    <a:pt x="9901" y="274007"/>
                  </a:lnTo>
                  <a:lnTo>
                    <a:pt x="2656" y="263264"/>
                  </a:lnTo>
                  <a:lnTo>
                    <a:pt x="0" y="250113"/>
                  </a:lnTo>
                  <a:lnTo>
                    <a:pt x="0" y="33794"/>
                  </a:lnTo>
                  <a:lnTo>
                    <a:pt x="2656" y="20638"/>
                  </a:lnTo>
                  <a:lnTo>
                    <a:pt x="9901" y="9896"/>
                  </a:lnTo>
                  <a:lnTo>
                    <a:pt x="20643" y="2655"/>
                  </a:lnTo>
                  <a:lnTo>
                    <a:pt x="33794" y="0"/>
                  </a:lnTo>
                  <a:lnTo>
                    <a:pt x="250113" y="0"/>
                  </a:lnTo>
                  <a:lnTo>
                    <a:pt x="263270" y="2655"/>
                  </a:lnTo>
                  <a:lnTo>
                    <a:pt x="274012" y="9896"/>
                  </a:lnTo>
                  <a:lnTo>
                    <a:pt x="281253" y="20638"/>
                  </a:lnTo>
                  <a:lnTo>
                    <a:pt x="283908" y="33794"/>
                  </a:lnTo>
                  <a:lnTo>
                    <a:pt x="283908" y="250113"/>
                  </a:lnTo>
                  <a:lnTo>
                    <a:pt x="281253" y="263264"/>
                  </a:lnTo>
                  <a:lnTo>
                    <a:pt x="274012" y="274007"/>
                  </a:lnTo>
                  <a:lnTo>
                    <a:pt x="263270" y="281251"/>
                  </a:lnTo>
                  <a:lnTo>
                    <a:pt x="250113" y="283908"/>
                  </a:lnTo>
                  <a:close/>
                </a:path>
              </a:pathLst>
            </a:custGeom>
            <a:ln w="30937">
              <a:solidFill>
                <a:srgbClr val="FFFFFF"/>
              </a:solidFill>
            </a:ln>
          </p:spPr>
          <p:txBody>
            <a:bodyPr wrap="square" lIns="0" tIns="0" rIns="0" bIns="0" rtlCol="0"/>
            <a:lstStyle/>
            <a:p>
              <a:endParaRPr/>
            </a:p>
          </p:txBody>
        </p:sp>
        <p:pic>
          <p:nvPicPr>
            <p:cNvPr id="49" name="object 49"/>
            <p:cNvPicPr/>
            <p:nvPr/>
          </p:nvPicPr>
          <p:blipFill>
            <a:blip r:embed="rId3" cstate="email">
              <a:extLst>
                <a:ext uri="{28A0092B-C50C-407E-A947-70E740481C1C}">
                  <a14:useLocalDpi xmlns:a14="http://schemas.microsoft.com/office/drawing/2010/main"/>
                </a:ext>
              </a:extLst>
            </a:blip>
            <a:stretch>
              <a:fillRect/>
            </a:stretch>
          </p:blipFill>
          <p:spPr>
            <a:xfrm>
              <a:off x="9995810" y="2519565"/>
              <a:ext cx="174853" cy="133743"/>
            </a:xfrm>
            <a:prstGeom prst="rect">
              <a:avLst/>
            </a:prstGeom>
          </p:spPr>
        </p:pic>
      </p:grpSp>
      <p:sp>
        <p:nvSpPr>
          <p:cNvPr id="50" name="object 50"/>
          <p:cNvSpPr txBox="1"/>
          <p:nvPr/>
        </p:nvSpPr>
        <p:spPr>
          <a:xfrm>
            <a:off x="457200" y="2174087"/>
            <a:ext cx="2025650" cy="2981960"/>
          </a:xfrm>
          <a:prstGeom prst="rect">
            <a:avLst/>
          </a:prstGeom>
        </p:spPr>
        <p:txBody>
          <a:bodyPr vert="horz" wrap="square" lIns="0" tIns="0" rIns="0" bIns="0" rtlCol="0">
            <a:spAutoFit/>
          </a:bodyPr>
          <a:lstStyle/>
          <a:p>
            <a:pPr>
              <a:lnSpc>
                <a:spcPct val="100000"/>
              </a:lnSpc>
            </a:pPr>
            <a:endParaRPr sz="1900" dirty="0">
              <a:latin typeface="Times New Roman"/>
              <a:cs typeface="Times New Roman"/>
            </a:endParaRPr>
          </a:p>
          <a:p>
            <a:pPr>
              <a:lnSpc>
                <a:spcPct val="100000"/>
              </a:lnSpc>
              <a:spcBef>
                <a:spcPts val="5"/>
              </a:spcBef>
            </a:pPr>
            <a:endParaRPr sz="2600" dirty="0">
              <a:latin typeface="Times New Roman"/>
              <a:cs typeface="Times New Roman"/>
            </a:endParaRPr>
          </a:p>
          <a:p>
            <a:pPr marL="214629" marR="152400">
              <a:lnSpc>
                <a:spcPct val="112700"/>
              </a:lnSpc>
            </a:pPr>
            <a:r>
              <a:rPr sz="1700" spc="-10" dirty="0">
                <a:solidFill>
                  <a:srgbClr val="FFFFFF"/>
                </a:solidFill>
                <a:latin typeface="Arial"/>
                <a:cs typeface="Arial"/>
              </a:rPr>
              <a:t>Digitally</a:t>
            </a:r>
            <a:r>
              <a:rPr sz="1700" spc="-114" dirty="0">
                <a:solidFill>
                  <a:srgbClr val="FFFFFF"/>
                </a:solidFill>
                <a:latin typeface="Arial"/>
                <a:cs typeface="Arial"/>
              </a:rPr>
              <a:t> </a:t>
            </a:r>
            <a:r>
              <a:rPr sz="1700" spc="-25" dirty="0">
                <a:solidFill>
                  <a:srgbClr val="FFFFFF"/>
                </a:solidFill>
                <a:latin typeface="Arial"/>
                <a:cs typeface="Arial"/>
              </a:rPr>
              <a:t>delivered </a:t>
            </a:r>
            <a:r>
              <a:rPr sz="1700" spc="-10" dirty="0">
                <a:solidFill>
                  <a:srgbClr val="FFFFFF"/>
                </a:solidFill>
                <a:latin typeface="Arial"/>
                <a:cs typeface="Arial"/>
              </a:rPr>
              <a:t>volunteering platform</a:t>
            </a:r>
            <a:r>
              <a:rPr sz="1700" spc="-95" dirty="0">
                <a:solidFill>
                  <a:srgbClr val="FFFFFF"/>
                </a:solidFill>
                <a:latin typeface="Arial"/>
                <a:cs typeface="Arial"/>
              </a:rPr>
              <a:t> </a:t>
            </a:r>
            <a:r>
              <a:rPr sz="1700" spc="-10" dirty="0">
                <a:solidFill>
                  <a:srgbClr val="FFFFFF"/>
                </a:solidFill>
                <a:latin typeface="Arial"/>
                <a:cs typeface="Arial"/>
              </a:rPr>
              <a:t>enabling </a:t>
            </a:r>
            <a:r>
              <a:rPr sz="1700" dirty="0">
                <a:solidFill>
                  <a:srgbClr val="FFFFFF"/>
                </a:solidFill>
                <a:latin typeface="Arial"/>
                <a:cs typeface="Arial"/>
              </a:rPr>
              <a:t>fast,</a:t>
            </a:r>
            <a:r>
              <a:rPr sz="1700" spc="-114" dirty="0">
                <a:solidFill>
                  <a:srgbClr val="FFFFFF"/>
                </a:solidFill>
                <a:latin typeface="Arial"/>
                <a:cs typeface="Arial"/>
              </a:rPr>
              <a:t> </a:t>
            </a:r>
            <a:r>
              <a:rPr sz="1700" spc="-20" dirty="0">
                <a:solidFill>
                  <a:srgbClr val="FFFFFF"/>
                </a:solidFill>
                <a:latin typeface="Arial"/>
                <a:cs typeface="Arial"/>
              </a:rPr>
              <a:t>real-time </a:t>
            </a:r>
            <a:r>
              <a:rPr sz="1700" spc="-10" dirty="0">
                <a:solidFill>
                  <a:srgbClr val="FFFFFF"/>
                </a:solidFill>
                <a:latin typeface="Arial"/>
                <a:cs typeface="Arial"/>
              </a:rPr>
              <a:t>deployment</a:t>
            </a:r>
            <a:endParaRPr sz="1700" dirty="0">
              <a:latin typeface="Arial"/>
              <a:cs typeface="Arial"/>
            </a:endParaRPr>
          </a:p>
        </p:txBody>
      </p:sp>
      <p:pic>
        <p:nvPicPr>
          <p:cNvPr id="54" name="Picture 53">
            <a:extLst>
              <a:ext uri="{FF2B5EF4-FFF2-40B4-BE49-F238E27FC236}">
                <a16:creationId xmlns:a16="http://schemas.microsoft.com/office/drawing/2014/main" id="{42E1B5C2-F0B7-7136-328F-4E39686845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7652407" y="0"/>
            <a:ext cx="4539593" cy="6858000"/>
          </a:xfrm>
          <a:prstGeom prst="rect">
            <a:avLst/>
          </a:prstGeom>
        </p:spPr>
      </p:pic>
      <p:sp>
        <p:nvSpPr>
          <p:cNvPr id="22" name="object 22"/>
          <p:cNvSpPr txBox="1">
            <a:spLocks noGrp="1"/>
          </p:cNvSpPr>
          <p:nvPr>
            <p:ph type="title"/>
          </p:nvPr>
        </p:nvSpPr>
        <p:spPr>
          <a:xfrm>
            <a:off x="547053" y="529030"/>
            <a:ext cx="3872547"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dirty="0">
                <a:solidFill>
                  <a:srgbClr val="FFFFFF"/>
                </a:solidFill>
              </a:rPr>
              <a:t>Our commitment to</a:t>
            </a:r>
            <a:endParaRPr sz="3100" dirty="0"/>
          </a:p>
        </p:txBody>
      </p:sp>
      <p:sp>
        <p:nvSpPr>
          <p:cNvPr id="24" name="object 24"/>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26</a:t>
            </a:r>
            <a:endParaRPr spc="-25" dirty="0"/>
          </a:p>
        </p:txBody>
      </p:sp>
      <p:sp>
        <p:nvSpPr>
          <p:cNvPr id="29" name="TextBox 28">
            <a:extLst>
              <a:ext uri="{FF2B5EF4-FFF2-40B4-BE49-F238E27FC236}">
                <a16:creationId xmlns:a16="http://schemas.microsoft.com/office/drawing/2014/main" id="{27C894E6-F149-7267-05A1-766794452329}"/>
              </a:ext>
            </a:extLst>
          </p:cNvPr>
          <p:cNvSpPr txBox="1"/>
          <p:nvPr/>
        </p:nvSpPr>
        <p:spPr>
          <a:xfrm>
            <a:off x="572452" y="1779321"/>
            <a:ext cx="6097712" cy="4529253"/>
          </a:xfrm>
          <a:prstGeom prst="rect">
            <a:avLst/>
          </a:prstGeom>
          <a:noFill/>
        </p:spPr>
        <p:txBody>
          <a:bodyPr wrap="square">
            <a:spAutoFit/>
          </a:bodyPr>
          <a:lstStyle/>
          <a:p>
            <a:pPr>
              <a:lnSpc>
                <a:spcPct val="120000"/>
              </a:lnSpc>
              <a:spcAft>
                <a:spcPts val="800"/>
              </a:spcAft>
              <a:buSzPts val="1000"/>
              <a:tabLst>
                <a:tab pos="193040" algn="l"/>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We Are Committed To:</a:t>
            </a:r>
          </a:p>
          <a:p>
            <a:pPr marL="342900" lvl="0" indent="-342900">
              <a:lnSpc>
                <a:spcPct val="120000"/>
              </a:lnSpc>
              <a:spcAft>
                <a:spcPts val="800"/>
              </a:spcAft>
              <a:buSzPts val="1000"/>
              <a:buFont typeface="Symbol" panose="05050102010706020507" pitchFamily="18" charset="2"/>
              <a:buChar char=""/>
              <a:tabLst>
                <a:tab pos="193040" algn="l"/>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Inclusion and Respect:</a:t>
            </a:r>
            <a:r>
              <a:rPr lang="en-GB" sz="1200" dirty="0">
                <a:effectLst/>
                <a:latin typeface="Arial" panose="020B0604020202020204" pitchFamily="34" charset="0"/>
                <a:ea typeface="Calibri" panose="020F0502020204030204" pitchFamily="34" charset="0"/>
                <a:cs typeface="Arial" panose="020B0604020202020204" pitchFamily="34" charset="0"/>
              </a:rPr>
              <a:t> We value inclusion and treat everyone with dignity and respect.</a:t>
            </a:r>
          </a:p>
          <a:p>
            <a:pPr marL="342900" lvl="0" indent="-342900">
              <a:lnSpc>
                <a:spcPct val="120000"/>
              </a:lnSpc>
              <a:spcAft>
                <a:spcPts val="800"/>
              </a:spcAft>
              <a:buSzPts val="1000"/>
              <a:buFont typeface="Symbol" panose="05050102010706020507" pitchFamily="18" charset="2"/>
              <a:buChar char=""/>
              <a:tabLst>
                <a:tab pos="193040" algn="l"/>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Community Inclusivity:</a:t>
            </a:r>
            <a:r>
              <a:rPr lang="en-GB" sz="1200" dirty="0">
                <a:effectLst/>
                <a:latin typeface="Arial" panose="020B0604020202020204" pitchFamily="34" charset="0"/>
                <a:ea typeface="Calibri" panose="020F0502020204030204" pitchFamily="34" charset="0"/>
                <a:cs typeface="Arial" panose="020B0604020202020204" pitchFamily="34" charset="0"/>
              </a:rPr>
              <a:t> We welcome referrals from all sections of communities </a:t>
            </a:r>
            <a:r>
              <a:rPr lang="en-GB" sz="1200" dirty="0">
                <a:latin typeface="Arial" panose="020B0604020202020204" pitchFamily="34" charset="0"/>
                <a:ea typeface="Calibri" panose="020F0502020204030204" pitchFamily="34" charset="0"/>
                <a:cs typeface="Arial" panose="020B0604020202020204" pitchFamily="34" charset="0"/>
              </a:rPr>
              <a:t>and </a:t>
            </a:r>
            <a:r>
              <a:rPr lang="en-GB" sz="1200" dirty="0">
                <a:effectLst/>
                <a:latin typeface="Arial" panose="020B0604020202020204" pitchFamily="34" charset="0"/>
                <a:ea typeface="Calibri" panose="020F0502020204030204" pitchFamily="34" charset="0"/>
                <a:cs typeface="Arial" panose="020B0604020202020204" pitchFamily="34" charset="0"/>
              </a:rPr>
              <a:t>are committed to ensure the programme is open and accessible to all. </a:t>
            </a:r>
          </a:p>
          <a:p>
            <a:pPr marL="342900" lvl="0" indent="-342900">
              <a:lnSpc>
                <a:spcPct val="120000"/>
              </a:lnSpc>
              <a:spcAft>
                <a:spcPts val="800"/>
              </a:spcAft>
              <a:buSzPts val="1000"/>
              <a:buFont typeface="Symbol" panose="05050102010706020507" pitchFamily="18" charset="2"/>
              <a:buChar char=""/>
              <a:tabLst>
                <a:tab pos="193040" algn="l"/>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Safe and Inclusive Environment:</a:t>
            </a:r>
            <a:r>
              <a:rPr lang="en-GB" sz="1200" dirty="0">
                <a:effectLst/>
                <a:latin typeface="Arial" panose="020B0604020202020204" pitchFamily="34" charset="0"/>
                <a:ea typeface="Calibri" panose="020F0502020204030204" pitchFamily="34" charset="0"/>
                <a:cs typeface="Arial" panose="020B0604020202020204" pitchFamily="34" charset="0"/>
              </a:rPr>
              <a:t> Creating a safe and inclusive environment for volunteers and clients, regardless of age, disability, gender identity, race, religion or belief, sex or sexual orientation.</a:t>
            </a:r>
            <a:endParaRPr lang="en-GB" sz="1200" dirty="0">
              <a:latin typeface="Arial" panose="020B0604020202020204" pitchFamily="34" charset="0"/>
              <a:ea typeface="Calibri" panose="020F0502020204030204" pitchFamily="34" charset="0"/>
              <a:cs typeface="Arial" panose="020B0604020202020204" pitchFamily="34" charset="0"/>
            </a:endParaRPr>
          </a:p>
          <a:p>
            <a:pPr lvl="0">
              <a:lnSpc>
                <a:spcPct val="120000"/>
              </a:lnSpc>
              <a:spcAft>
                <a:spcPts val="800"/>
              </a:spcAft>
              <a:buSzPts val="1000"/>
              <a:tabLst>
                <a:tab pos="193040" algn="l"/>
                <a:tab pos="457200" algn="l"/>
              </a:tabLst>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lvl="0">
              <a:lnSpc>
                <a:spcPct val="120000"/>
              </a:lnSpc>
              <a:spcAft>
                <a:spcPts val="800"/>
              </a:spcAft>
              <a:buSzPts val="1000"/>
              <a:tabLst>
                <a:tab pos="193040" algn="l"/>
                <a:tab pos="457200" algn="l"/>
              </a:tabLst>
            </a:pPr>
            <a:r>
              <a:rPr lang="en-GB" sz="1200" b="1" dirty="0">
                <a:effectLst/>
                <a:latin typeface="Arial" panose="020B0604020202020204" pitchFamily="34" charset="0"/>
                <a:ea typeface="Calibri" panose="020F0502020204030204" pitchFamily="34" charset="0"/>
                <a:cs typeface="Arial" panose="020B0604020202020204" pitchFamily="34" charset="0"/>
              </a:rPr>
              <a:t>We do this through: </a:t>
            </a:r>
          </a:p>
          <a:p>
            <a:pPr marL="342900" lvl="0" indent="-342900">
              <a:lnSpc>
                <a:spcPct val="120000"/>
              </a:lnSpc>
              <a:spcAft>
                <a:spcPts val="800"/>
              </a:spcAft>
              <a:buSzPts val="1000"/>
              <a:buFont typeface="Symbol" panose="05050102010706020507" pitchFamily="18" charset="2"/>
              <a:buChar char=""/>
              <a:tabLst>
                <a:tab pos="193040" algn="l"/>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Collecting information and reporting on volunteer diversity to identify underrepresentation.</a:t>
            </a:r>
          </a:p>
          <a:p>
            <a:pPr marL="342900" lvl="0" indent="-342900">
              <a:lnSpc>
                <a:spcPct val="120000"/>
              </a:lnSpc>
              <a:spcAft>
                <a:spcPts val="800"/>
              </a:spcAft>
              <a:buSzPts val="1000"/>
              <a:buFont typeface="Symbol" panose="05050102010706020507" pitchFamily="18" charset="2"/>
              <a:buChar char=""/>
              <a:tabLst>
                <a:tab pos="193040" algn="l"/>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Ensuring program</a:t>
            </a:r>
            <a:r>
              <a:rPr lang="en-GB" sz="1200" dirty="0">
                <a:latin typeface="Arial" panose="020B0604020202020204" pitchFamily="34" charset="0"/>
                <a:ea typeface="Calibri" panose="020F0502020204030204" pitchFamily="34" charset="0"/>
                <a:cs typeface="Arial" panose="020B0604020202020204" pitchFamily="34" charset="0"/>
              </a:rPr>
              <a:t>me</a:t>
            </a:r>
            <a:r>
              <a:rPr lang="en-GB" sz="1200" dirty="0">
                <a:effectLst/>
                <a:latin typeface="Arial" panose="020B0604020202020204" pitchFamily="34" charset="0"/>
                <a:ea typeface="Calibri" panose="020F0502020204030204" pitchFamily="34" charset="0"/>
                <a:cs typeface="Arial" panose="020B0604020202020204" pitchFamily="34" charset="0"/>
              </a:rPr>
              <a:t> is accessible for all communities (e.g. multilingual materials and language support).</a:t>
            </a:r>
          </a:p>
          <a:p>
            <a:pPr marL="342900" lvl="0" indent="-342900">
              <a:lnSpc>
                <a:spcPct val="120000"/>
              </a:lnSpc>
              <a:spcAft>
                <a:spcPts val="800"/>
              </a:spcAft>
              <a:buSzPts val="1000"/>
              <a:buFont typeface="Symbol" panose="05050102010706020507" pitchFamily="18" charset="2"/>
              <a:buChar char=""/>
              <a:tabLst>
                <a:tab pos="193040" algn="l"/>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Ensuring the programme and volunteers reflect the communities they serve. </a:t>
            </a:r>
          </a:p>
          <a:p>
            <a:pPr marL="228600">
              <a:lnSpc>
                <a:spcPct val="120000"/>
              </a:lnSpc>
              <a:spcAft>
                <a:spcPts val="800"/>
              </a:spcAft>
              <a:tabLst>
                <a:tab pos="19304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1F2420E8-3A35-0993-8FBE-C46822390E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27" name="Picture 26">
            <a:extLst>
              <a:ext uri="{FF2B5EF4-FFF2-40B4-BE49-F238E27FC236}">
                <a16:creationId xmlns:a16="http://schemas.microsoft.com/office/drawing/2014/main" id="{A280EBA9-60DA-8F93-7F97-9F2939966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sp>
        <p:nvSpPr>
          <p:cNvPr id="28" name="object 22">
            <a:extLst>
              <a:ext uri="{FF2B5EF4-FFF2-40B4-BE49-F238E27FC236}">
                <a16:creationId xmlns:a16="http://schemas.microsoft.com/office/drawing/2014/main" id="{267A88B9-481C-3879-9F06-4E92D628B7AF}"/>
              </a:ext>
            </a:extLst>
          </p:cNvPr>
          <p:cNvSpPr txBox="1">
            <a:spLocks/>
          </p:cNvSpPr>
          <p:nvPr/>
        </p:nvSpPr>
        <p:spPr>
          <a:xfrm>
            <a:off x="547053" y="955830"/>
            <a:ext cx="4253548" cy="477695"/>
          </a:xfrm>
          <a:prstGeom prst="rect">
            <a:avLst/>
          </a:prstGeom>
          <a:solidFill>
            <a:srgbClr val="005EB8"/>
          </a:solidFill>
        </p:spPr>
        <p:txBody>
          <a:bodyPr vert="horz" wrap="square" lIns="0" tIns="635" rIns="0" bIns="0" rtlCol="0">
            <a:spAutoFit/>
          </a:bodyPr>
          <a:lstStyle>
            <a:lvl1pPr>
              <a:defRPr sz="4700" b="1" i="0">
                <a:solidFill>
                  <a:srgbClr val="005EB8"/>
                </a:solidFill>
                <a:latin typeface="Arial"/>
                <a:ea typeface="+mj-ea"/>
                <a:cs typeface="Arial"/>
              </a:defRPr>
            </a:lvl1pPr>
          </a:lstStyle>
          <a:p>
            <a:pPr marL="107950">
              <a:spcBef>
                <a:spcPts val="5"/>
              </a:spcBef>
            </a:pPr>
            <a:r>
              <a:rPr lang="en-US" sz="3100" dirty="0">
                <a:solidFill>
                  <a:srgbClr val="FFFFFF"/>
                </a:solidFill>
              </a:rPr>
              <a:t>equality and diversity</a:t>
            </a:r>
            <a:endParaRPr lang="en-US" sz="3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8">
            <a:extLst>
              <a:ext uri="{FF2B5EF4-FFF2-40B4-BE49-F238E27FC236}">
                <a16:creationId xmlns:a16="http://schemas.microsoft.com/office/drawing/2014/main" id="{B8B319DF-AEA4-E7E1-E5DC-15AE6108A712}"/>
              </a:ext>
            </a:extLst>
          </p:cNvPr>
          <p:cNvSpPr txBox="1">
            <a:spLocks noGrp="1"/>
          </p:cNvSpPr>
          <p:nvPr>
            <p:ph type="title"/>
          </p:nvPr>
        </p:nvSpPr>
        <p:spPr>
          <a:xfrm>
            <a:off x="675004" y="541169"/>
            <a:ext cx="3515996"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dirty="0">
                <a:solidFill>
                  <a:srgbClr val="FFFFFF"/>
                </a:solidFill>
              </a:rPr>
              <a:t>Case Study | NHS</a:t>
            </a:r>
            <a:endParaRPr sz="3100" dirty="0"/>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solidFill>
                  <a:srgbClr val="005EB8"/>
                </a:solidFill>
              </a:rPr>
              <a:t>21</a:t>
            </a:fld>
            <a:endParaRPr spc="-25" dirty="0">
              <a:solidFill>
                <a:srgbClr val="005EB8"/>
              </a:solidFill>
            </a:endParaRPr>
          </a:p>
        </p:txBody>
      </p:sp>
      <p:sp>
        <p:nvSpPr>
          <p:cNvPr id="7" name="TextBox 6">
            <a:extLst>
              <a:ext uri="{FF2B5EF4-FFF2-40B4-BE49-F238E27FC236}">
                <a16:creationId xmlns:a16="http://schemas.microsoft.com/office/drawing/2014/main" id="{E4CF2D19-E5AC-59A8-7ADF-33A0B67585C0}"/>
              </a:ext>
            </a:extLst>
          </p:cNvPr>
          <p:cNvSpPr txBox="1"/>
          <p:nvPr/>
        </p:nvSpPr>
        <p:spPr>
          <a:xfrm>
            <a:off x="675004" y="2053294"/>
            <a:ext cx="7422411" cy="3262432"/>
          </a:xfrm>
          <a:prstGeom prst="rect">
            <a:avLst/>
          </a:prstGeom>
          <a:noFill/>
        </p:spPr>
        <p:txBody>
          <a:bodyPr wrap="square">
            <a:spAutoFit/>
          </a:bodyPr>
          <a:lstStyle/>
          <a:p>
            <a:pPr algn="l"/>
            <a:r>
              <a:rPr lang="en-GB" b="1" i="1" u="none" strike="noStrike" dirty="0">
                <a:solidFill>
                  <a:srgbClr val="005EB8"/>
                </a:solidFill>
                <a:effectLst/>
                <a:latin typeface="Arial" panose="020B0604020202020204" pitchFamily="34" charset="0"/>
              </a:rPr>
              <a:t>Jess Power, a Haematology Clinical Nurse Specialist at New Cross Hospital, utilises the NHS and Care Volunteer Responders programme to support outpatients.</a:t>
            </a:r>
            <a:endParaRPr lang="en-GB" b="1" i="0" u="none" strike="noStrike" dirty="0">
              <a:solidFill>
                <a:srgbClr val="005EB8"/>
              </a:solidFill>
              <a:effectLst/>
              <a:latin typeface="Calibri" panose="020F0502020204030204" pitchFamily="34" charset="0"/>
            </a:endParaRPr>
          </a:p>
          <a:p>
            <a:pPr algn="l"/>
            <a:r>
              <a:rPr lang="en-GB" sz="1400" b="0" i="1" u="none" strike="noStrike" dirty="0">
                <a:solidFill>
                  <a:srgbClr val="000000"/>
                </a:solidFill>
                <a:effectLst/>
                <a:latin typeface="Arial" panose="020B0604020202020204" pitchFamily="34" charset="0"/>
              </a:rPr>
              <a:t> </a:t>
            </a:r>
            <a:endParaRPr lang="en-GB" sz="1400" b="0" i="0" u="none" strike="noStrike" dirty="0">
              <a:solidFill>
                <a:srgbClr val="000000"/>
              </a:solidFill>
              <a:effectLst/>
              <a:latin typeface="Calibri" panose="020F0502020204030204" pitchFamily="34" charset="0"/>
            </a:endParaRPr>
          </a:p>
          <a:p>
            <a:pPr algn="l"/>
            <a:r>
              <a:rPr lang="en-GB" sz="1400" b="1" i="1" u="none" strike="noStrike" dirty="0">
                <a:solidFill>
                  <a:srgbClr val="000000"/>
                </a:solidFill>
                <a:effectLst/>
                <a:latin typeface="Arial" panose="020B0604020202020204" pitchFamily="34" charset="0"/>
              </a:rPr>
              <a:t>“We have a cohort of, primarily older, house-bound patients who are unable to come to the Hospital to collect medications and do not have anyone to collect on their behalf. The Pick Up and Delivery service has been a game-changer for our patients. It ensures that they receive their essential medications promptly, and the feedback from our patients has been overwhelmingly positive. The volunteers have been extremely friendly and helpful.”</a:t>
            </a:r>
            <a:endParaRPr lang="en-GB" sz="1400" b="1" i="0" u="none" strike="noStrike" dirty="0">
              <a:solidFill>
                <a:srgbClr val="000000"/>
              </a:solidFill>
              <a:effectLst/>
              <a:latin typeface="Calibri" panose="020F0502020204030204" pitchFamily="34" charset="0"/>
            </a:endParaRPr>
          </a:p>
          <a:p>
            <a:pPr algn="l"/>
            <a:r>
              <a:rPr lang="en-GB" sz="1400" b="0" i="1" u="none" strike="noStrike" dirty="0">
                <a:solidFill>
                  <a:srgbClr val="000000"/>
                </a:solidFill>
                <a:effectLst/>
                <a:latin typeface="Arial" panose="020B0604020202020204" pitchFamily="34" charset="0"/>
              </a:rPr>
              <a:t> </a:t>
            </a:r>
            <a:endParaRPr lang="en-GB" sz="1400" b="0" i="0" u="none" strike="noStrike" dirty="0">
              <a:solidFill>
                <a:srgbClr val="000000"/>
              </a:solidFill>
              <a:effectLst/>
              <a:latin typeface="Calibri" panose="020F0502020204030204" pitchFamily="34" charset="0"/>
            </a:endParaRPr>
          </a:p>
          <a:p>
            <a:pPr algn="l"/>
            <a:r>
              <a:rPr lang="en-GB" sz="2000" b="1" i="1" u="none" strike="noStrike" dirty="0">
                <a:solidFill>
                  <a:srgbClr val="005EB8"/>
                </a:solidFill>
                <a:effectLst/>
                <a:latin typeface="Arial" panose="020B0604020202020204" pitchFamily="34" charset="0"/>
              </a:rPr>
              <a:t>“I would definitely recommend the service to other health and care professionals.”</a:t>
            </a:r>
            <a:endParaRPr lang="en-GB" sz="2000" b="1" i="0" u="none" strike="noStrike" dirty="0">
              <a:solidFill>
                <a:srgbClr val="005EB8"/>
              </a:solidFill>
              <a:effectLst/>
              <a:latin typeface="Calibri" panose="020F0502020204030204" pitchFamily="34" charset="0"/>
            </a:endParaRPr>
          </a:p>
        </p:txBody>
      </p:sp>
      <p:pic>
        <p:nvPicPr>
          <p:cNvPr id="11" name="Picture 10" descr="A person taking a selfie&#10;&#10;Description automatically generated">
            <a:extLst>
              <a:ext uri="{FF2B5EF4-FFF2-40B4-BE49-F238E27FC236}">
                <a16:creationId xmlns:a16="http://schemas.microsoft.com/office/drawing/2014/main" id="{D3D32550-3E95-F46E-416E-5A540DA091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27490" y="2072743"/>
            <a:ext cx="2047514" cy="2953725"/>
          </a:xfrm>
          <a:prstGeom prst="rect">
            <a:avLst/>
          </a:prstGeom>
        </p:spPr>
      </p:pic>
      <p:pic>
        <p:nvPicPr>
          <p:cNvPr id="3" name="Picture 2">
            <a:extLst>
              <a:ext uri="{FF2B5EF4-FFF2-40B4-BE49-F238E27FC236}">
                <a16:creationId xmlns:a16="http://schemas.microsoft.com/office/drawing/2014/main" id="{63675115-58AE-1277-EC16-8FEE54F77F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4" name="Picture 3">
            <a:extLst>
              <a:ext uri="{FF2B5EF4-FFF2-40B4-BE49-F238E27FC236}">
                <a16:creationId xmlns:a16="http://schemas.microsoft.com/office/drawing/2014/main" id="{2E182520-D271-0BD7-E86A-B9CEC8CB6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extLst>
      <p:ext uri="{BB962C8B-B14F-4D97-AF65-F5344CB8AC3E}">
        <p14:creationId xmlns:p14="http://schemas.microsoft.com/office/powerpoint/2010/main" val="260451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1" i="0" u="none" strike="noStrike" kern="0" cap="none" spc="-25" normalizeH="0" baseline="0" noProof="0" dirty="0">
                <a:ln>
                  <a:noFill/>
                </a:ln>
                <a:solidFill>
                  <a:srgbClr val="005EB8"/>
                </a:solidFill>
                <a:effectLst/>
                <a:uLnTx/>
                <a:uFillTx/>
                <a:latin typeface="Arial"/>
                <a:cs typeface="Arial"/>
              </a:rPr>
              <a:pPr marL="38100" marR="0" lvl="0" indent="0" defTabSz="914400" eaLnBrk="1" fontAlgn="auto" latinLnBrk="0" hangingPunct="1">
                <a:lnSpc>
                  <a:spcPts val="1425"/>
                </a:lnSpc>
                <a:spcBef>
                  <a:spcPts val="0"/>
                </a:spcBef>
                <a:spcAft>
                  <a:spcPts val="0"/>
                </a:spcAft>
                <a:buClrTx/>
                <a:buSzTx/>
                <a:buFontTx/>
                <a:buNone/>
                <a:tabLst/>
                <a:defRPr/>
              </a:pPr>
              <a:t>22</a:t>
            </a:fld>
            <a:endParaRPr kumimoji="0" sz="1200" b="1" i="0" u="none" strike="noStrike" kern="0" cap="none" spc="-25" normalizeH="0" baseline="0" noProof="0" dirty="0">
              <a:ln>
                <a:noFill/>
              </a:ln>
              <a:solidFill>
                <a:srgbClr val="005EB8"/>
              </a:solidFill>
              <a:effectLst/>
              <a:uLnTx/>
              <a:uFillTx/>
              <a:latin typeface="Arial"/>
              <a:cs typeface="Arial"/>
            </a:endParaRPr>
          </a:p>
        </p:txBody>
      </p:sp>
      <p:sp>
        <p:nvSpPr>
          <p:cNvPr id="7" name="TextBox 6">
            <a:extLst>
              <a:ext uri="{FF2B5EF4-FFF2-40B4-BE49-F238E27FC236}">
                <a16:creationId xmlns:a16="http://schemas.microsoft.com/office/drawing/2014/main" id="{1E70C5E4-2175-6B57-5693-717BF48CB2B7}"/>
              </a:ext>
            </a:extLst>
          </p:cNvPr>
          <p:cNvSpPr txBox="1"/>
          <p:nvPr/>
        </p:nvSpPr>
        <p:spPr>
          <a:xfrm>
            <a:off x="675004" y="2053294"/>
            <a:ext cx="8836190" cy="273921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srgbClr val="005EB8"/>
                </a:solidFill>
                <a:effectLst/>
                <a:uLnTx/>
                <a:uFillTx/>
                <a:latin typeface="Arial" panose="020B0604020202020204" pitchFamily="34" charset="0"/>
              </a:rPr>
              <a:t>Samantha Aylott, Specialist Advisor for Adult Social Care at Essex County Council, regularly uses the Volunteer Responder programme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4F81BD"/>
              </a:solidFill>
              <a:effectLst/>
              <a:uLnTx/>
              <a:uFillTx/>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”It’s immensely helpful to be able to offer people emotional wellbeing support and the opportunity to have a friendly phone call as part of their care package. Having someone to chat to can mean a lot to the adults we work with; it’s about knowing someone cares and is interested in them</a:t>
            </a:r>
            <a:r>
              <a:rPr kumimoji="0" lang="en-GB" sz="1200" b="1" i="1" u="none" strike="noStrike" kern="0" cap="none" spc="0" normalizeH="0" baseline="0" noProof="0" dirty="0">
                <a:ln>
                  <a:noFill/>
                </a:ln>
                <a:solidFill>
                  <a:srgbClr val="000000"/>
                </a:solidFill>
                <a:effectLst/>
                <a:uLnTx/>
                <a:uFillTx/>
                <a:latin typeface="Arial" panose="020B0604020202020204" pitchFamily="34" charset="0"/>
              </a:rPr>
              <a:t>.”</a:t>
            </a:r>
            <a:endParaRPr kumimoji="0" lang="en-GB"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000000"/>
                </a:solidFill>
                <a:effectLst/>
                <a:uLnTx/>
                <a:uFillTx/>
                <a:latin typeface="Arial" panose="020B0604020202020204" pitchFamily="34" charset="0"/>
              </a:rPr>
              <a:t> </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srgbClr val="000000"/>
                </a:solidFill>
                <a:effectLst/>
                <a:uLnTx/>
                <a:uFillTx/>
                <a:latin typeface="Arial" panose="020B0604020202020204" pitchFamily="34" charset="0"/>
              </a:rPr>
              <a:t> </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a:ln>
                  <a:noFill/>
                </a:ln>
                <a:solidFill>
                  <a:srgbClr val="005EB8"/>
                </a:solidFill>
                <a:effectLst/>
                <a:uLnTx/>
                <a:uFillTx/>
                <a:latin typeface="Arial" panose="020B0604020202020204" pitchFamily="34" charset="0"/>
              </a:rPr>
              <a:t>“I would recommend the programme to other social care providers, it’s quick and easy to use.”</a:t>
            </a:r>
            <a:endParaRPr kumimoji="0" lang="en-GB" sz="1800" b="1" i="0" u="none" strike="noStrike" kern="0" cap="none" spc="0" normalizeH="0" baseline="0" noProof="0" dirty="0">
              <a:ln>
                <a:noFill/>
              </a:ln>
              <a:solidFill>
                <a:srgbClr val="005EB8"/>
              </a:solidFill>
              <a:effectLst/>
              <a:uLnTx/>
              <a:uFillTx/>
              <a:latin typeface="Calibri" panose="020F0502020204030204" pitchFamily="34" charset="0"/>
            </a:endParaRPr>
          </a:p>
        </p:txBody>
      </p:sp>
      <p:sp>
        <p:nvSpPr>
          <p:cNvPr id="27" name="object 8">
            <a:extLst>
              <a:ext uri="{FF2B5EF4-FFF2-40B4-BE49-F238E27FC236}">
                <a16:creationId xmlns:a16="http://schemas.microsoft.com/office/drawing/2014/main" id="{4A56CFE6-B615-180E-20D4-2D78C2AF2088}"/>
              </a:ext>
            </a:extLst>
          </p:cNvPr>
          <p:cNvSpPr txBox="1">
            <a:spLocks/>
          </p:cNvSpPr>
          <p:nvPr/>
        </p:nvSpPr>
        <p:spPr>
          <a:xfrm>
            <a:off x="675004" y="541169"/>
            <a:ext cx="3515996" cy="477695"/>
          </a:xfrm>
          <a:prstGeom prst="rect">
            <a:avLst/>
          </a:prstGeom>
          <a:solidFill>
            <a:srgbClr val="005EB8"/>
          </a:solidFill>
        </p:spPr>
        <p:txBody>
          <a:bodyPr vert="horz" wrap="square" lIns="0" tIns="635" rIns="0" bIns="0" rtlCol="0">
            <a:spAutoFit/>
          </a:bodyPr>
          <a:lstStyle>
            <a:lvl1pPr>
              <a:defRPr>
                <a:latin typeface="+mj-lt"/>
                <a:ea typeface="+mj-ea"/>
                <a:cs typeface="+mj-cs"/>
              </a:defRPr>
            </a:lvl1pPr>
          </a:lstStyle>
          <a:p>
            <a:pPr marL="107950">
              <a:spcBef>
                <a:spcPts val="5"/>
              </a:spcBef>
            </a:pPr>
            <a:r>
              <a:rPr lang="en-US" sz="3100" b="1" dirty="0">
                <a:solidFill>
                  <a:srgbClr val="FFFFFF"/>
                </a:solidFill>
                <a:latin typeface="Arial" panose="020B0604020202020204" pitchFamily="34" charset="0"/>
                <a:cs typeface="Arial" panose="020B0604020202020204" pitchFamily="34" charset="0"/>
              </a:rPr>
              <a:t>Case Study | Care</a:t>
            </a:r>
            <a:endParaRPr lang="en-US" sz="3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08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up of a paper&#10;&#10;Description automatically generated">
            <a:extLst>
              <a:ext uri="{FF2B5EF4-FFF2-40B4-BE49-F238E27FC236}">
                <a16:creationId xmlns:a16="http://schemas.microsoft.com/office/drawing/2014/main" id="{807B43BB-F06E-3BC1-AF09-04EAC0F38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101" y="1577116"/>
            <a:ext cx="1720278" cy="1871024"/>
          </a:xfrm>
          <a:prstGeom prst="rect">
            <a:avLst/>
          </a:prstGeom>
        </p:spPr>
      </p:pic>
      <p:pic>
        <p:nvPicPr>
          <p:cNvPr id="31" name="Picture 30" descr="A person on the phone&#10;&#10;Description automatically generated">
            <a:extLst>
              <a:ext uri="{FF2B5EF4-FFF2-40B4-BE49-F238E27FC236}">
                <a16:creationId xmlns:a16="http://schemas.microsoft.com/office/drawing/2014/main" id="{E7D5474A-2270-C53A-3E0A-707E3CA4BD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101" y="4047578"/>
            <a:ext cx="1720278" cy="1871024"/>
          </a:xfrm>
          <a:prstGeom prst="rect">
            <a:avLst/>
          </a:prstGeom>
        </p:spPr>
      </p:pic>
      <p:sp>
        <p:nvSpPr>
          <p:cNvPr id="8" name="object 8"/>
          <p:cNvSpPr txBox="1">
            <a:spLocks noGrp="1"/>
          </p:cNvSpPr>
          <p:nvPr>
            <p:ph type="title"/>
          </p:nvPr>
        </p:nvSpPr>
        <p:spPr>
          <a:xfrm>
            <a:off x="462101" y="459003"/>
            <a:ext cx="3726155"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dirty="0">
                <a:solidFill>
                  <a:srgbClr val="FFFFFF"/>
                </a:solidFill>
                <a:latin typeface="Arial"/>
                <a:cs typeface="Arial"/>
              </a:rPr>
              <a:t>Marketing support </a:t>
            </a:r>
            <a:endParaRPr sz="310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solidFill>
                  <a:srgbClr val="005EB8"/>
                </a:solidFill>
              </a:rPr>
              <a:t>23</a:t>
            </a:fld>
            <a:endParaRPr spc="-25" dirty="0">
              <a:solidFill>
                <a:srgbClr val="005EB8"/>
              </a:solidFill>
            </a:endParaRPr>
          </a:p>
        </p:txBody>
      </p:sp>
      <p:sp>
        <p:nvSpPr>
          <p:cNvPr id="24" name="TextBox 23">
            <a:extLst>
              <a:ext uri="{FF2B5EF4-FFF2-40B4-BE49-F238E27FC236}">
                <a16:creationId xmlns:a16="http://schemas.microsoft.com/office/drawing/2014/main" id="{108B456D-6C49-9940-1F42-2E5403E2A36A}"/>
              </a:ext>
            </a:extLst>
          </p:cNvPr>
          <p:cNvSpPr txBox="1"/>
          <p:nvPr/>
        </p:nvSpPr>
        <p:spPr>
          <a:xfrm>
            <a:off x="4285509" y="3654623"/>
            <a:ext cx="3631982" cy="307777"/>
          </a:xfrm>
          <a:prstGeom prst="rect">
            <a:avLst/>
          </a:prstGeom>
          <a:solidFill>
            <a:srgbClr val="005EB8"/>
          </a:solidFill>
        </p:spPr>
        <p:txBody>
          <a:bodyPr wrap="square" rtlCol="0">
            <a:spAutoFit/>
          </a:bodyPr>
          <a:lstStyle/>
          <a:p>
            <a:r>
              <a:rPr lang="en-US" sz="1400" dirty="0">
                <a:solidFill>
                  <a:schemeClr val="bg1"/>
                </a:solidFill>
              </a:rPr>
              <a:t>Volunteer Recruitment </a:t>
            </a:r>
            <a:endParaRPr lang="en-GB" sz="1400" dirty="0">
              <a:solidFill>
                <a:schemeClr val="bg1"/>
              </a:solidFill>
            </a:endParaRPr>
          </a:p>
        </p:txBody>
      </p:sp>
      <p:sp>
        <p:nvSpPr>
          <p:cNvPr id="4" name="Rectangle: Rounded Corners 3">
            <a:extLst>
              <a:ext uri="{FF2B5EF4-FFF2-40B4-BE49-F238E27FC236}">
                <a16:creationId xmlns:a16="http://schemas.microsoft.com/office/drawing/2014/main" id="{2DF11085-25AC-068B-57D6-3D0234135313}"/>
              </a:ext>
            </a:extLst>
          </p:cNvPr>
          <p:cNvSpPr/>
          <p:nvPr/>
        </p:nvSpPr>
        <p:spPr>
          <a:xfrm flipH="1">
            <a:off x="8688249" y="4284766"/>
            <a:ext cx="2772887" cy="590819"/>
          </a:xfrm>
          <a:prstGeom prst="round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hlinkClick r:id="rId5"/>
              </a:rPr>
              <a:t>Click here </a:t>
            </a:r>
            <a:r>
              <a:rPr lang="en-US" dirty="0"/>
              <a:t>to request a referrer welcome pack</a:t>
            </a:r>
            <a:endParaRPr lang="en-GB" dirty="0"/>
          </a:p>
        </p:txBody>
      </p:sp>
      <p:sp>
        <p:nvSpPr>
          <p:cNvPr id="21" name="TextBox 20">
            <a:extLst>
              <a:ext uri="{FF2B5EF4-FFF2-40B4-BE49-F238E27FC236}">
                <a16:creationId xmlns:a16="http://schemas.microsoft.com/office/drawing/2014/main" id="{467A34FA-EC55-FAE2-E39B-4FB1AE21BD6C}"/>
              </a:ext>
            </a:extLst>
          </p:cNvPr>
          <p:cNvSpPr txBox="1"/>
          <p:nvPr/>
        </p:nvSpPr>
        <p:spPr>
          <a:xfrm>
            <a:off x="462101" y="3654623"/>
            <a:ext cx="3631982" cy="307777"/>
          </a:xfrm>
          <a:prstGeom prst="rect">
            <a:avLst/>
          </a:prstGeom>
          <a:solidFill>
            <a:srgbClr val="005EB8"/>
          </a:solidFill>
        </p:spPr>
        <p:txBody>
          <a:bodyPr wrap="square" rtlCol="0">
            <a:spAutoFit/>
          </a:bodyPr>
          <a:lstStyle/>
          <a:p>
            <a:r>
              <a:rPr lang="en-US" sz="1400" dirty="0">
                <a:solidFill>
                  <a:schemeClr val="bg1"/>
                </a:solidFill>
              </a:rPr>
              <a:t>Self-referral Marketing materials</a:t>
            </a:r>
            <a:endParaRPr lang="en-GB" sz="1400" dirty="0">
              <a:solidFill>
                <a:schemeClr val="bg1"/>
              </a:solidFill>
            </a:endParaRPr>
          </a:p>
        </p:txBody>
      </p:sp>
      <p:sp>
        <p:nvSpPr>
          <p:cNvPr id="23" name="TextBox 22">
            <a:extLst>
              <a:ext uri="{FF2B5EF4-FFF2-40B4-BE49-F238E27FC236}">
                <a16:creationId xmlns:a16="http://schemas.microsoft.com/office/drawing/2014/main" id="{D393D9CD-E8C0-E738-D633-99EC6B02603B}"/>
              </a:ext>
            </a:extLst>
          </p:cNvPr>
          <p:cNvSpPr txBox="1"/>
          <p:nvPr/>
        </p:nvSpPr>
        <p:spPr>
          <a:xfrm>
            <a:off x="462101" y="1143000"/>
            <a:ext cx="9367094" cy="307777"/>
          </a:xfrm>
          <a:prstGeom prst="rect">
            <a:avLst/>
          </a:prstGeom>
          <a:solidFill>
            <a:srgbClr val="005EB8"/>
          </a:solidFill>
        </p:spPr>
        <p:txBody>
          <a:bodyPr wrap="square" rtlCol="0">
            <a:spAutoFit/>
          </a:bodyPr>
          <a:lstStyle/>
          <a:p>
            <a:r>
              <a:rPr lang="en-US" sz="1400" dirty="0">
                <a:solidFill>
                  <a:schemeClr val="bg1"/>
                </a:solidFill>
              </a:rPr>
              <a:t>Referrer welcome pack </a:t>
            </a:r>
            <a:endParaRPr lang="en-GB" sz="1400" dirty="0">
              <a:solidFill>
                <a:schemeClr val="bg1"/>
              </a:solidFill>
            </a:endParaRPr>
          </a:p>
        </p:txBody>
      </p:sp>
      <p:pic>
        <p:nvPicPr>
          <p:cNvPr id="3" name="Picture 2">
            <a:extLst>
              <a:ext uri="{FF2B5EF4-FFF2-40B4-BE49-F238E27FC236}">
                <a16:creationId xmlns:a16="http://schemas.microsoft.com/office/drawing/2014/main" id="{BEC258BE-7240-CF9D-DB22-46F3842B63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7" name="Picture 6">
            <a:extLst>
              <a:ext uri="{FF2B5EF4-FFF2-40B4-BE49-F238E27FC236}">
                <a16:creationId xmlns:a16="http://schemas.microsoft.com/office/drawing/2014/main" id="{76247D21-BF35-ADBA-30B0-E592975F4F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pic>
        <p:nvPicPr>
          <p:cNvPr id="13" name="Picture 12" descr="A poster with a person holding a bag&#10;&#10;Description automatically generated">
            <a:extLst>
              <a:ext uri="{FF2B5EF4-FFF2-40B4-BE49-F238E27FC236}">
                <a16:creationId xmlns:a16="http://schemas.microsoft.com/office/drawing/2014/main" id="{CAAA5E4B-0D47-C072-0BE4-FA2098944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73805" y="1577116"/>
            <a:ext cx="1720278" cy="1871024"/>
          </a:xfrm>
          <a:prstGeom prst="rect">
            <a:avLst/>
          </a:prstGeom>
        </p:spPr>
      </p:pic>
      <p:pic>
        <p:nvPicPr>
          <p:cNvPr id="17" name="Picture 16" descr="A poster of a person and person talking on the phone&#10;&#10;Description automatically generated">
            <a:extLst>
              <a:ext uri="{FF2B5EF4-FFF2-40B4-BE49-F238E27FC236}">
                <a16:creationId xmlns:a16="http://schemas.microsoft.com/office/drawing/2014/main" id="{CB128278-1947-0CD0-C5BE-0CCFA5E5B9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85509" y="4047578"/>
            <a:ext cx="1720278" cy="1871024"/>
          </a:xfrm>
          <a:prstGeom prst="rect">
            <a:avLst/>
          </a:prstGeom>
        </p:spPr>
      </p:pic>
      <p:pic>
        <p:nvPicPr>
          <p:cNvPr id="19" name="Picture 18" descr="A couple of brochures on a grey background&#10;&#10;Description automatically generated">
            <a:extLst>
              <a:ext uri="{FF2B5EF4-FFF2-40B4-BE49-F238E27FC236}">
                <a16:creationId xmlns:a16="http://schemas.microsoft.com/office/drawing/2014/main" id="{BCB164C7-7039-D305-D852-A82B1BA972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08917" y="1577116"/>
            <a:ext cx="1720278" cy="1871024"/>
          </a:xfrm>
          <a:prstGeom prst="rect">
            <a:avLst/>
          </a:prstGeom>
        </p:spPr>
      </p:pic>
      <p:pic>
        <p:nvPicPr>
          <p:cNvPr id="25" name="Picture 24" descr="A brochure with text and images&#10;&#10;Description automatically generated">
            <a:extLst>
              <a:ext uri="{FF2B5EF4-FFF2-40B4-BE49-F238E27FC236}">
                <a16:creationId xmlns:a16="http://schemas.microsoft.com/office/drawing/2014/main" id="{868623D8-26A8-25EC-680A-BC10081159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85509" y="1577116"/>
            <a:ext cx="1720278" cy="1871024"/>
          </a:xfrm>
          <a:prstGeom prst="rect">
            <a:avLst/>
          </a:prstGeom>
        </p:spPr>
      </p:pic>
      <p:pic>
        <p:nvPicPr>
          <p:cNvPr id="29" name="Picture 28" descr="A brochure with a picture of a person&#10;&#10;Description automatically generated">
            <a:extLst>
              <a:ext uri="{FF2B5EF4-FFF2-40B4-BE49-F238E27FC236}">
                <a16:creationId xmlns:a16="http://schemas.microsoft.com/office/drawing/2014/main" id="{445E0DCD-EC84-8720-1880-BCC1960069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73805" y="4047578"/>
            <a:ext cx="1720278" cy="1871024"/>
          </a:xfrm>
          <a:prstGeom prst="rect">
            <a:avLst/>
          </a:prstGeom>
        </p:spPr>
      </p:pic>
      <p:pic>
        <p:nvPicPr>
          <p:cNvPr id="34" name="Picture 33" descr="A brochure with text and images&#10;&#10;Description automatically generated">
            <a:extLst>
              <a:ext uri="{FF2B5EF4-FFF2-40B4-BE49-F238E27FC236}">
                <a16:creationId xmlns:a16="http://schemas.microsoft.com/office/drawing/2014/main" id="{3F539A06-A15A-F60F-6A55-25441386DF4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197213" y="4047578"/>
            <a:ext cx="1720278" cy="1871024"/>
          </a:xfrm>
          <a:prstGeom prst="rect">
            <a:avLst/>
          </a:prstGeom>
        </p:spPr>
      </p:pic>
      <p:pic>
        <p:nvPicPr>
          <p:cNvPr id="36" name="Picture 35" descr="A person on the phone&#10;&#10;Description automatically generated">
            <a:extLst>
              <a:ext uri="{FF2B5EF4-FFF2-40B4-BE49-F238E27FC236}">
                <a16:creationId xmlns:a16="http://schemas.microsoft.com/office/drawing/2014/main" id="{F719678F-3F1C-59B6-5304-1E07B9CF96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7213" y="1577116"/>
            <a:ext cx="1720278" cy="1871024"/>
          </a:xfrm>
          <a:prstGeom prst="rect">
            <a:avLst/>
          </a:prstGeom>
        </p:spPr>
      </p:pic>
    </p:spTree>
    <p:extLst>
      <p:ext uri="{BB962C8B-B14F-4D97-AF65-F5344CB8AC3E}">
        <p14:creationId xmlns:p14="http://schemas.microsoft.com/office/powerpoint/2010/main" val="789141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41"/>
            <a:ext cx="12192000" cy="6855459"/>
          </a:xfrm>
          <a:custGeom>
            <a:avLst/>
            <a:gdLst/>
            <a:ahLst/>
            <a:cxnLst/>
            <a:rect l="l" t="t" r="r" b="b"/>
            <a:pathLst>
              <a:path w="7105015" h="6855459">
                <a:moveTo>
                  <a:pt x="7104608" y="0"/>
                </a:moveTo>
                <a:lnTo>
                  <a:pt x="0" y="0"/>
                </a:lnTo>
                <a:lnTo>
                  <a:pt x="0" y="6854863"/>
                </a:lnTo>
                <a:lnTo>
                  <a:pt x="7104608" y="6854863"/>
                </a:lnTo>
                <a:lnTo>
                  <a:pt x="7104608" y="0"/>
                </a:lnTo>
                <a:close/>
              </a:path>
            </a:pathLst>
          </a:custGeom>
          <a:solidFill>
            <a:srgbClr val="005EB8"/>
          </a:solidFill>
        </p:spPr>
        <p:txBody>
          <a:bodyPr wrap="square" lIns="0" tIns="0" rIns="0" bIns="0" rtlCol="0"/>
          <a:lstStyle/>
          <a:p>
            <a:endParaRPr dirty="0"/>
          </a:p>
        </p:txBody>
      </p:sp>
      <p:sp>
        <p:nvSpPr>
          <p:cNvPr id="3" name="object 3"/>
          <p:cNvSpPr txBox="1"/>
          <p:nvPr/>
        </p:nvSpPr>
        <p:spPr>
          <a:xfrm>
            <a:off x="442227" y="6269902"/>
            <a:ext cx="5737225" cy="180340"/>
          </a:xfrm>
          <a:prstGeom prst="rect">
            <a:avLst/>
          </a:prstGeom>
        </p:spPr>
        <p:txBody>
          <a:bodyPr vert="horz" wrap="square" lIns="0" tIns="14605" rIns="0" bIns="0" rtlCol="0">
            <a:spAutoFit/>
          </a:bodyPr>
          <a:lstStyle/>
          <a:p>
            <a:pPr marL="12700">
              <a:lnSpc>
                <a:spcPct val="100000"/>
              </a:lnSpc>
              <a:spcBef>
                <a:spcPts val="115"/>
              </a:spcBef>
            </a:pPr>
            <a:r>
              <a:rPr sz="1000" spc="-10" dirty="0">
                <a:solidFill>
                  <a:srgbClr val="FFFFFF"/>
                </a:solidFill>
                <a:latin typeface="FrutigerLTPro-Roman"/>
                <a:cs typeface="FrutigerLTPro-Roman"/>
              </a:rPr>
              <a:t>Royal</a:t>
            </a:r>
            <a:r>
              <a:rPr sz="1000" spc="-45" dirty="0">
                <a:solidFill>
                  <a:srgbClr val="FFFFFF"/>
                </a:solidFill>
                <a:latin typeface="FrutigerLTPro-Roman"/>
                <a:cs typeface="FrutigerLTPro-Roman"/>
              </a:rPr>
              <a:t> </a:t>
            </a:r>
            <a:r>
              <a:rPr sz="1000" spc="-10" dirty="0">
                <a:solidFill>
                  <a:srgbClr val="FFFFFF"/>
                </a:solidFill>
                <a:latin typeface="FrutigerLTPro-Roman"/>
                <a:cs typeface="FrutigerLTPro-Roman"/>
              </a:rPr>
              <a:t>Voluntary</a:t>
            </a:r>
            <a:r>
              <a:rPr sz="1000" spc="-40" dirty="0">
                <a:solidFill>
                  <a:srgbClr val="FFFFFF"/>
                </a:solidFill>
                <a:latin typeface="FrutigerLTPro-Roman"/>
                <a:cs typeface="FrutigerLTPro-Roman"/>
              </a:rPr>
              <a:t> </a:t>
            </a:r>
            <a:r>
              <a:rPr sz="1000" spc="-10" dirty="0">
                <a:solidFill>
                  <a:srgbClr val="FFFFFF"/>
                </a:solidFill>
                <a:latin typeface="FrutigerLTPro-Roman"/>
                <a:cs typeface="FrutigerLTPro-Roman"/>
              </a:rPr>
              <a:t>Service</a:t>
            </a:r>
            <a:r>
              <a:rPr sz="1000" spc="-40" dirty="0">
                <a:solidFill>
                  <a:srgbClr val="FFFFFF"/>
                </a:solidFill>
                <a:latin typeface="FrutigerLTPro-Roman"/>
                <a:cs typeface="FrutigerLTPro-Roman"/>
              </a:rPr>
              <a:t> </a:t>
            </a:r>
            <a:r>
              <a:rPr sz="1000" dirty="0">
                <a:solidFill>
                  <a:srgbClr val="FFFFFF"/>
                </a:solidFill>
                <a:latin typeface="FrutigerLTPro-Roman"/>
                <a:cs typeface="FrutigerLTPro-Roman"/>
              </a:rPr>
              <a:t>is</a:t>
            </a:r>
            <a:r>
              <a:rPr sz="1000" spc="-40" dirty="0">
                <a:solidFill>
                  <a:srgbClr val="FFFFFF"/>
                </a:solidFill>
                <a:latin typeface="FrutigerLTPro-Roman"/>
                <a:cs typeface="FrutigerLTPro-Roman"/>
              </a:rPr>
              <a:t> </a:t>
            </a:r>
            <a:r>
              <a:rPr sz="1000" dirty="0">
                <a:solidFill>
                  <a:srgbClr val="FFFFFF"/>
                </a:solidFill>
                <a:latin typeface="FrutigerLTPro-Roman"/>
                <a:cs typeface="FrutigerLTPro-Roman"/>
              </a:rPr>
              <a:t>a</a:t>
            </a:r>
            <a:r>
              <a:rPr sz="1000" spc="-40" dirty="0">
                <a:solidFill>
                  <a:srgbClr val="FFFFFF"/>
                </a:solidFill>
                <a:latin typeface="FrutigerLTPro-Roman"/>
                <a:cs typeface="FrutigerLTPro-Roman"/>
              </a:rPr>
              <a:t> </a:t>
            </a:r>
            <a:r>
              <a:rPr sz="1000" spc="-20" dirty="0">
                <a:solidFill>
                  <a:srgbClr val="FFFFFF"/>
                </a:solidFill>
                <a:latin typeface="FrutigerLTPro-Roman"/>
                <a:cs typeface="FrutigerLTPro-Roman"/>
              </a:rPr>
              <a:t>registered</a:t>
            </a:r>
            <a:r>
              <a:rPr sz="1000" spc="-40" dirty="0">
                <a:solidFill>
                  <a:srgbClr val="FFFFFF"/>
                </a:solidFill>
                <a:latin typeface="FrutigerLTPro-Roman"/>
                <a:cs typeface="FrutigerLTPro-Roman"/>
              </a:rPr>
              <a:t> </a:t>
            </a:r>
            <a:r>
              <a:rPr sz="1000" spc="-10" dirty="0">
                <a:solidFill>
                  <a:srgbClr val="FFFFFF"/>
                </a:solidFill>
                <a:latin typeface="FrutigerLTPro-Roman"/>
                <a:cs typeface="FrutigerLTPro-Roman"/>
              </a:rPr>
              <a:t>charity</a:t>
            </a:r>
            <a:r>
              <a:rPr sz="1000" spc="-40" dirty="0">
                <a:solidFill>
                  <a:srgbClr val="FFFFFF"/>
                </a:solidFill>
                <a:latin typeface="FrutigerLTPro-Roman"/>
                <a:cs typeface="FrutigerLTPro-Roman"/>
              </a:rPr>
              <a:t> </a:t>
            </a:r>
            <a:r>
              <a:rPr sz="1000" spc="-10" dirty="0">
                <a:solidFill>
                  <a:srgbClr val="FFFFFF"/>
                </a:solidFill>
                <a:latin typeface="FrutigerLTPro-Roman"/>
                <a:cs typeface="FrutigerLTPro-Roman"/>
              </a:rPr>
              <a:t>1015988</a:t>
            </a:r>
            <a:r>
              <a:rPr sz="1000" spc="-45" dirty="0">
                <a:solidFill>
                  <a:srgbClr val="FFFFFF"/>
                </a:solidFill>
                <a:latin typeface="FrutigerLTPro-Roman"/>
                <a:cs typeface="FrutigerLTPro-Roman"/>
              </a:rPr>
              <a:t> </a:t>
            </a:r>
            <a:r>
              <a:rPr sz="1000" spc="-10" dirty="0">
                <a:solidFill>
                  <a:srgbClr val="FFFFFF"/>
                </a:solidFill>
                <a:latin typeface="FrutigerLTPro-Roman"/>
                <a:cs typeface="FrutigerLTPro-Roman"/>
              </a:rPr>
              <a:t>(England</a:t>
            </a:r>
            <a:r>
              <a:rPr sz="1000" spc="-40" dirty="0">
                <a:solidFill>
                  <a:srgbClr val="FFFFFF"/>
                </a:solidFill>
                <a:latin typeface="FrutigerLTPro-Roman"/>
                <a:cs typeface="FrutigerLTPro-Roman"/>
              </a:rPr>
              <a:t> </a:t>
            </a:r>
            <a:r>
              <a:rPr sz="1000" dirty="0">
                <a:solidFill>
                  <a:srgbClr val="FFFFFF"/>
                </a:solidFill>
                <a:latin typeface="FrutigerLTPro-Roman"/>
                <a:cs typeface="FrutigerLTPro-Roman"/>
              </a:rPr>
              <a:t>and</a:t>
            </a:r>
            <a:r>
              <a:rPr sz="1000" spc="-40" dirty="0">
                <a:solidFill>
                  <a:srgbClr val="FFFFFF"/>
                </a:solidFill>
                <a:latin typeface="FrutigerLTPro-Roman"/>
                <a:cs typeface="FrutigerLTPro-Roman"/>
              </a:rPr>
              <a:t> </a:t>
            </a:r>
            <a:r>
              <a:rPr sz="1000" spc="-10" dirty="0">
                <a:solidFill>
                  <a:srgbClr val="FFFFFF"/>
                </a:solidFill>
                <a:latin typeface="FrutigerLTPro-Roman"/>
                <a:cs typeface="FrutigerLTPro-Roman"/>
              </a:rPr>
              <a:t>Wales)</a:t>
            </a:r>
            <a:r>
              <a:rPr sz="1000" spc="-40" dirty="0">
                <a:solidFill>
                  <a:srgbClr val="FFFFFF"/>
                </a:solidFill>
                <a:latin typeface="FrutigerLTPro-Roman"/>
                <a:cs typeface="FrutigerLTPro-Roman"/>
              </a:rPr>
              <a:t> </a:t>
            </a:r>
            <a:r>
              <a:rPr sz="1000" dirty="0">
                <a:solidFill>
                  <a:srgbClr val="FFFFFF"/>
                </a:solidFill>
                <a:latin typeface="FrutigerLTPro-Roman"/>
                <a:cs typeface="FrutigerLTPro-Roman"/>
              </a:rPr>
              <a:t>&amp;</a:t>
            </a:r>
            <a:r>
              <a:rPr sz="1000" spc="-40" dirty="0">
                <a:solidFill>
                  <a:srgbClr val="FFFFFF"/>
                </a:solidFill>
                <a:latin typeface="FrutigerLTPro-Roman"/>
                <a:cs typeface="FrutigerLTPro-Roman"/>
              </a:rPr>
              <a:t> </a:t>
            </a:r>
            <a:r>
              <a:rPr sz="1000" spc="-10" dirty="0">
                <a:solidFill>
                  <a:srgbClr val="FFFFFF"/>
                </a:solidFill>
                <a:latin typeface="FrutigerLTPro-Roman"/>
                <a:cs typeface="FrutigerLTPro-Roman"/>
              </a:rPr>
              <a:t>SC038924</a:t>
            </a:r>
            <a:r>
              <a:rPr sz="1000" spc="-40" dirty="0">
                <a:solidFill>
                  <a:srgbClr val="FFFFFF"/>
                </a:solidFill>
                <a:latin typeface="FrutigerLTPro-Roman"/>
                <a:cs typeface="FrutigerLTPro-Roman"/>
              </a:rPr>
              <a:t> </a:t>
            </a:r>
            <a:r>
              <a:rPr sz="1000" spc="-10" dirty="0">
                <a:solidFill>
                  <a:srgbClr val="FFFFFF"/>
                </a:solidFill>
                <a:latin typeface="FrutigerLTPro-Roman"/>
                <a:cs typeface="FrutigerLTPro-Roman"/>
              </a:rPr>
              <a:t>(Scotland).</a:t>
            </a:r>
            <a:endParaRPr sz="1000" dirty="0">
              <a:latin typeface="FrutigerLTPro-Roman"/>
              <a:cs typeface="FrutigerLTPro-Roman"/>
            </a:endParaRPr>
          </a:p>
        </p:txBody>
      </p:sp>
      <p:sp>
        <p:nvSpPr>
          <p:cNvPr id="9" name="object 9"/>
          <p:cNvSpPr txBox="1">
            <a:spLocks noGrp="1"/>
          </p:cNvSpPr>
          <p:nvPr>
            <p:ph type="title"/>
          </p:nvPr>
        </p:nvSpPr>
        <p:spPr>
          <a:xfrm>
            <a:off x="464845" y="720001"/>
            <a:ext cx="2693035" cy="477695"/>
          </a:xfrm>
          <a:prstGeom prst="rect">
            <a:avLst/>
          </a:prstGeom>
          <a:solidFill>
            <a:schemeClr val="bg1"/>
          </a:solidFill>
        </p:spPr>
        <p:txBody>
          <a:bodyPr vert="horz" wrap="square" lIns="0" tIns="635" rIns="0" bIns="0" rtlCol="0">
            <a:spAutoFit/>
          </a:bodyPr>
          <a:lstStyle/>
          <a:p>
            <a:pPr marL="107950">
              <a:lnSpc>
                <a:spcPct val="100000"/>
              </a:lnSpc>
              <a:spcBef>
                <a:spcPts val="5"/>
              </a:spcBef>
            </a:pPr>
            <a:r>
              <a:rPr sz="3100" dirty="0"/>
              <a:t>Key</a:t>
            </a:r>
            <a:r>
              <a:rPr sz="3100" spc="-135" dirty="0"/>
              <a:t> </a:t>
            </a:r>
            <a:r>
              <a:rPr sz="3100" spc="-10" dirty="0"/>
              <a:t>Contacts</a:t>
            </a:r>
            <a:endParaRPr sz="3100" dirty="0"/>
          </a:p>
        </p:txBody>
      </p:sp>
      <p:sp>
        <p:nvSpPr>
          <p:cNvPr id="10" name="object 10"/>
          <p:cNvSpPr/>
          <p:nvPr/>
        </p:nvSpPr>
        <p:spPr>
          <a:xfrm>
            <a:off x="405231" y="2169045"/>
            <a:ext cx="5685155" cy="819785"/>
          </a:xfrm>
          <a:custGeom>
            <a:avLst/>
            <a:gdLst/>
            <a:ahLst/>
            <a:cxnLst/>
            <a:rect l="l" t="t" r="r" b="b"/>
            <a:pathLst>
              <a:path w="5685155" h="819785">
                <a:moveTo>
                  <a:pt x="5684799" y="0"/>
                </a:moveTo>
                <a:lnTo>
                  <a:pt x="0" y="0"/>
                </a:lnTo>
                <a:lnTo>
                  <a:pt x="0" y="819632"/>
                </a:lnTo>
                <a:lnTo>
                  <a:pt x="5684799" y="819632"/>
                </a:lnTo>
                <a:lnTo>
                  <a:pt x="5684799" y="0"/>
                </a:lnTo>
                <a:close/>
              </a:path>
            </a:pathLst>
          </a:custGeom>
          <a:solidFill>
            <a:srgbClr val="005EB8"/>
          </a:solidFill>
        </p:spPr>
        <p:txBody>
          <a:bodyPr wrap="square" lIns="0" tIns="0" rIns="0" bIns="0" rtlCol="0"/>
          <a:lstStyle/>
          <a:p>
            <a:endParaRPr/>
          </a:p>
        </p:txBody>
      </p:sp>
      <p:sp>
        <p:nvSpPr>
          <p:cNvPr id="11" name="object 11"/>
          <p:cNvSpPr/>
          <p:nvPr/>
        </p:nvSpPr>
        <p:spPr>
          <a:xfrm>
            <a:off x="405231" y="3326409"/>
            <a:ext cx="4805045" cy="269240"/>
          </a:xfrm>
          <a:custGeom>
            <a:avLst/>
            <a:gdLst/>
            <a:ahLst/>
            <a:cxnLst/>
            <a:rect l="l" t="t" r="r" b="b"/>
            <a:pathLst>
              <a:path w="4805045" h="269239">
                <a:moveTo>
                  <a:pt x="4805006" y="0"/>
                </a:moveTo>
                <a:lnTo>
                  <a:pt x="0" y="0"/>
                </a:lnTo>
                <a:lnTo>
                  <a:pt x="0" y="268643"/>
                </a:lnTo>
                <a:lnTo>
                  <a:pt x="4805006" y="268643"/>
                </a:lnTo>
                <a:lnTo>
                  <a:pt x="4805006" y="0"/>
                </a:lnTo>
                <a:close/>
              </a:path>
            </a:pathLst>
          </a:custGeom>
          <a:solidFill>
            <a:srgbClr val="005EB8"/>
          </a:solidFill>
        </p:spPr>
        <p:txBody>
          <a:bodyPr wrap="square" lIns="0" tIns="0" rIns="0" bIns="0" rtlCol="0"/>
          <a:lstStyle/>
          <a:p>
            <a:endParaRPr/>
          </a:p>
        </p:txBody>
      </p:sp>
      <p:sp>
        <p:nvSpPr>
          <p:cNvPr id="12" name="object 12"/>
          <p:cNvSpPr/>
          <p:nvPr/>
        </p:nvSpPr>
        <p:spPr>
          <a:xfrm>
            <a:off x="405231" y="3694569"/>
            <a:ext cx="1800225" cy="269240"/>
          </a:xfrm>
          <a:custGeom>
            <a:avLst/>
            <a:gdLst/>
            <a:ahLst/>
            <a:cxnLst/>
            <a:rect l="l" t="t" r="r" b="b"/>
            <a:pathLst>
              <a:path w="1800225" h="269239">
                <a:moveTo>
                  <a:pt x="1800110" y="0"/>
                </a:moveTo>
                <a:lnTo>
                  <a:pt x="0" y="0"/>
                </a:lnTo>
                <a:lnTo>
                  <a:pt x="0" y="268643"/>
                </a:lnTo>
                <a:lnTo>
                  <a:pt x="1800110" y="268643"/>
                </a:lnTo>
                <a:lnTo>
                  <a:pt x="1800110" y="0"/>
                </a:lnTo>
                <a:close/>
              </a:path>
            </a:pathLst>
          </a:custGeom>
          <a:solidFill>
            <a:srgbClr val="005EB8"/>
          </a:solidFill>
        </p:spPr>
        <p:txBody>
          <a:bodyPr wrap="square" lIns="0" tIns="0" rIns="0" bIns="0" rtlCol="0"/>
          <a:lstStyle/>
          <a:p>
            <a:endParaRPr/>
          </a:p>
        </p:txBody>
      </p:sp>
      <p:sp>
        <p:nvSpPr>
          <p:cNvPr id="13" name="object 13"/>
          <p:cNvSpPr/>
          <p:nvPr/>
        </p:nvSpPr>
        <p:spPr>
          <a:xfrm>
            <a:off x="405231" y="4062729"/>
            <a:ext cx="4499610" cy="269240"/>
          </a:xfrm>
          <a:custGeom>
            <a:avLst/>
            <a:gdLst/>
            <a:ahLst/>
            <a:cxnLst/>
            <a:rect l="l" t="t" r="r" b="b"/>
            <a:pathLst>
              <a:path w="4499610" h="269239">
                <a:moveTo>
                  <a:pt x="4499508" y="0"/>
                </a:moveTo>
                <a:lnTo>
                  <a:pt x="0" y="0"/>
                </a:lnTo>
                <a:lnTo>
                  <a:pt x="0" y="268643"/>
                </a:lnTo>
                <a:lnTo>
                  <a:pt x="4499508" y="268643"/>
                </a:lnTo>
                <a:lnTo>
                  <a:pt x="4499508" y="0"/>
                </a:lnTo>
                <a:close/>
              </a:path>
            </a:pathLst>
          </a:custGeom>
          <a:solidFill>
            <a:srgbClr val="005EB8"/>
          </a:solidFill>
        </p:spPr>
        <p:txBody>
          <a:bodyPr wrap="square" lIns="0" tIns="0" rIns="0" bIns="0" rtlCol="0"/>
          <a:lstStyle/>
          <a:p>
            <a:endParaRPr/>
          </a:p>
        </p:txBody>
      </p:sp>
      <p:sp>
        <p:nvSpPr>
          <p:cNvPr id="14" name="object 14"/>
          <p:cNvSpPr txBox="1"/>
          <p:nvPr/>
        </p:nvSpPr>
        <p:spPr>
          <a:xfrm>
            <a:off x="444500" y="2082844"/>
            <a:ext cx="5597525" cy="889635"/>
          </a:xfrm>
          <a:prstGeom prst="rect">
            <a:avLst/>
          </a:prstGeom>
        </p:spPr>
        <p:txBody>
          <a:bodyPr vert="horz" wrap="square" lIns="0" tIns="48260" rIns="0" bIns="0" rtlCol="0">
            <a:spAutoFit/>
          </a:bodyPr>
          <a:lstStyle/>
          <a:p>
            <a:pPr marL="12700">
              <a:lnSpc>
                <a:spcPct val="100000"/>
              </a:lnSpc>
              <a:spcBef>
                <a:spcPts val="380"/>
              </a:spcBef>
            </a:pPr>
            <a:r>
              <a:rPr sz="2600" spc="-70" dirty="0">
                <a:solidFill>
                  <a:srgbClr val="FFFFFF"/>
                </a:solidFill>
                <a:latin typeface="Arial"/>
                <a:cs typeface="Arial"/>
              </a:rPr>
              <a:t>Your</a:t>
            </a:r>
            <a:r>
              <a:rPr sz="2600" spc="-114" dirty="0">
                <a:solidFill>
                  <a:srgbClr val="FFFFFF"/>
                </a:solidFill>
                <a:latin typeface="Arial"/>
                <a:cs typeface="Arial"/>
              </a:rPr>
              <a:t> </a:t>
            </a:r>
            <a:r>
              <a:rPr sz="2600" spc="-20" dirty="0">
                <a:solidFill>
                  <a:srgbClr val="FFFFFF"/>
                </a:solidFill>
                <a:latin typeface="Arial"/>
                <a:cs typeface="Arial"/>
              </a:rPr>
              <a:t>Regional</a:t>
            </a:r>
            <a:r>
              <a:rPr sz="2600" spc="-114" dirty="0">
                <a:solidFill>
                  <a:srgbClr val="FFFFFF"/>
                </a:solidFill>
                <a:latin typeface="Arial"/>
                <a:cs typeface="Arial"/>
              </a:rPr>
              <a:t> </a:t>
            </a:r>
            <a:r>
              <a:rPr sz="2600" spc="-25" dirty="0">
                <a:solidFill>
                  <a:srgbClr val="FFFFFF"/>
                </a:solidFill>
                <a:latin typeface="Arial"/>
                <a:cs typeface="Arial"/>
              </a:rPr>
              <a:t>Relationship</a:t>
            </a:r>
            <a:r>
              <a:rPr sz="2600" spc="-114" dirty="0">
                <a:solidFill>
                  <a:srgbClr val="FFFFFF"/>
                </a:solidFill>
                <a:latin typeface="Arial"/>
                <a:cs typeface="Arial"/>
              </a:rPr>
              <a:t> </a:t>
            </a:r>
            <a:r>
              <a:rPr sz="2600" spc="-10" dirty="0">
                <a:solidFill>
                  <a:srgbClr val="FFFFFF"/>
                </a:solidFill>
                <a:latin typeface="Arial"/>
                <a:cs typeface="Arial"/>
              </a:rPr>
              <a:t>Manager</a:t>
            </a:r>
            <a:r>
              <a:rPr sz="2600" spc="-110" dirty="0">
                <a:solidFill>
                  <a:srgbClr val="FFFFFF"/>
                </a:solidFill>
                <a:latin typeface="Arial"/>
                <a:cs typeface="Arial"/>
              </a:rPr>
              <a:t> </a:t>
            </a:r>
            <a:r>
              <a:rPr sz="2600" spc="-25" dirty="0">
                <a:solidFill>
                  <a:srgbClr val="FFFFFF"/>
                </a:solidFill>
                <a:latin typeface="Arial"/>
                <a:cs typeface="Arial"/>
              </a:rPr>
              <a:t>is</a:t>
            </a:r>
            <a:endParaRPr sz="2600" dirty="0">
              <a:latin typeface="Arial"/>
              <a:cs typeface="Arial"/>
            </a:endParaRPr>
          </a:p>
          <a:p>
            <a:pPr marL="12700">
              <a:lnSpc>
                <a:spcPct val="100000"/>
              </a:lnSpc>
              <a:spcBef>
                <a:spcPts val="280"/>
              </a:spcBef>
            </a:pPr>
            <a:r>
              <a:rPr lang="en-GB" sz="2600" b="1" dirty="0">
                <a:solidFill>
                  <a:srgbClr val="FFFFFF"/>
                </a:solidFill>
                <a:latin typeface="Arial"/>
                <a:cs typeface="Arial"/>
              </a:rPr>
              <a:t>Kerry Evans</a:t>
            </a:r>
            <a:endParaRPr sz="2600" dirty="0">
              <a:latin typeface="Arial"/>
              <a:cs typeface="Arial"/>
            </a:endParaRPr>
          </a:p>
        </p:txBody>
      </p:sp>
      <p:sp>
        <p:nvSpPr>
          <p:cNvPr id="15" name="object 15"/>
          <p:cNvSpPr txBox="1"/>
          <p:nvPr/>
        </p:nvSpPr>
        <p:spPr>
          <a:xfrm>
            <a:off x="444500" y="3186047"/>
            <a:ext cx="6492875" cy="1866900"/>
          </a:xfrm>
          <a:prstGeom prst="rect">
            <a:avLst/>
          </a:prstGeom>
        </p:spPr>
        <p:txBody>
          <a:bodyPr vert="horz" wrap="square" lIns="0" tIns="137160" rIns="0" bIns="0" rtlCol="0">
            <a:spAutoFit/>
          </a:bodyPr>
          <a:lstStyle/>
          <a:p>
            <a:pPr marL="12700">
              <a:lnSpc>
                <a:spcPct val="100000"/>
              </a:lnSpc>
              <a:spcBef>
                <a:spcPts val="1080"/>
              </a:spcBef>
            </a:pPr>
            <a:r>
              <a:rPr sz="1600" spc="-10" dirty="0">
                <a:solidFill>
                  <a:srgbClr val="FFFFFF"/>
                </a:solidFill>
                <a:latin typeface="Arial"/>
                <a:cs typeface="Arial"/>
              </a:rPr>
              <a:t>Email:</a:t>
            </a:r>
            <a:r>
              <a:rPr sz="1600" spc="-75" dirty="0">
                <a:solidFill>
                  <a:srgbClr val="FFFFFF"/>
                </a:solidFill>
                <a:latin typeface="Arial"/>
                <a:cs typeface="Arial"/>
              </a:rPr>
              <a:t> </a:t>
            </a:r>
            <a:r>
              <a:rPr lang="en-GB" sz="1600" b="1" spc="-10" dirty="0">
                <a:solidFill>
                  <a:srgbClr val="FFFFFF"/>
                </a:solidFill>
                <a:latin typeface="Arial"/>
                <a:cs typeface="Arial"/>
              </a:rPr>
              <a:t>kerry.evans</a:t>
            </a:r>
            <a:r>
              <a:rPr lang="en-GB" sz="1600" b="1" spc="-10" dirty="0">
                <a:solidFill>
                  <a:srgbClr val="FFFFFF"/>
                </a:solidFill>
                <a:latin typeface="Arial"/>
                <a:cs typeface="Arial"/>
                <a:hlinkClick r:id="rId2"/>
              </a:rPr>
              <a:t>@royalvoluntaryservice.org.uk</a:t>
            </a:r>
            <a:endParaRPr sz="1600" dirty="0">
              <a:latin typeface="Arial"/>
              <a:cs typeface="Arial"/>
            </a:endParaRPr>
          </a:p>
          <a:p>
            <a:pPr marL="12700">
              <a:lnSpc>
                <a:spcPct val="100000"/>
              </a:lnSpc>
              <a:spcBef>
                <a:spcPts val="975"/>
              </a:spcBef>
            </a:pPr>
            <a:r>
              <a:rPr sz="1600" spc="-55" dirty="0">
                <a:solidFill>
                  <a:srgbClr val="FFFFFF"/>
                </a:solidFill>
                <a:latin typeface="Arial"/>
                <a:cs typeface="Arial"/>
              </a:rPr>
              <a:t>Tel:</a:t>
            </a:r>
            <a:r>
              <a:rPr sz="1600" spc="-60" dirty="0">
                <a:solidFill>
                  <a:srgbClr val="FFFFFF"/>
                </a:solidFill>
                <a:latin typeface="Arial"/>
                <a:cs typeface="Arial"/>
              </a:rPr>
              <a:t> </a:t>
            </a:r>
            <a:r>
              <a:rPr lang="en-GB" sz="1600" b="1" spc="-60" dirty="0">
                <a:solidFill>
                  <a:srgbClr val="FFFFFF"/>
                </a:solidFill>
                <a:latin typeface="Arial"/>
                <a:cs typeface="Arial"/>
              </a:rPr>
              <a:t>07884 114853</a:t>
            </a:r>
            <a:endParaRPr sz="1600" dirty="0">
              <a:latin typeface="Arial"/>
              <a:cs typeface="Arial"/>
            </a:endParaRPr>
          </a:p>
          <a:p>
            <a:pPr marL="12700">
              <a:lnSpc>
                <a:spcPct val="100000"/>
              </a:lnSpc>
              <a:spcBef>
                <a:spcPts val="980"/>
              </a:spcBef>
            </a:pPr>
            <a:r>
              <a:rPr sz="1600" spc="-10" dirty="0">
                <a:solidFill>
                  <a:srgbClr val="FFFFFF"/>
                </a:solidFill>
                <a:latin typeface="Arial"/>
                <a:cs typeface="Arial"/>
              </a:rPr>
              <a:t>Contact</a:t>
            </a:r>
            <a:r>
              <a:rPr sz="1600" spc="-85" dirty="0">
                <a:solidFill>
                  <a:srgbClr val="FFFFFF"/>
                </a:solidFill>
                <a:latin typeface="Arial"/>
                <a:cs typeface="Arial"/>
              </a:rPr>
              <a:t> </a:t>
            </a:r>
            <a:r>
              <a:rPr sz="1600" spc="-10" dirty="0">
                <a:solidFill>
                  <a:srgbClr val="FFFFFF"/>
                </a:solidFill>
                <a:latin typeface="Arial"/>
                <a:cs typeface="Arial"/>
              </a:rPr>
              <a:t>centre</a:t>
            </a:r>
            <a:r>
              <a:rPr sz="1600" spc="-70" dirty="0">
                <a:solidFill>
                  <a:srgbClr val="FFFFFF"/>
                </a:solidFill>
                <a:latin typeface="Arial"/>
                <a:cs typeface="Arial"/>
              </a:rPr>
              <a:t> </a:t>
            </a:r>
            <a:r>
              <a:rPr sz="1600" spc="-20" dirty="0">
                <a:solidFill>
                  <a:srgbClr val="FFFFFF"/>
                </a:solidFill>
                <a:latin typeface="Arial"/>
                <a:cs typeface="Arial"/>
              </a:rPr>
              <a:t>telephone</a:t>
            </a:r>
            <a:r>
              <a:rPr sz="1600" spc="-70" dirty="0">
                <a:solidFill>
                  <a:srgbClr val="FFFFFF"/>
                </a:solidFill>
                <a:latin typeface="Arial"/>
                <a:cs typeface="Arial"/>
              </a:rPr>
              <a:t> </a:t>
            </a:r>
            <a:r>
              <a:rPr sz="1600" spc="-10" dirty="0">
                <a:solidFill>
                  <a:srgbClr val="FFFFFF"/>
                </a:solidFill>
                <a:latin typeface="Arial"/>
                <a:cs typeface="Arial"/>
              </a:rPr>
              <a:t>number:</a:t>
            </a:r>
            <a:r>
              <a:rPr sz="1600" spc="-75" dirty="0">
                <a:solidFill>
                  <a:srgbClr val="FFFFFF"/>
                </a:solidFill>
                <a:latin typeface="Arial"/>
                <a:cs typeface="Arial"/>
              </a:rPr>
              <a:t> </a:t>
            </a:r>
            <a:r>
              <a:rPr sz="1600" b="1" dirty="0">
                <a:solidFill>
                  <a:srgbClr val="FFFFFF"/>
                </a:solidFill>
                <a:latin typeface="Arial"/>
                <a:cs typeface="Arial"/>
              </a:rPr>
              <a:t>0808</a:t>
            </a:r>
            <a:r>
              <a:rPr sz="1600" b="1" spc="-70" dirty="0">
                <a:solidFill>
                  <a:srgbClr val="FFFFFF"/>
                </a:solidFill>
                <a:latin typeface="Arial"/>
                <a:cs typeface="Arial"/>
              </a:rPr>
              <a:t> </a:t>
            </a:r>
            <a:r>
              <a:rPr sz="1600" b="1" dirty="0">
                <a:solidFill>
                  <a:srgbClr val="FFFFFF"/>
                </a:solidFill>
                <a:latin typeface="Arial"/>
                <a:cs typeface="Arial"/>
              </a:rPr>
              <a:t>196</a:t>
            </a:r>
            <a:r>
              <a:rPr sz="1600" b="1" spc="-70" dirty="0">
                <a:solidFill>
                  <a:srgbClr val="FFFFFF"/>
                </a:solidFill>
                <a:latin typeface="Arial"/>
                <a:cs typeface="Arial"/>
              </a:rPr>
              <a:t> </a:t>
            </a:r>
            <a:r>
              <a:rPr sz="1600" b="1" spc="-20" dirty="0">
                <a:solidFill>
                  <a:srgbClr val="FFFFFF"/>
                </a:solidFill>
                <a:latin typeface="Arial"/>
                <a:cs typeface="Arial"/>
              </a:rPr>
              <a:t>3382</a:t>
            </a:r>
            <a:endParaRPr sz="1600" dirty="0">
              <a:latin typeface="Arial"/>
              <a:cs typeface="Arial"/>
            </a:endParaRPr>
          </a:p>
          <a:p>
            <a:pPr marL="12700">
              <a:lnSpc>
                <a:spcPct val="100000"/>
              </a:lnSpc>
              <a:spcBef>
                <a:spcPts val="980"/>
              </a:spcBef>
            </a:pPr>
            <a:r>
              <a:rPr sz="1600" spc="-10" dirty="0">
                <a:solidFill>
                  <a:srgbClr val="FFFFFF"/>
                </a:solidFill>
                <a:latin typeface="Arial"/>
                <a:cs typeface="Arial"/>
              </a:rPr>
              <a:t>Problem</a:t>
            </a:r>
            <a:r>
              <a:rPr sz="1600" spc="-85" dirty="0">
                <a:solidFill>
                  <a:srgbClr val="FFFFFF"/>
                </a:solidFill>
                <a:latin typeface="Arial"/>
                <a:cs typeface="Arial"/>
              </a:rPr>
              <a:t> </a:t>
            </a:r>
            <a:r>
              <a:rPr sz="1600" spc="-10" dirty="0">
                <a:solidFill>
                  <a:srgbClr val="FFFFFF"/>
                </a:solidFill>
                <a:latin typeface="Arial"/>
                <a:cs typeface="Arial"/>
              </a:rPr>
              <a:t>solving</a:t>
            </a:r>
            <a:r>
              <a:rPr sz="1600" spc="-80" dirty="0">
                <a:solidFill>
                  <a:srgbClr val="FFFFFF"/>
                </a:solidFill>
                <a:latin typeface="Arial"/>
                <a:cs typeface="Arial"/>
              </a:rPr>
              <a:t> </a:t>
            </a:r>
            <a:r>
              <a:rPr sz="1600" spc="-10" dirty="0">
                <a:solidFill>
                  <a:srgbClr val="FFFFFF"/>
                </a:solidFill>
                <a:latin typeface="Arial"/>
                <a:cs typeface="Arial"/>
              </a:rPr>
              <a:t>email:</a:t>
            </a:r>
            <a:r>
              <a:rPr sz="1600" spc="-80" dirty="0">
                <a:solidFill>
                  <a:srgbClr val="FFFFFF"/>
                </a:solidFill>
                <a:latin typeface="Arial"/>
                <a:cs typeface="Arial"/>
              </a:rPr>
              <a:t> </a:t>
            </a:r>
            <a:r>
              <a:rPr lang="en-GB" sz="1600" b="1" spc="-20" dirty="0">
                <a:solidFill>
                  <a:srgbClr val="FFFFFF"/>
                </a:solidFill>
                <a:latin typeface="Arial"/>
                <a:cs typeface="Arial"/>
                <a:hlinkClick r:id="rId3"/>
              </a:rPr>
              <a:t>p</a:t>
            </a:r>
            <a:r>
              <a:rPr sz="1600" b="1" spc="-20" dirty="0">
                <a:solidFill>
                  <a:srgbClr val="FFFFFF"/>
                </a:solidFill>
                <a:latin typeface="Arial"/>
                <a:cs typeface="Arial"/>
                <a:hlinkClick r:id="rId3"/>
              </a:rPr>
              <a:t>roblemsolving@royalvoluntaryservice.org.uk</a:t>
            </a:r>
            <a:endParaRPr sz="1600" dirty="0">
              <a:latin typeface="Arial"/>
              <a:cs typeface="Arial"/>
            </a:endParaRPr>
          </a:p>
          <a:p>
            <a:pPr marL="12700">
              <a:lnSpc>
                <a:spcPct val="100000"/>
              </a:lnSpc>
              <a:spcBef>
                <a:spcPts val="980"/>
              </a:spcBef>
            </a:pPr>
            <a:r>
              <a:rPr sz="1600" spc="-20" dirty="0">
                <a:solidFill>
                  <a:srgbClr val="FFFFFF"/>
                </a:solidFill>
                <a:latin typeface="Arial"/>
                <a:cs typeface="Arial"/>
              </a:rPr>
              <a:t>Website:</a:t>
            </a:r>
            <a:r>
              <a:rPr sz="1600" spc="-35" dirty="0">
                <a:solidFill>
                  <a:srgbClr val="FFFFFF"/>
                </a:solidFill>
                <a:latin typeface="Arial"/>
                <a:cs typeface="Arial"/>
              </a:rPr>
              <a:t> </a:t>
            </a:r>
            <a:r>
              <a:rPr lang="en-US" sz="1600" b="1" spc="-10" dirty="0">
                <a:solidFill>
                  <a:srgbClr val="FFFFFF"/>
                </a:solidFill>
                <a:latin typeface="Arial"/>
                <a:cs typeface="Arial"/>
                <a:hlinkClick r:id="rId4"/>
              </a:rPr>
              <a:t>nhscarevolunteerresponders.org</a:t>
            </a:r>
            <a:r>
              <a:rPr lang="en-US" sz="1600" b="1" spc="-10" dirty="0">
                <a:solidFill>
                  <a:srgbClr val="FFFFFF"/>
                </a:solidFill>
                <a:latin typeface="Arial"/>
                <a:cs typeface="Arial"/>
              </a:rPr>
              <a:t> </a:t>
            </a:r>
            <a:endParaRPr sz="1600" dirty="0">
              <a:latin typeface="Arial"/>
              <a:cs typeface="Arial"/>
            </a:endParaRPr>
          </a:p>
        </p:txBody>
      </p:sp>
      <p:grpSp>
        <p:nvGrpSpPr>
          <p:cNvPr id="16" name="object 16"/>
          <p:cNvGrpSpPr/>
          <p:nvPr/>
        </p:nvGrpSpPr>
        <p:grpSpPr>
          <a:xfrm>
            <a:off x="10602278" y="375246"/>
            <a:ext cx="1236345" cy="1223645"/>
            <a:chOff x="10602278" y="375246"/>
            <a:chExt cx="1236345" cy="1223645"/>
          </a:xfrm>
        </p:grpSpPr>
        <p:sp>
          <p:nvSpPr>
            <p:cNvPr id="17" name="object 17"/>
            <p:cNvSpPr/>
            <p:nvPr/>
          </p:nvSpPr>
          <p:spPr>
            <a:xfrm>
              <a:off x="11077688" y="375246"/>
              <a:ext cx="760730" cy="306705"/>
            </a:xfrm>
            <a:custGeom>
              <a:avLst/>
              <a:gdLst/>
              <a:ahLst/>
              <a:cxnLst/>
              <a:rect l="l" t="t" r="r" b="b"/>
              <a:pathLst>
                <a:path w="760729" h="306705">
                  <a:moveTo>
                    <a:pt x="760501" y="0"/>
                  </a:moveTo>
                  <a:lnTo>
                    <a:pt x="0" y="0"/>
                  </a:lnTo>
                  <a:lnTo>
                    <a:pt x="0" y="306235"/>
                  </a:lnTo>
                  <a:lnTo>
                    <a:pt x="760501" y="306235"/>
                  </a:lnTo>
                  <a:lnTo>
                    <a:pt x="760501" y="0"/>
                  </a:lnTo>
                  <a:close/>
                </a:path>
              </a:pathLst>
            </a:custGeom>
            <a:solidFill>
              <a:srgbClr val="FFFFFF"/>
            </a:solidFill>
          </p:spPr>
          <p:txBody>
            <a:bodyPr wrap="square" lIns="0" tIns="0" rIns="0" bIns="0" rtlCol="0"/>
            <a:lstStyle/>
            <a:p>
              <a:endParaRPr/>
            </a:p>
          </p:txBody>
        </p:sp>
        <p:sp>
          <p:nvSpPr>
            <p:cNvPr id="18" name="object 18"/>
            <p:cNvSpPr/>
            <p:nvPr/>
          </p:nvSpPr>
          <p:spPr>
            <a:xfrm>
              <a:off x="11105680" y="410463"/>
              <a:ext cx="514350" cy="236220"/>
            </a:xfrm>
            <a:custGeom>
              <a:avLst/>
              <a:gdLst/>
              <a:ahLst/>
              <a:cxnLst/>
              <a:rect l="l" t="t" r="r" b="b"/>
              <a:pathLst>
                <a:path w="514350" h="236220">
                  <a:moveTo>
                    <a:pt x="279247" y="0"/>
                  </a:moveTo>
                  <a:lnTo>
                    <a:pt x="217893" y="0"/>
                  </a:lnTo>
                  <a:lnTo>
                    <a:pt x="183718" y="163487"/>
                  </a:lnTo>
                  <a:lnTo>
                    <a:pt x="183019" y="163487"/>
                  </a:lnTo>
                  <a:lnTo>
                    <a:pt x="133172" y="0"/>
                  </a:lnTo>
                  <a:lnTo>
                    <a:pt x="51943" y="0"/>
                  </a:lnTo>
                  <a:lnTo>
                    <a:pt x="0" y="235762"/>
                  </a:lnTo>
                  <a:lnTo>
                    <a:pt x="61353" y="235762"/>
                  </a:lnTo>
                  <a:lnTo>
                    <a:pt x="95173" y="72618"/>
                  </a:lnTo>
                  <a:lnTo>
                    <a:pt x="95872" y="72618"/>
                  </a:lnTo>
                  <a:lnTo>
                    <a:pt x="146773" y="235762"/>
                  </a:lnTo>
                  <a:lnTo>
                    <a:pt x="227647" y="235762"/>
                  </a:lnTo>
                  <a:lnTo>
                    <a:pt x="279247" y="0"/>
                  </a:lnTo>
                  <a:close/>
                </a:path>
                <a:path w="514350" h="236220">
                  <a:moveTo>
                    <a:pt x="514235" y="0"/>
                  </a:moveTo>
                  <a:lnTo>
                    <a:pt x="449046" y="0"/>
                  </a:lnTo>
                  <a:lnTo>
                    <a:pt x="429869" y="90182"/>
                  </a:lnTo>
                  <a:lnTo>
                    <a:pt x="352818" y="90182"/>
                  </a:lnTo>
                  <a:lnTo>
                    <a:pt x="371995" y="0"/>
                  </a:lnTo>
                  <a:lnTo>
                    <a:pt x="306806" y="0"/>
                  </a:lnTo>
                  <a:lnTo>
                    <a:pt x="256260" y="235762"/>
                  </a:lnTo>
                  <a:lnTo>
                    <a:pt x="321449" y="235762"/>
                  </a:lnTo>
                  <a:lnTo>
                    <a:pt x="343065" y="134772"/>
                  </a:lnTo>
                  <a:lnTo>
                    <a:pt x="420103" y="134772"/>
                  </a:lnTo>
                  <a:lnTo>
                    <a:pt x="398500" y="235762"/>
                  </a:lnTo>
                  <a:lnTo>
                    <a:pt x="463689" y="235762"/>
                  </a:lnTo>
                  <a:lnTo>
                    <a:pt x="514235" y="0"/>
                  </a:lnTo>
                  <a:close/>
                </a:path>
              </a:pathLst>
            </a:custGeom>
            <a:solidFill>
              <a:srgbClr val="005EB8"/>
            </a:solidFill>
          </p:spPr>
          <p:txBody>
            <a:bodyPr wrap="square" lIns="0" tIns="0" rIns="0" bIns="0" rtlCol="0"/>
            <a:lstStyle/>
            <a:p>
              <a:endParaRPr/>
            </a:p>
          </p:txBody>
        </p:sp>
        <p:pic>
          <p:nvPicPr>
            <p:cNvPr id="19" name="object 19"/>
            <p:cNvPicPr/>
            <p:nvPr/>
          </p:nvPicPr>
          <p:blipFill>
            <a:blip r:embed="rId5" cstate="email">
              <a:extLst>
                <a:ext uri="{28A0092B-C50C-407E-A947-70E740481C1C}">
                  <a14:useLocalDpi xmlns:a14="http://schemas.microsoft.com/office/drawing/2010/main"/>
                </a:ext>
              </a:extLst>
            </a:blip>
            <a:stretch>
              <a:fillRect/>
            </a:stretch>
          </p:blipFill>
          <p:spPr>
            <a:xfrm>
              <a:off x="11597619" y="406407"/>
              <a:ext cx="215798" cy="243865"/>
            </a:xfrm>
            <a:prstGeom prst="rect">
              <a:avLst/>
            </a:prstGeom>
          </p:spPr>
        </p:pic>
        <p:pic>
          <p:nvPicPr>
            <p:cNvPr id="20" name="object 20"/>
            <p:cNvPicPr/>
            <p:nvPr/>
          </p:nvPicPr>
          <p:blipFill>
            <a:blip r:embed="rId6" cstate="email">
              <a:extLst>
                <a:ext uri="{28A0092B-C50C-407E-A947-70E740481C1C}">
                  <a14:useLocalDpi xmlns:a14="http://schemas.microsoft.com/office/drawing/2010/main"/>
                </a:ext>
              </a:extLst>
            </a:blip>
            <a:stretch>
              <a:fillRect/>
            </a:stretch>
          </p:blipFill>
          <p:spPr>
            <a:xfrm>
              <a:off x="10780942" y="1147361"/>
              <a:ext cx="273631" cy="166469"/>
            </a:xfrm>
            <a:prstGeom prst="rect">
              <a:avLst/>
            </a:prstGeom>
          </p:spPr>
        </p:pic>
        <p:sp>
          <p:nvSpPr>
            <p:cNvPr id="21" name="object 21"/>
            <p:cNvSpPr/>
            <p:nvPr/>
          </p:nvSpPr>
          <p:spPr>
            <a:xfrm>
              <a:off x="11077561" y="1135164"/>
              <a:ext cx="31750" cy="175895"/>
            </a:xfrm>
            <a:custGeom>
              <a:avLst/>
              <a:gdLst/>
              <a:ahLst/>
              <a:cxnLst/>
              <a:rect l="l" t="t" r="r" b="b"/>
              <a:pathLst>
                <a:path w="31750" h="175894">
                  <a:moveTo>
                    <a:pt x="31419" y="0"/>
                  </a:moveTo>
                  <a:lnTo>
                    <a:pt x="0" y="0"/>
                  </a:lnTo>
                  <a:lnTo>
                    <a:pt x="0" y="175856"/>
                  </a:lnTo>
                  <a:lnTo>
                    <a:pt x="31419" y="175856"/>
                  </a:lnTo>
                  <a:lnTo>
                    <a:pt x="31419" y="0"/>
                  </a:lnTo>
                  <a:close/>
                </a:path>
              </a:pathLst>
            </a:custGeom>
            <a:solidFill>
              <a:srgbClr val="FFFFFF"/>
            </a:solidFill>
          </p:spPr>
          <p:txBody>
            <a:bodyPr wrap="square" lIns="0" tIns="0" rIns="0" bIns="0" rtlCol="0"/>
            <a:lstStyle/>
            <a:p>
              <a:endParaRPr/>
            </a:p>
          </p:txBody>
        </p:sp>
        <p:pic>
          <p:nvPicPr>
            <p:cNvPr id="22" name="object 22"/>
            <p:cNvPicPr/>
            <p:nvPr/>
          </p:nvPicPr>
          <p:blipFill>
            <a:blip r:embed="rId7" cstate="email">
              <a:extLst>
                <a:ext uri="{28A0092B-C50C-407E-A947-70E740481C1C}">
                  <a14:useLocalDpi xmlns:a14="http://schemas.microsoft.com/office/drawing/2010/main"/>
                </a:ext>
              </a:extLst>
            </a:blip>
            <a:stretch>
              <a:fillRect/>
            </a:stretch>
          </p:blipFill>
          <p:spPr>
            <a:xfrm>
              <a:off x="11139682" y="1190268"/>
              <a:ext cx="110909" cy="123558"/>
            </a:xfrm>
            <a:prstGeom prst="rect">
              <a:avLst/>
            </a:prstGeom>
          </p:spPr>
        </p:pic>
        <p:pic>
          <p:nvPicPr>
            <p:cNvPr id="23" name="object 23"/>
            <p:cNvPicPr/>
            <p:nvPr/>
          </p:nvPicPr>
          <p:blipFill>
            <a:blip r:embed="rId8" cstate="email">
              <a:extLst>
                <a:ext uri="{28A0092B-C50C-407E-A947-70E740481C1C}">
                  <a14:useLocalDpi xmlns:a14="http://schemas.microsoft.com/office/drawing/2010/main"/>
                </a:ext>
              </a:extLst>
            </a:blip>
            <a:stretch>
              <a:fillRect/>
            </a:stretch>
          </p:blipFill>
          <p:spPr>
            <a:xfrm>
              <a:off x="11280607" y="1156034"/>
              <a:ext cx="463552" cy="157798"/>
            </a:xfrm>
            <a:prstGeom prst="rect">
              <a:avLst/>
            </a:prstGeom>
          </p:spPr>
        </p:pic>
        <p:pic>
          <p:nvPicPr>
            <p:cNvPr id="24" name="object 24"/>
            <p:cNvPicPr/>
            <p:nvPr/>
          </p:nvPicPr>
          <p:blipFill>
            <a:blip r:embed="rId9" cstate="email">
              <a:extLst>
                <a:ext uri="{28A0092B-C50C-407E-A947-70E740481C1C}">
                  <a14:useLocalDpi xmlns:a14="http://schemas.microsoft.com/office/drawing/2010/main"/>
                </a:ext>
              </a:extLst>
            </a:blip>
            <a:stretch>
              <a:fillRect/>
            </a:stretch>
          </p:blipFill>
          <p:spPr>
            <a:xfrm>
              <a:off x="11767147" y="1187450"/>
              <a:ext cx="71043" cy="123570"/>
            </a:xfrm>
            <a:prstGeom prst="rect">
              <a:avLst/>
            </a:prstGeom>
          </p:spPr>
        </p:pic>
        <p:pic>
          <p:nvPicPr>
            <p:cNvPr id="25" name="object 25"/>
            <p:cNvPicPr/>
            <p:nvPr/>
          </p:nvPicPr>
          <p:blipFill>
            <a:blip r:embed="rId10" cstate="email">
              <a:extLst>
                <a:ext uri="{28A0092B-C50C-407E-A947-70E740481C1C}">
                  <a14:useLocalDpi xmlns:a14="http://schemas.microsoft.com/office/drawing/2010/main"/>
                </a:ext>
              </a:extLst>
            </a:blip>
            <a:stretch>
              <a:fillRect/>
            </a:stretch>
          </p:blipFill>
          <p:spPr>
            <a:xfrm>
              <a:off x="10602278" y="1385747"/>
              <a:ext cx="348668" cy="166476"/>
            </a:xfrm>
            <a:prstGeom prst="rect">
              <a:avLst/>
            </a:prstGeom>
          </p:spPr>
        </p:pic>
        <p:pic>
          <p:nvPicPr>
            <p:cNvPr id="26" name="object 26"/>
            <p:cNvPicPr/>
            <p:nvPr/>
          </p:nvPicPr>
          <p:blipFill>
            <a:blip r:embed="rId11" cstate="email">
              <a:extLst>
                <a:ext uri="{28A0092B-C50C-407E-A947-70E740481C1C}">
                  <a14:useLocalDpi xmlns:a14="http://schemas.microsoft.com/office/drawing/2010/main"/>
                </a:ext>
              </a:extLst>
            </a:blip>
            <a:stretch>
              <a:fillRect/>
            </a:stretch>
          </p:blipFill>
          <p:spPr>
            <a:xfrm>
              <a:off x="10972982" y="1425836"/>
              <a:ext cx="259560" cy="172808"/>
            </a:xfrm>
            <a:prstGeom prst="rect">
              <a:avLst/>
            </a:prstGeom>
          </p:spPr>
        </p:pic>
        <p:pic>
          <p:nvPicPr>
            <p:cNvPr id="27" name="object 27"/>
            <p:cNvPicPr/>
            <p:nvPr/>
          </p:nvPicPr>
          <p:blipFill>
            <a:blip r:embed="rId12" cstate="email">
              <a:extLst>
                <a:ext uri="{28A0092B-C50C-407E-A947-70E740481C1C}">
                  <a14:useLocalDpi xmlns:a14="http://schemas.microsoft.com/office/drawing/2010/main"/>
                </a:ext>
              </a:extLst>
            </a:blip>
            <a:stretch>
              <a:fillRect/>
            </a:stretch>
          </p:blipFill>
          <p:spPr>
            <a:xfrm>
              <a:off x="11254819" y="1425836"/>
              <a:ext cx="110909" cy="123570"/>
            </a:xfrm>
            <a:prstGeom prst="rect">
              <a:avLst/>
            </a:prstGeom>
          </p:spPr>
        </p:pic>
        <p:pic>
          <p:nvPicPr>
            <p:cNvPr id="28" name="object 28"/>
            <p:cNvPicPr/>
            <p:nvPr/>
          </p:nvPicPr>
          <p:blipFill>
            <a:blip r:embed="rId13" cstate="email">
              <a:extLst>
                <a:ext uri="{28A0092B-C50C-407E-A947-70E740481C1C}">
                  <a14:useLocalDpi xmlns:a14="http://schemas.microsoft.com/office/drawing/2010/main"/>
                </a:ext>
              </a:extLst>
            </a:blip>
            <a:stretch>
              <a:fillRect/>
            </a:stretch>
          </p:blipFill>
          <p:spPr>
            <a:xfrm>
              <a:off x="11387999" y="1373553"/>
              <a:ext cx="118643" cy="178663"/>
            </a:xfrm>
            <a:prstGeom prst="rect">
              <a:avLst/>
            </a:prstGeom>
          </p:spPr>
        </p:pic>
        <p:pic>
          <p:nvPicPr>
            <p:cNvPr id="29" name="object 29"/>
            <p:cNvPicPr/>
            <p:nvPr/>
          </p:nvPicPr>
          <p:blipFill>
            <a:blip r:embed="rId14" cstate="email">
              <a:extLst>
                <a:ext uri="{28A0092B-C50C-407E-A947-70E740481C1C}">
                  <a14:useLocalDpi xmlns:a14="http://schemas.microsoft.com/office/drawing/2010/main"/>
                </a:ext>
              </a:extLst>
            </a:blip>
            <a:stretch>
              <a:fillRect/>
            </a:stretch>
          </p:blipFill>
          <p:spPr>
            <a:xfrm>
              <a:off x="11528921" y="1425841"/>
              <a:ext cx="113487" cy="126377"/>
            </a:xfrm>
            <a:prstGeom prst="rect">
              <a:avLst/>
            </a:prstGeom>
          </p:spPr>
        </p:pic>
        <p:pic>
          <p:nvPicPr>
            <p:cNvPr id="30" name="object 30"/>
            <p:cNvPicPr/>
            <p:nvPr/>
          </p:nvPicPr>
          <p:blipFill>
            <a:blip r:embed="rId15" cstate="email">
              <a:extLst>
                <a:ext uri="{28A0092B-C50C-407E-A947-70E740481C1C}">
                  <a14:useLocalDpi xmlns:a14="http://schemas.microsoft.com/office/drawing/2010/main"/>
                </a:ext>
              </a:extLst>
            </a:blip>
            <a:stretch>
              <a:fillRect/>
            </a:stretch>
          </p:blipFill>
          <p:spPr>
            <a:xfrm>
              <a:off x="11665386" y="1425834"/>
              <a:ext cx="167887" cy="126390"/>
            </a:xfrm>
            <a:prstGeom prst="rect">
              <a:avLst/>
            </a:prstGeom>
          </p:spPr>
        </p:pic>
        <p:sp>
          <p:nvSpPr>
            <p:cNvPr id="31" name="object 31"/>
            <p:cNvSpPr/>
            <p:nvPr/>
          </p:nvSpPr>
          <p:spPr>
            <a:xfrm>
              <a:off x="10875860" y="736688"/>
              <a:ext cx="962660" cy="296545"/>
            </a:xfrm>
            <a:custGeom>
              <a:avLst/>
              <a:gdLst/>
              <a:ahLst/>
              <a:cxnLst/>
              <a:rect l="l" t="t" r="r" b="b"/>
              <a:pathLst>
                <a:path w="962659" h="296544">
                  <a:moveTo>
                    <a:pt x="962342" y="0"/>
                  </a:moveTo>
                  <a:lnTo>
                    <a:pt x="0" y="0"/>
                  </a:lnTo>
                  <a:lnTo>
                    <a:pt x="0" y="296506"/>
                  </a:lnTo>
                  <a:lnTo>
                    <a:pt x="962342" y="296506"/>
                  </a:lnTo>
                  <a:lnTo>
                    <a:pt x="962342" y="0"/>
                  </a:lnTo>
                  <a:close/>
                </a:path>
              </a:pathLst>
            </a:custGeom>
            <a:solidFill>
              <a:srgbClr val="FFFFFF"/>
            </a:solidFill>
          </p:spPr>
          <p:txBody>
            <a:bodyPr wrap="square" lIns="0" tIns="0" rIns="0" bIns="0" rtlCol="0"/>
            <a:lstStyle/>
            <a:p>
              <a:endParaRPr/>
            </a:p>
          </p:txBody>
        </p:sp>
        <p:sp>
          <p:nvSpPr>
            <p:cNvPr id="32" name="object 32"/>
            <p:cNvSpPr/>
            <p:nvPr/>
          </p:nvSpPr>
          <p:spPr>
            <a:xfrm>
              <a:off x="10914608" y="764704"/>
              <a:ext cx="882015" cy="238760"/>
            </a:xfrm>
            <a:custGeom>
              <a:avLst/>
              <a:gdLst/>
              <a:ahLst/>
              <a:cxnLst/>
              <a:rect l="l" t="t" r="r" b="b"/>
              <a:pathLst>
                <a:path w="882015" h="238759">
                  <a:moveTo>
                    <a:pt x="221742" y="12357"/>
                  </a:moveTo>
                  <a:lnTo>
                    <a:pt x="210045" y="8293"/>
                  </a:lnTo>
                  <a:lnTo>
                    <a:pt x="193040" y="4279"/>
                  </a:lnTo>
                  <a:lnTo>
                    <a:pt x="170027" y="1219"/>
                  </a:lnTo>
                  <a:lnTo>
                    <a:pt x="140347" y="0"/>
                  </a:lnTo>
                  <a:lnTo>
                    <a:pt x="92544" y="6337"/>
                  </a:lnTo>
                  <a:lnTo>
                    <a:pt x="53594" y="24257"/>
                  </a:lnTo>
                  <a:lnTo>
                    <a:pt x="24498" y="52146"/>
                  </a:lnTo>
                  <a:lnTo>
                    <a:pt x="6286" y="88392"/>
                  </a:lnTo>
                  <a:lnTo>
                    <a:pt x="0" y="131368"/>
                  </a:lnTo>
                  <a:lnTo>
                    <a:pt x="7823" y="174879"/>
                  </a:lnTo>
                  <a:lnTo>
                    <a:pt x="30594" y="208762"/>
                  </a:lnTo>
                  <a:lnTo>
                    <a:pt x="67259" y="230746"/>
                  </a:lnTo>
                  <a:lnTo>
                    <a:pt x="116763" y="238582"/>
                  </a:lnTo>
                  <a:lnTo>
                    <a:pt x="132245" y="237972"/>
                  </a:lnTo>
                  <a:lnTo>
                    <a:pt x="177965" y="229603"/>
                  </a:lnTo>
                  <a:lnTo>
                    <a:pt x="184696" y="180200"/>
                  </a:lnTo>
                  <a:lnTo>
                    <a:pt x="170827" y="186093"/>
                  </a:lnTo>
                  <a:lnTo>
                    <a:pt x="156337" y="190233"/>
                  </a:lnTo>
                  <a:lnTo>
                    <a:pt x="141427" y="192595"/>
                  </a:lnTo>
                  <a:lnTo>
                    <a:pt x="126314" y="193116"/>
                  </a:lnTo>
                  <a:lnTo>
                    <a:pt x="100850" y="189496"/>
                  </a:lnTo>
                  <a:lnTo>
                    <a:pt x="80975" y="178447"/>
                  </a:lnTo>
                  <a:lnTo>
                    <a:pt x="68046" y="159715"/>
                  </a:lnTo>
                  <a:lnTo>
                    <a:pt x="63436" y="133045"/>
                  </a:lnTo>
                  <a:lnTo>
                    <a:pt x="68249" y="101219"/>
                  </a:lnTo>
                  <a:lnTo>
                    <a:pt x="83502" y="73329"/>
                  </a:lnTo>
                  <a:lnTo>
                    <a:pt x="110324" y="53555"/>
                  </a:lnTo>
                  <a:lnTo>
                    <a:pt x="149885" y="46037"/>
                  </a:lnTo>
                  <a:lnTo>
                    <a:pt x="164668" y="46570"/>
                  </a:lnTo>
                  <a:lnTo>
                    <a:pt x="179349" y="49047"/>
                  </a:lnTo>
                  <a:lnTo>
                    <a:pt x="193624" y="53530"/>
                  </a:lnTo>
                  <a:lnTo>
                    <a:pt x="207149" y="60071"/>
                  </a:lnTo>
                  <a:lnTo>
                    <a:pt x="221742" y="12357"/>
                  </a:lnTo>
                  <a:close/>
                </a:path>
                <a:path w="882015" h="238759">
                  <a:moveTo>
                    <a:pt x="440664" y="235216"/>
                  </a:moveTo>
                  <a:lnTo>
                    <a:pt x="432612" y="185813"/>
                  </a:lnTo>
                  <a:lnTo>
                    <a:pt x="425475" y="142036"/>
                  </a:lnTo>
                  <a:lnTo>
                    <a:pt x="410743" y="51650"/>
                  </a:lnTo>
                  <a:lnTo>
                    <a:pt x="403059" y="4495"/>
                  </a:lnTo>
                  <a:lnTo>
                    <a:pt x="366014" y="4495"/>
                  </a:lnTo>
                  <a:lnTo>
                    <a:pt x="366014" y="142036"/>
                  </a:lnTo>
                  <a:lnTo>
                    <a:pt x="306501" y="142036"/>
                  </a:lnTo>
                  <a:lnTo>
                    <a:pt x="355346" y="51650"/>
                  </a:lnTo>
                  <a:lnTo>
                    <a:pt x="355904" y="51650"/>
                  </a:lnTo>
                  <a:lnTo>
                    <a:pt x="366014" y="142036"/>
                  </a:lnTo>
                  <a:lnTo>
                    <a:pt x="366014" y="4495"/>
                  </a:lnTo>
                  <a:lnTo>
                    <a:pt x="325589" y="4495"/>
                  </a:lnTo>
                  <a:lnTo>
                    <a:pt x="188620" y="235216"/>
                  </a:lnTo>
                  <a:lnTo>
                    <a:pt x="254850" y="235216"/>
                  </a:lnTo>
                  <a:lnTo>
                    <a:pt x="282359" y="185813"/>
                  </a:lnTo>
                  <a:lnTo>
                    <a:pt x="372186" y="185813"/>
                  </a:lnTo>
                  <a:lnTo>
                    <a:pt x="378358" y="235216"/>
                  </a:lnTo>
                  <a:lnTo>
                    <a:pt x="440664" y="235216"/>
                  </a:lnTo>
                  <a:close/>
                </a:path>
                <a:path w="882015" h="238759">
                  <a:moveTo>
                    <a:pt x="674763" y="63436"/>
                  </a:moveTo>
                  <a:lnTo>
                    <a:pt x="670547" y="47726"/>
                  </a:lnTo>
                  <a:lnTo>
                    <a:pt x="665835" y="30149"/>
                  </a:lnTo>
                  <a:lnTo>
                    <a:pt x="642899" y="12700"/>
                  </a:lnTo>
                  <a:lnTo>
                    <a:pt x="613575" y="6299"/>
                  </a:lnTo>
                  <a:lnTo>
                    <a:pt x="613575" y="71297"/>
                  </a:lnTo>
                  <a:lnTo>
                    <a:pt x="609904" y="85001"/>
                  </a:lnTo>
                  <a:lnTo>
                    <a:pt x="599821" y="93814"/>
                  </a:lnTo>
                  <a:lnTo>
                    <a:pt x="584682" y="98526"/>
                  </a:lnTo>
                  <a:lnTo>
                    <a:pt x="565861" y="99923"/>
                  </a:lnTo>
                  <a:lnTo>
                    <a:pt x="545096" y="99923"/>
                  </a:lnTo>
                  <a:lnTo>
                    <a:pt x="555752" y="47726"/>
                  </a:lnTo>
                  <a:lnTo>
                    <a:pt x="584949" y="47726"/>
                  </a:lnTo>
                  <a:lnTo>
                    <a:pt x="597230" y="49123"/>
                  </a:lnTo>
                  <a:lnTo>
                    <a:pt x="606209" y="53403"/>
                  </a:lnTo>
                  <a:lnTo>
                    <a:pt x="611708" y="60744"/>
                  </a:lnTo>
                  <a:lnTo>
                    <a:pt x="613575" y="71297"/>
                  </a:lnTo>
                  <a:lnTo>
                    <a:pt x="613575" y="6299"/>
                  </a:lnTo>
                  <a:lnTo>
                    <a:pt x="611771" y="5892"/>
                  </a:lnTo>
                  <a:lnTo>
                    <a:pt x="578218" y="4495"/>
                  </a:lnTo>
                  <a:lnTo>
                    <a:pt x="504672" y="4495"/>
                  </a:lnTo>
                  <a:lnTo>
                    <a:pt x="455828" y="234099"/>
                  </a:lnTo>
                  <a:lnTo>
                    <a:pt x="517588" y="234099"/>
                  </a:lnTo>
                  <a:lnTo>
                    <a:pt x="536105" y="143154"/>
                  </a:lnTo>
                  <a:lnTo>
                    <a:pt x="542848" y="143154"/>
                  </a:lnTo>
                  <a:lnTo>
                    <a:pt x="578777" y="175717"/>
                  </a:lnTo>
                  <a:lnTo>
                    <a:pt x="590562" y="234657"/>
                  </a:lnTo>
                  <a:lnTo>
                    <a:pt x="652310" y="234657"/>
                  </a:lnTo>
                  <a:lnTo>
                    <a:pt x="635469" y="163918"/>
                  </a:lnTo>
                  <a:lnTo>
                    <a:pt x="632269" y="151358"/>
                  </a:lnTo>
                  <a:lnTo>
                    <a:pt x="629056" y="143154"/>
                  </a:lnTo>
                  <a:lnTo>
                    <a:pt x="627189" y="138379"/>
                  </a:lnTo>
                  <a:lnTo>
                    <a:pt x="619366" y="127927"/>
                  </a:lnTo>
                  <a:lnTo>
                    <a:pt x="607961" y="122948"/>
                  </a:lnTo>
                  <a:lnTo>
                    <a:pt x="607961" y="122389"/>
                  </a:lnTo>
                  <a:lnTo>
                    <a:pt x="633082" y="117195"/>
                  </a:lnTo>
                  <a:lnTo>
                    <a:pt x="654418" y="106591"/>
                  </a:lnTo>
                  <a:lnTo>
                    <a:pt x="660069" y="99923"/>
                  </a:lnTo>
                  <a:lnTo>
                    <a:pt x="669213" y="89141"/>
                  </a:lnTo>
                  <a:lnTo>
                    <a:pt x="674763" y="63436"/>
                  </a:lnTo>
                  <a:close/>
                </a:path>
                <a:path w="882015" h="238759">
                  <a:moveTo>
                    <a:pt x="881900" y="4495"/>
                  </a:moveTo>
                  <a:lnTo>
                    <a:pt x="719670" y="4495"/>
                  </a:lnTo>
                  <a:lnTo>
                    <a:pt x="669709" y="235775"/>
                  </a:lnTo>
                  <a:lnTo>
                    <a:pt x="836434" y="235775"/>
                  </a:lnTo>
                  <a:lnTo>
                    <a:pt x="845413" y="191998"/>
                  </a:lnTo>
                  <a:lnTo>
                    <a:pt x="739876" y="191998"/>
                  </a:lnTo>
                  <a:lnTo>
                    <a:pt x="751103" y="139788"/>
                  </a:lnTo>
                  <a:lnTo>
                    <a:pt x="847102" y="139788"/>
                  </a:lnTo>
                  <a:lnTo>
                    <a:pt x="856640" y="95999"/>
                  </a:lnTo>
                  <a:lnTo>
                    <a:pt x="760653" y="95999"/>
                  </a:lnTo>
                  <a:lnTo>
                    <a:pt x="771321" y="48285"/>
                  </a:lnTo>
                  <a:lnTo>
                    <a:pt x="872921" y="48285"/>
                  </a:lnTo>
                  <a:lnTo>
                    <a:pt x="881900" y="4495"/>
                  </a:lnTo>
                  <a:close/>
                </a:path>
              </a:pathLst>
            </a:custGeom>
            <a:solidFill>
              <a:srgbClr val="00A187"/>
            </a:solidFill>
          </p:spPr>
          <p:txBody>
            <a:bodyPr wrap="square" lIns="0" tIns="0" rIns="0" bIns="0" rtlCol="0"/>
            <a:lstStyle/>
            <a:p>
              <a:endParaRPr/>
            </a:p>
          </p:txBody>
        </p:sp>
      </p:grpSp>
      <p:pic>
        <p:nvPicPr>
          <p:cNvPr id="36" name="Picture 35">
            <a:extLst>
              <a:ext uri="{FF2B5EF4-FFF2-40B4-BE49-F238E27FC236}">
                <a16:creationId xmlns:a16="http://schemas.microsoft.com/office/drawing/2014/main" id="{DB51A50D-1648-4A8C-F06C-1134C938F7E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object 24"/>
          <p:cNvGrpSpPr/>
          <p:nvPr/>
        </p:nvGrpSpPr>
        <p:grpSpPr>
          <a:xfrm>
            <a:off x="1578470" y="525740"/>
            <a:ext cx="4018279" cy="6364605"/>
            <a:chOff x="1578470" y="525740"/>
            <a:chExt cx="4018279" cy="6364605"/>
          </a:xfrm>
        </p:grpSpPr>
        <p:sp>
          <p:nvSpPr>
            <p:cNvPr id="25" name="object 25"/>
            <p:cNvSpPr/>
            <p:nvPr/>
          </p:nvSpPr>
          <p:spPr>
            <a:xfrm>
              <a:off x="5384715" y="560984"/>
              <a:ext cx="163830" cy="209550"/>
            </a:xfrm>
            <a:custGeom>
              <a:avLst/>
              <a:gdLst/>
              <a:ahLst/>
              <a:cxnLst/>
              <a:rect l="l" t="t" r="r" b="b"/>
              <a:pathLst>
                <a:path w="163829" h="209550">
                  <a:moveTo>
                    <a:pt x="0" y="209168"/>
                  </a:moveTo>
                  <a:lnTo>
                    <a:pt x="163423" y="0"/>
                  </a:lnTo>
                </a:path>
              </a:pathLst>
            </a:custGeom>
            <a:ln w="19050">
              <a:solidFill>
                <a:srgbClr val="BF0078"/>
              </a:solidFill>
            </a:ln>
          </p:spPr>
          <p:txBody>
            <a:bodyPr wrap="square" lIns="0" tIns="0" rIns="0" bIns="0" rtlCol="0"/>
            <a:lstStyle/>
            <a:p>
              <a:endParaRPr/>
            </a:p>
          </p:txBody>
        </p:sp>
        <p:sp>
          <p:nvSpPr>
            <p:cNvPr id="26" name="object 26"/>
            <p:cNvSpPr/>
            <p:nvPr/>
          </p:nvSpPr>
          <p:spPr>
            <a:xfrm>
              <a:off x="5395753" y="560983"/>
              <a:ext cx="165735" cy="154305"/>
            </a:xfrm>
            <a:custGeom>
              <a:avLst/>
              <a:gdLst/>
              <a:ahLst/>
              <a:cxnLst/>
              <a:rect l="l" t="t" r="r" b="b"/>
              <a:pathLst>
                <a:path w="165735" h="154304">
                  <a:moveTo>
                    <a:pt x="0" y="24371"/>
                  </a:moveTo>
                  <a:lnTo>
                    <a:pt x="152374" y="0"/>
                  </a:lnTo>
                  <a:lnTo>
                    <a:pt x="165595" y="153758"/>
                  </a:lnTo>
                </a:path>
              </a:pathLst>
            </a:custGeom>
            <a:ln w="70485">
              <a:solidFill>
                <a:srgbClr val="BF0078"/>
              </a:solidFill>
            </a:ln>
          </p:spPr>
          <p:txBody>
            <a:bodyPr wrap="square" lIns="0" tIns="0" rIns="0" bIns="0" rtlCol="0"/>
            <a:lstStyle/>
            <a:p>
              <a:endParaRPr/>
            </a:p>
          </p:txBody>
        </p:sp>
        <p:sp>
          <p:nvSpPr>
            <p:cNvPr id="27" name="object 27"/>
            <p:cNvSpPr/>
            <p:nvPr/>
          </p:nvSpPr>
          <p:spPr>
            <a:xfrm>
              <a:off x="1972400" y="575999"/>
              <a:ext cx="3571875" cy="6282055"/>
            </a:xfrm>
            <a:custGeom>
              <a:avLst/>
              <a:gdLst/>
              <a:ahLst/>
              <a:cxnLst/>
              <a:rect l="l" t="t" r="r" b="b"/>
              <a:pathLst>
                <a:path w="3571875" h="6282055">
                  <a:moveTo>
                    <a:pt x="0" y="6282000"/>
                  </a:moveTo>
                  <a:lnTo>
                    <a:pt x="0" y="4603127"/>
                  </a:lnTo>
                  <a:lnTo>
                    <a:pt x="1286" y="4560019"/>
                  </a:lnTo>
                  <a:lnTo>
                    <a:pt x="5066" y="4515118"/>
                  </a:lnTo>
                  <a:lnTo>
                    <a:pt x="11222" y="4468742"/>
                  </a:lnTo>
                  <a:lnTo>
                    <a:pt x="19637" y="4421209"/>
                  </a:lnTo>
                  <a:lnTo>
                    <a:pt x="30192" y="4372839"/>
                  </a:lnTo>
                  <a:lnTo>
                    <a:pt x="42770" y="4323949"/>
                  </a:lnTo>
                  <a:lnTo>
                    <a:pt x="57254" y="4274858"/>
                  </a:lnTo>
                  <a:lnTo>
                    <a:pt x="73525" y="4225885"/>
                  </a:lnTo>
                  <a:lnTo>
                    <a:pt x="91466" y="4177348"/>
                  </a:lnTo>
                  <a:lnTo>
                    <a:pt x="110958" y="4129566"/>
                  </a:lnTo>
                  <a:lnTo>
                    <a:pt x="131885" y="4082857"/>
                  </a:lnTo>
                  <a:lnTo>
                    <a:pt x="154129" y="4037540"/>
                  </a:lnTo>
                  <a:lnTo>
                    <a:pt x="177571" y="3993934"/>
                  </a:lnTo>
                  <a:lnTo>
                    <a:pt x="202095" y="3952356"/>
                  </a:lnTo>
                  <a:lnTo>
                    <a:pt x="227582" y="3913126"/>
                  </a:lnTo>
                  <a:lnTo>
                    <a:pt x="253914" y="3876561"/>
                  </a:lnTo>
                  <a:lnTo>
                    <a:pt x="280974" y="3842981"/>
                  </a:lnTo>
                  <a:lnTo>
                    <a:pt x="3571595" y="0"/>
                  </a:lnTo>
                </a:path>
              </a:pathLst>
            </a:custGeom>
            <a:ln w="63500">
              <a:solidFill>
                <a:srgbClr val="BF0078"/>
              </a:solidFill>
            </a:ln>
          </p:spPr>
          <p:txBody>
            <a:bodyPr wrap="square" lIns="0" tIns="0" rIns="0" bIns="0" rtlCol="0"/>
            <a:lstStyle/>
            <a:p>
              <a:endParaRPr/>
            </a:p>
          </p:txBody>
        </p:sp>
        <p:sp>
          <p:nvSpPr>
            <p:cNvPr id="28" name="object 28"/>
            <p:cNvSpPr/>
            <p:nvPr/>
          </p:nvSpPr>
          <p:spPr>
            <a:xfrm>
              <a:off x="1578470" y="5358472"/>
              <a:ext cx="756285" cy="756285"/>
            </a:xfrm>
            <a:custGeom>
              <a:avLst/>
              <a:gdLst/>
              <a:ahLst/>
              <a:cxnLst/>
              <a:rect l="l" t="t" r="r" b="b"/>
              <a:pathLst>
                <a:path w="756285" h="756285">
                  <a:moveTo>
                    <a:pt x="378129" y="0"/>
                  </a:moveTo>
                  <a:lnTo>
                    <a:pt x="330697" y="2946"/>
                  </a:lnTo>
                  <a:lnTo>
                    <a:pt x="285023" y="11548"/>
                  </a:lnTo>
                  <a:lnTo>
                    <a:pt x="241461" y="25452"/>
                  </a:lnTo>
                  <a:lnTo>
                    <a:pt x="200367" y="44303"/>
                  </a:lnTo>
                  <a:lnTo>
                    <a:pt x="162094" y="67747"/>
                  </a:lnTo>
                  <a:lnTo>
                    <a:pt x="126997" y="95430"/>
                  </a:lnTo>
                  <a:lnTo>
                    <a:pt x="95430" y="126997"/>
                  </a:lnTo>
                  <a:lnTo>
                    <a:pt x="67747" y="162094"/>
                  </a:lnTo>
                  <a:lnTo>
                    <a:pt x="44303" y="200367"/>
                  </a:lnTo>
                  <a:lnTo>
                    <a:pt x="25452" y="241461"/>
                  </a:lnTo>
                  <a:lnTo>
                    <a:pt x="11548" y="285023"/>
                  </a:lnTo>
                  <a:lnTo>
                    <a:pt x="2946" y="330697"/>
                  </a:lnTo>
                  <a:lnTo>
                    <a:pt x="0" y="378129"/>
                  </a:lnTo>
                  <a:lnTo>
                    <a:pt x="2946" y="425562"/>
                  </a:lnTo>
                  <a:lnTo>
                    <a:pt x="11548" y="471236"/>
                  </a:lnTo>
                  <a:lnTo>
                    <a:pt x="25452" y="514797"/>
                  </a:lnTo>
                  <a:lnTo>
                    <a:pt x="44303" y="555892"/>
                  </a:lnTo>
                  <a:lnTo>
                    <a:pt x="67747" y="594165"/>
                  </a:lnTo>
                  <a:lnTo>
                    <a:pt x="95430" y="629262"/>
                  </a:lnTo>
                  <a:lnTo>
                    <a:pt x="126997" y="660829"/>
                  </a:lnTo>
                  <a:lnTo>
                    <a:pt x="162094" y="688512"/>
                  </a:lnTo>
                  <a:lnTo>
                    <a:pt x="200367" y="711956"/>
                  </a:lnTo>
                  <a:lnTo>
                    <a:pt x="241461" y="730807"/>
                  </a:lnTo>
                  <a:lnTo>
                    <a:pt x="285023" y="744711"/>
                  </a:lnTo>
                  <a:lnTo>
                    <a:pt x="330697" y="753313"/>
                  </a:lnTo>
                  <a:lnTo>
                    <a:pt x="378129" y="756259"/>
                  </a:lnTo>
                  <a:lnTo>
                    <a:pt x="425562" y="753313"/>
                  </a:lnTo>
                  <a:lnTo>
                    <a:pt x="471236" y="744711"/>
                  </a:lnTo>
                  <a:lnTo>
                    <a:pt x="514797" y="730807"/>
                  </a:lnTo>
                  <a:lnTo>
                    <a:pt x="555892" y="711956"/>
                  </a:lnTo>
                  <a:lnTo>
                    <a:pt x="594165" y="688512"/>
                  </a:lnTo>
                  <a:lnTo>
                    <a:pt x="629262" y="660829"/>
                  </a:lnTo>
                  <a:lnTo>
                    <a:pt x="660829" y="629262"/>
                  </a:lnTo>
                  <a:lnTo>
                    <a:pt x="688512" y="594165"/>
                  </a:lnTo>
                  <a:lnTo>
                    <a:pt x="711956" y="555892"/>
                  </a:lnTo>
                  <a:lnTo>
                    <a:pt x="730807" y="514797"/>
                  </a:lnTo>
                  <a:lnTo>
                    <a:pt x="744711" y="471236"/>
                  </a:lnTo>
                  <a:lnTo>
                    <a:pt x="753313" y="425562"/>
                  </a:lnTo>
                  <a:lnTo>
                    <a:pt x="756259" y="378129"/>
                  </a:lnTo>
                  <a:lnTo>
                    <a:pt x="753313" y="330697"/>
                  </a:lnTo>
                  <a:lnTo>
                    <a:pt x="744711" y="285023"/>
                  </a:lnTo>
                  <a:lnTo>
                    <a:pt x="730807" y="241461"/>
                  </a:lnTo>
                  <a:lnTo>
                    <a:pt x="711956" y="200367"/>
                  </a:lnTo>
                  <a:lnTo>
                    <a:pt x="688512" y="162094"/>
                  </a:lnTo>
                  <a:lnTo>
                    <a:pt x="660829" y="126997"/>
                  </a:lnTo>
                  <a:lnTo>
                    <a:pt x="629262" y="95430"/>
                  </a:lnTo>
                  <a:lnTo>
                    <a:pt x="594165" y="67747"/>
                  </a:lnTo>
                  <a:lnTo>
                    <a:pt x="555892" y="44303"/>
                  </a:lnTo>
                  <a:lnTo>
                    <a:pt x="514797" y="25452"/>
                  </a:lnTo>
                  <a:lnTo>
                    <a:pt x="471236" y="11548"/>
                  </a:lnTo>
                  <a:lnTo>
                    <a:pt x="425562" y="2946"/>
                  </a:lnTo>
                  <a:lnTo>
                    <a:pt x="378129" y="0"/>
                  </a:lnTo>
                  <a:close/>
                </a:path>
              </a:pathLst>
            </a:custGeom>
            <a:solidFill>
              <a:srgbClr val="770A48"/>
            </a:solidFill>
          </p:spPr>
          <p:txBody>
            <a:bodyPr wrap="square" lIns="0" tIns="0" rIns="0" bIns="0" rtlCol="0"/>
            <a:lstStyle/>
            <a:p>
              <a:endParaRPr/>
            </a:p>
          </p:txBody>
        </p:sp>
      </p:grpSp>
      <p:sp>
        <p:nvSpPr>
          <p:cNvPr id="29" name="object 29"/>
          <p:cNvSpPr txBox="1"/>
          <p:nvPr/>
        </p:nvSpPr>
        <p:spPr>
          <a:xfrm>
            <a:off x="1737048" y="5545187"/>
            <a:ext cx="4045585" cy="528955"/>
          </a:xfrm>
          <a:prstGeom prst="rect">
            <a:avLst/>
          </a:prstGeom>
        </p:spPr>
        <p:txBody>
          <a:bodyPr vert="horz" wrap="square" lIns="0" tIns="11430" rIns="0" bIns="0" rtlCol="0">
            <a:spAutoFit/>
          </a:bodyPr>
          <a:lstStyle/>
          <a:p>
            <a:pPr marL="12700">
              <a:lnSpc>
                <a:spcPts val="1350"/>
              </a:lnSpc>
              <a:spcBef>
                <a:spcPts val="90"/>
              </a:spcBef>
              <a:tabLst>
                <a:tab pos="640080" algn="l"/>
                <a:tab pos="3968750" algn="l"/>
              </a:tabLst>
            </a:pPr>
            <a:r>
              <a:rPr sz="1150" b="1" spc="-10" dirty="0">
                <a:solidFill>
                  <a:srgbClr val="FFFFFF"/>
                </a:solidFill>
                <a:latin typeface="Arial"/>
                <a:cs typeface="Arial"/>
              </a:rPr>
              <a:t>March</a:t>
            </a:r>
            <a:r>
              <a:rPr sz="1150" b="1" dirty="0">
                <a:solidFill>
                  <a:srgbClr val="FFFFFF"/>
                </a:solidFill>
                <a:latin typeface="Arial"/>
                <a:cs typeface="Arial"/>
              </a:rPr>
              <a:t>	</a:t>
            </a:r>
            <a:endParaRPr sz="1150" dirty="0">
              <a:latin typeface="Arial"/>
              <a:cs typeface="Arial"/>
            </a:endParaRPr>
          </a:p>
          <a:p>
            <a:pPr marL="63500">
              <a:lnSpc>
                <a:spcPts val="1205"/>
              </a:lnSpc>
            </a:pPr>
            <a:r>
              <a:rPr sz="1150" spc="-20" dirty="0">
                <a:solidFill>
                  <a:srgbClr val="FFFFFF"/>
                </a:solidFill>
                <a:latin typeface="Arial"/>
                <a:cs typeface="Arial"/>
              </a:rPr>
              <a:t>2020</a:t>
            </a:r>
            <a:endParaRPr sz="1150" dirty="0">
              <a:latin typeface="Arial"/>
              <a:cs typeface="Arial"/>
            </a:endParaRPr>
          </a:p>
          <a:p>
            <a:pPr marL="974725">
              <a:lnSpc>
                <a:spcPts val="1420"/>
              </a:lnSpc>
            </a:pPr>
            <a:r>
              <a:rPr sz="1300" dirty="0">
                <a:latin typeface="Arial"/>
                <a:cs typeface="Arial"/>
              </a:rPr>
              <a:t>Set</a:t>
            </a:r>
            <a:r>
              <a:rPr sz="1300" spc="-50" dirty="0">
                <a:latin typeface="Arial"/>
                <a:cs typeface="Arial"/>
              </a:rPr>
              <a:t> </a:t>
            </a:r>
            <a:r>
              <a:rPr sz="1300" dirty="0">
                <a:latin typeface="Arial"/>
                <a:cs typeface="Arial"/>
              </a:rPr>
              <a:t>up</a:t>
            </a:r>
            <a:r>
              <a:rPr sz="1300" spc="-50" dirty="0">
                <a:latin typeface="Arial"/>
                <a:cs typeface="Arial"/>
              </a:rPr>
              <a:t> </a:t>
            </a:r>
            <a:r>
              <a:rPr sz="1300" dirty="0">
                <a:latin typeface="Arial"/>
                <a:cs typeface="Arial"/>
              </a:rPr>
              <a:t>as</a:t>
            </a:r>
            <a:r>
              <a:rPr sz="1300" spc="-50" dirty="0">
                <a:latin typeface="Arial"/>
                <a:cs typeface="Arial"/>
              </a:rPr>
              <a:t> </a:t>
            </a:r>
            <a:r>
              <a:rPr sz="1300" spc="-15" dirty="0">
                <a:latin typeface="Arial"/>
                <a:cs typeface="Arial"/>
              </a:rPr>
              <a:t>COVID-</a:t>
            </a:r>
            <a:r>
              <a:rPr sz="1300" dirty="0">
                <a:latin typeface="Arial"/>
                <a:cs typeface="Arial"/>
              </a:rPr>
              <a:t>19</a:t>
            </a:r>
            <a:r>
              <a:rPr sz="1300" spc="-50" dirty="0">
                <a:latin typeface="Arial"/>
                <a:cs typeface="Arial"/>
              </a:rPr>
              <a:t> </a:t>
            </a:r>
            <a:r>
              <a:rPr sz="1300" spc="-10" dirty="0">
                <a:latin typeface="Arial"/>
                <a:cs typeface="Arial"/>
              </a:rPr>
              <a:t>response</a:t>
            </a:r>
            <a:r>
              <a:rPr sz="1300" spc="-50" dirty="0">
                <a:latin typeface="Arial"/>
                <a:cs typeface="Arial"/>
              </a:rPr>
              <a:t> </a:t>
            </a:r>
            <a:r>
              <a:rPr sz="1300" spc="-10" dirty="0">
                <a:latin typeface="Arial"/>
                <a:cs typeface="Arial"/>
              </a:rPr>
              <a:t>programme</a:t>
            </a:r>
            <a:endParaRPr sz="1300" dirty="0">
              <a:latin typeface="Arial"/>
              <a:cs typeface="Arial"/>
            </a:endParaRPr>
          </a:p>
        </p:txBody>
      </p:sp>
      <p:grpSp>
        <p:nvGrpSpPr>
          <p:cNvPr id="31" name="object 31"/>
          <p:cNvGrpSpPr/>
          <p:nvPr/>
        </p:nvGrpSpPr>
        <p:grpSpPr>
          <a:xfrm>
            <a:off x="1722946" y="4317723"/>
            <a:ext cx="756285" cy="1416050"/>
            <a:chOff x="1722946" y="4317723"/>
            <a:chExt cx="756285" cy="1416050"/>
          </a:xfrm>
        </p:grpSpPr>
        <p:sp>
          <p:nvSpPr>
            <p:cNvPr id="32" name="object 32"/>
            <p:cNvSpPr/>
            <p:nvPr/>
          </p:nvSpPr>
          <p:spPr>
            <a:xfrm>
              <a:off x="2288378" y="5708048"/>
              <a:ext cx="25400" cy="25400"/>
            </a:xfrm>
            <a:custGeom>
              <a:avLst/>
              <a:gdLst/>
              <a:ahLst/>
              <a:cxnLst/>
              <a:rect l="l" t="t" r="r" b="b"/>
              <a:pathLst>
                <a:path w="25400" h="25400">
                  <a:moveTo>
                    <a:pt x="0" y="12699"/>
                  </a:moveTo>
                  <a:lnTo>
                    <a:pt x="3719" y="3719"/>
                  </a:lnTo>
                  <a:lnTo>
                    <a:pt x="12700" y="0"/>
                  </a:lnTo>
                  <a:lnTo>
                    <a:pt x="21680" y="3719"/>
                  </a:lnTo>
                  <a:lnTo>
                    <a:pt x="25400" y="12699"/>
                  </a:lnTo>
                  <a:lnTo>
                    <a:pt x="21680" y="21680"/>
                  </a:lnTo>
                  <a:lnTo>
                    <a:pt x="12700" y="25399"/>
                  </a:lnTo>
                  <a:lnTo>
                    <a:pt x="3719" y="21680"/>
                  </a:lnTo>
                  <a:lnTo>
                    <a:pt x="0" y="12699"/>
                  </a:lnTo>
                  <a:close/>
                </a:path>
              </a:pathLst>
            </a:custGeom>
            <a:solidFill>
              <a:srgbClr val="910C32"/>
            </a:solidFill>
          </p:spPr>
          <p:txBody>
            <a:bodyPr wrap="square" lIns="0" tIns="0" rIns="0" bIns="0" rtlCol="0"/>
            <a:lstStyle/>
            <a:p>
              <a:endParaRPr/>
            </a:p>
          </p:txBody>
        </p:sp>
        <p:sp>
          <p:nvSpPr>
            <p:cNvPr id="33" name="object 33"/>
            <p:cNvSpPr/>
            <p:nvPr/>
          </p:nvSpPr>
          <p:spPr>
            <a:xfrm>
              <a:off x="1722946" y="4317723"/>
              <a:ext cx="756285" cy="756285"/>
            </a:xfrm>
            <a:custGeom>
              <a:avLst/>
              <a:gdLst/>
              <a:ahLst/>
              <a:cxnLst/>
              <a:rect l="l" t="t" r="r" b="b"/>
              <a:pathLst>
                <a:path w="756285" h="756285">
                  <a:moveTo>
                    <a:pt x="378129" y="0"/>
                  </a:moveTo>
                  <a:lnTo>
                    <a:pt x="330697" y="2946"/>
                  </a:lnTo>
                  <a:lnTo>
                    <a:pt x="285023" y="11548"/>
                  </a:lnTo>
                  <a:lnTo>
                    <a:pt x="241461" y="25452"/>
                  </a:lnTo>
                  <a:lnTo>
                    <a:pt x="200367" y="44303"/>
                  </a:lnTo>
                  <a:lnTo>
                    <a:pt x="162094" y="67747"/>
                  </a:lnTo>
                  <a:lnTo>
                    <a:pt x="126997" y="95430"/>
                  </a:lnTo>
                  <a:lnTo>
                    <a:pt x="95430" y="126997"/>
                  </a:lnTo>
                  <a:lnTo>
                    <a:pt x="67747" y="162094"/>
                  </a:lnTo>
                  <a:lnTo>
                    <a:pt x="44303" y="200367"/>
                  </a:lnTo>
                  <a:lnTo>
                    <a:pt x="25452" y="241461"/>
                  </a:lnTo>
                  <a:lnTo>
                    <a:pt x="11548" y="285023"/>
                  </a:lnTo>
                  <a:lnTo>
                    <a:pt x="2946" y="330697"/>
                  </a:lnTo>
                  <a:lnTo>
                    <a:pt x="0" y="378129"/>
                  </a:lnTo>
                  <a:lnTo>
                    <a:pt x="2946" y="425562"/>
                  </a:lnTo>
                  <a:lnTo>
                    <a:pt x="11548" y="471236"/>
                  </a:lnTo>
                  <a:lnTo>
                    <a:pt x="25452" y="514797"/>
                  </a:lnTo>
                  <a:lnTo>
                    <a:pt x="44303" y="555892"/>
                  </a:lnTo>
                  <a:lnTo>
                    <a:pt x="67747" y="594165"/>
                  </a:lnTo>
                  <a:lnTo>
                    <a:pt x="95430" y="629262"/>
                  </a:lnTo>
                  <a:lnTo>
                    <a:pt x="126997" y="660829"/>
                  </a:lnTo>
                  <a:lnTo>
                    <a:pt x="162094" y="688512"/>
                  </a:lnTo>
                  <a:lnTo>
                    <a:pt x="200367" y="711956"/>
                  </a:lnTo>
                  <a:lnTo>
                    <a:pt x="241461" y="730807"/>
                  </a:lnTo>
                  <a:lnTo>
                    <a:pt x="285023" y="744711"/>
                  </a:lnTo>
                  <a:lnTo>
                    <a:pt x="330697" y="753313"/>
                  </a:lnTo>
                  <a:lnTo>
                    <a:pt x="378129" y="756259"/>
                  </a:lnTo>
                  <a:lnTo>
                    <a:pt x="425562" y="753313"/>
                  </a:lnTo>
                  <a:lnTo>
                    <a:pt x="471236" y="744711"/>
                  </a:lnTo>
                  <a:lnTo>
                    <a:pt x="514797" y="730807"/>
                  </a:lnTo>
                  <a:lnTo>
                    <a:pt x="555892" y="711956"/>
                  </a:lnTo>
                  <a:lnTo>
                    <a:pt x="594165" y="688512"/>
                  </a:lnTo>
                  <a:lnTo>
                    <a:pt x="629262" y="660829"/>
                  </a:lnTo>
                  <a:lnTo>
                    <a:pt x="660829" y="629262"/>
                  </a:lnTo>
                  <a:lnTo>
                    <a:pt x="688512" y="594165"/>
                  </a:lnTo>
                  <a:lnTo>
                    <a:pt x="711956" y="555892"/>
                  </a:lnTo>
                  <a:lnTo>
                    <a:pt x="730807" y="514797"/>
                  </a:lnTo>
                  <a:lnTo>
                    <a:pt x="744711" y="471236"/>
                  </a:lnTo>
                  <a:lnTo>
                    <a:pt x="753313" y="425562"/>
                  </a:lnTo>
                  <a:lnTo>
                    <a:pt x="756259" y="378129"/>
                  </a:lnTo>
                  <a:lnTo>
                    <a:pt x="753313" y="330697"/>
                  </a:lnTo>
                  <a:lnTo>
                    <a:pt x="744711" y="285023"/>
                  </a:lnTo>
                  <a:lnTo>
                    <a:pt x="730807" y="241461"/>
                  </a:lnTo>
                  <a:lnTo>
                    <a:pt x="711956" y="200367"/>
                  </a:lnTo>
                  <a:lnTo>
                    <a:pt x="688512" y="162094"/>
                  </a:lnTo>
                  <a:lnTo>
                    <a:pt x="660829" y="126997"/>
                  </a:lnTo>
                  <a:lnTo>
                    <a:pt x="629262" y="95430"/>
                  </a:lnTo>
                  <a:lnTo>
                    <a:pt x="594165" y="67747"/>
                  </a:lnTo>
                  <a:lnTo>
                    <a:pt x="555892" y="44303"/>
                  </a:lnTo>
                  <a:lnTo>
                    <a:pt x="514797" y="25452"/>
                  </a:lnTo>
                  <a:lnTo>
                    <a:pt x="471236" y="11548"/>
                  </a:lnTo>
                  <a:lnTo>
                    <a:pt x="425562" y="2946"/>
                  </a:lnTo>
                  <a:lnTo>
                    <a:pt x="378129" y="0"/>
                  </a:lnTo>
                  <a:close/>
                </a:path>
              </a:pathLst>
            </a:custGeom>
            <a:solidFill>
              <a:srgbClr val="770A48"/>
            </a:solidFill>
          </p:spPr>
          <p:txBody>
            <a:bodyPr wrap="square" lIns="0" tIns="0" rIns="0" bIns="0" rtlCol="0"/>
            <a:lstStyle/>
            <a:p>
              <a:endParaRPr/>
            </a:p>
          </p:txBody>
        </p:sp>
        <p:sp>
          <p:nvSpPr>
            <p:cNvPr id="34" name="object 34"/>
            <p:cNvSpPr/>
            <p:nvPr/>
          </p:nvSpPr>
          <p:spPr>
            <a:xfrm>
              <a:off x="2441855" y="4694299"/>
              <a:ext cx="25400" cy="25400"/>
            </a:xfrm>
            <a:custGeom>
              <a:avLst/>
              <a:gdLst/>
              <a:ahLst/>
              <a:cxnLst/>
              <a:rect l="l" t="t" r="r" b="b"/>
              <a:pathLst>
                <a:path w="25400" h="25400">
                  <a:moveTo>
                    <a:pt x="0" y="12699"/>
                  </a:moveTo>
                  <a:lnTo>
                    <a:pt x="3719" y="3719"/>
                  </a:lnTo>
                  <a:lnTo>
                    <a:pt x="12700" y="0"/>
                  </a:lnTo>
                  <a:lnTo>
                    <a:pt x="21680" y="3719"/>
                  </a:lnTo>
                  <a:lnTo>
                    <a:pt x="25400" y="12699"/>
                  </a:lnTo>
                  <a:lnTo>
                    <a:pt x="21680" y="21680"/>
                  </a:lnTo>
                  <a:lnTo>
                    <a:pt x="12700" y="25399"/>
                  </a:lnTo>
                  <a:lnTo>
                    <a:pt x="3719" y="21680"/>
                  </a:lnTo>
                  <a:lnTo>
                    <a:pt x="0" y="12699"/>
                  </a:lnTo>
                  <a:close/>
                </a:path>
              </a:pathLst>
            </a:custGeom>
            <a:solidFill>
              <a:srgbClr val="770A48"/>
            </a:solidFill>
          </p:spPr>
          <p:txBody>
            <a:bodyPr wrap="square" lIns="0" tIns="0" rIns="0" bIns="0" rtlCol="0"/>
            <a:lstStyle/>
            <a:p>
              <a:endParaRPr/>
            </a:p>
          </p:txBody>
        </p:sp>
      </p:grpSp>
      <p:grpSp>
        <p:nvGrpSpPr>
          <p:cNvPr id="37" name="object 37"/>
          <p:cNvGrpSpPr/>
          <p:nvPr/>
        </p:nvGrpSpPr>
        <p:grpSpPr>
          <a:xfrm>
            <a:off x="2451948" y="3338645"/>
            <a:ext cx="4182745" cy="763905"/>
            <a:chOff x="2451948" y="3338645"/>
            <a:chExt cx="4182745" cy="763905"/>
          </a:xfrm>
        </p:grpSpPr>
        <p:sp>
          <p:nvSpPr>
            <p:cNvPr id="38" name="object 38"/>
            <p:cNvSpPr/>
            <p:nvPr/>
          </p:nvSpPr>
          <p:spPr>
            <a:xfrm>
              <a:off x="3254903" y="3722748"/>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sp>
          <p:nvSpPr>
            <p:cNvPr id="39" name="object 39"/>
            <p:cNvSpPr/>
            <p:nvPr/>
          </p:nvSpPr>
          <p:spPr>
            <a:xfrm>
              <a:off x="3165678" y="3710050"/>
              <a:ext cx="3469004" cy="25400"/>
            </a:xfrm>
            <a:custGeom>
              <a:avLst/>
              <a:gdLst/>
              <a:ahLst/>
              <a:cxnLst/>
              <a:rect l="l" t="t" r="r" b="b"/>
              <a:pathLst>
                <a:path w="3469004" h="25400">
                  <a:moveTo>
                    <a:pt x="25400" y="12700"/>
                  </a:moveTo>
                  <a:lnTo>
                    <a:pt x="21678" y="3721"/>
                  </a:lnTo>
                  <a:lnTo>
                    <a:pt x="12700" y="0"/>
                  </a:lnTo>
                  <a:lnTo>
                    <a:pt x="3721" y="3721"/>
                  </a:lnTo>
                  <a:lnTo>
                    <a:pt x="0" y="12700"/>
                  </a:lnTo>
                  <a:lnTo>
                    <a:pt x="3721" y="21678"/>
                  </a:lnTo>
                  <a:lnTo>
                    <a:pt x="12700" y="25400"/>
                  </a:lnTo>
                  <a:lnTo>
                    <a:pt x="21678" y="21678"/>
                  </a:lnTo>
                  <a:lnTo>
                    <a:pt x="25400" y="12700"/>
                  </a:lnTo>
                  <a:close/>
                </a:path>
                <a:path w="3469004" h="25400">
                  <a:moveTo>
                    <a:pt x="3468941" y="12700"/>
                  </a:moveTo>
                  <a:lnTo>
                    <a:pt x="3465220" y="3721"/>
                  </a:lnTo>
                  <a:lnTo>
                    <a:pt x="3456241" y="0"/>
                  </a:lnTo>
                  <a:lnTo>
                    <a:pt x="3447262" y="3721"/>
                  </a:lnTo>
                  <a:lnTo>
                    <a:pt x="3443541" y="12700"/>
                  </a:lnTo>
                  <a:lnTo>
                    <a:pt x="3447262" y="21678"/>
                  </a:lnTo>
                  <a:lnTo>
                    <a:pt x="3456241" y="25400"/>
                  </a:lnTo>
                  <a:lnTo>
                    <a:pt x="3465220" y="21678"/>
                  </a:lnTo>
                  <a:lnTo>
                    <a:pt x="3468941" y="12700"/>
                  </a:lnTo>
                  <a:close/>
                </a:path>
              </a:pathLst>
            </a:custGeom>
            <a:solidFill>
              <a:srgbClr val="770A48"/>
            </a:solidFill>
          </p:spPr>
          <p:txBody>
            <a:bodyPr wrap="square" lIns="0" tIns="0" rIns="0" bIns="0" rtlCol="0"/>
            <a:lstStyle/>
            <a:p>
              <a:endParaRPr/>
            </a:p>
          </p:txBody>
        </p:sp>
        <p:sp>
          <p:nvSpPr>
            <p:cNvPr id="40" name="object 40"/>
            <p:cNvSpPr/>
            <p:nvPr/>
          </p:nvSpPr>
          <p:spPr>
            <a:xfrm>
              <a:off x="2451948" y="3338645"/>
              <a:ext cx="763905" cy="763905"/>
            </a:xfrm>
            <a:custGeom>
              <a:avLst/>
              <a:gdLst/>
              <a:ahLst/>
              <a:cxnLst/>
              <a:rect l="l" t="t" r="r" b="b"/>
              <a:pathLst>
                <a:path w="763905" h="763904">
                  <a:moveTo>
                    <a:pt x="381952" y="0"/>
                  </a:moveTo>
                  <a:lnTo>
                    <a:pt x="334041" y="2975"/>
                  </a:lnTo>
                  <a:lnTo>
                    <a:pt x="287905" y="11665"/>
                  </a:lnTo>
                  <a:lnTo>
                    <a:pt x="243904" y="25709"/>
                  </a:lnTo>
                  <a:lnTo>
                    <a:pt x="202394" y="44751"/>
                  </a:lnTo>
                  <a:lnTo>
                    <a:pt x="163734" y="68433"/>
                  </a:lnTo>
                  <a:lnTo>
                    <a:pt x="128282" y="96395"/>
                  </a:lnTo>
                  <a:lnTo>
                    <a:pt x="96395" y="128282"/>
                  </a:lnTo>
                  <a:lnTo>
                    <a:pt x="68433" y="163734"/>
                  </a:lnTo>
                  <a:lnTo>
                    <a:pt x="44751" y="202394"/>
                  </a:lnTo>
                  <a:lnTo>
                    <a:pt x="25709" y="243904"/>
                  </a:lnTo>
                  <a:lnTo>
                    <a:pt x="11665" y="287905"/>
                  </a:lnTo>
                  <a:lnTo>
                    <a:pt x="2975" y="334041"/>
                  </a:lnTo>
                  <a:lnTo>
                    <a:pt x="0" y="381952"/>
                  </a:lnTo>
                  <a:lnTo>
                    <a:pt x="2975" y="429863"/>
                  </a:lnTo>
                  <a:lnTo>
                    <a:pt x="11665" y="475999"/>
                  </a:lnTo>
                  <a:lnTo>
                    <a:pt x="25709" y="520000"/>
                  </a:lnTo>
                  <a:lnTo>
                    <a:pt x="44751" y="561510"/>
                  </a:lnTo>
                  <a:lnTo>
                    <a:pt x="68433" y="600170"/>
                  </a:lnTo>
                  <a:lnTo>
                    <a:pt x="96395" y="635622"/>
                  </a:lnTo>
                  <a:lnTo>
                    <a:pt x="128282" y="667509"/>
                  </a:lnTo>
                  <a:lnTo>
                    <a:pt x="163734" y="695471"/>
                  </a:lnTo>
                  <a:lnTo>
                    <a:pt x="202394" y="719153"/>
                  </a:lnTo>
                  <a:lnTo>
                    <a:pt x="243904" y="738195"/>
                  </a:lnTo>
                  <a:lnTo>
                    <a:pt x="287905" y="752239"/>
                  </a:lnTo>
                  <a:lnTo>
                    <a:pt x="334041" y="760929"/>
                  </a:lnTo>
                  <a:lnTo>
                    <a:pt x="381952" y="763904"/>
                  </a:lnTo>
                  <a:lnTo>
                    <a:pt x="429863" y="760929"/>
                  </a:lnTo>
                  <a:lnTo>
                    <a:pt x="475999" y="752239"/>
                  </a:lnTo>
                  <a:lnTo>
                    <a:pt x="520000" y="738195"/>
                  </a:lnTo>
                  <a:lnTo>
                    <a:pt x="561510" y="719153"/>
                  </a:lnTo>
                  <a:lnTo>
                    <a:pt x="600170" y="695471"/>
                  </a:lnTo>
                  <a:lnTo>
                    <a:pt x="635622" y="667509"/>
                  </a:lnTo>
                  <a:lnTo>
                    <a:pt x="667509" y="635622"/>
                  </a:lnTo>
                  <a:lnTo>
                    <a:pt x="695471" y="600170"/>
                  </a:lnTo>
                  <a:lnTo>
                    <a:pt x="719153" y="561510"/>
                  </a:lnTo>
                  <a:lnTo>
                    <a:pt x="738195" y="520000"/>
                  </a:lnTo>
                  <a:lnTo>
                    <a:pt x="752239" y="475999"/>
                  </a:lnTo>
                  <a:lnTo>
                    <a:pt x="760929" y="429863"/>
                  </a:lnTo>
                  <a:lnTo>
                    <a:pt x="763904" y="381952"/>
                  </a:lnTo>
                  <a:lnTo>
                    <a:pt x="760929" y="334041"/>
                  </a:lnTo>
                  <a:lnTo>
                    <a:pt x="752239" y="287905"/>
                  </a:lnTo>
                  <a:lnTo>
                    <a:pt x="738195" y="243904"/>
                  </a:lnTo>
                  <a:lnTo>
                    <a:pt x="719153" y="202394"/>
                  </a:lnTo>
                  <a:lnTo>
                    <a:pt x="695471" y="163734"/>
                  </a:lnTo>
                  <a:lnTo>
                    <a:pt x="667509" y="128282"/>
                  </a:lnTo>
                  <a:lnTo>
                    <a:pt x="635622" y="96395"/>
                  </a:lnTo>
                  <a:lnTo>
                    <a:pt x="600170" y="68433"/>
                  </a:lnTo>
                  <a:lnTo>
                    <a:pt x="561510" y="44751"/>
                  </a:lnTo>
                  <a:lnTo>
                    <a:pt x="520000" y="25709"/>
                  </a:lnTo>
                  <a:lnTo>
                    <a:pt x="475999" y="11665"/>
                  </a:lnTo>
                  <a:lnTo>
                    <a:pt x="429863" y="2975"/>
                  </a:lnTo>
                  <a:lnTo>
                    <a:pt x="381952" y="0"/>
                  </a:lnTo>
                  <a:close/>
                </a:path>
              </a:pathLst>
            </a:custGeom>
            <a:solidFill>
              <a:srgbClr val="770A48"/>
            </a:solidFill>
          </p:spPr>
          <p:txBody>
            <a:bodyPr wrap="square" lIns="0" tIns="0" rIns="0" bIns="0" rtlCol="0"/>
            <a:lstStyle/>
            <a:p>
              <a:endParaRPr/>
            </a:p>
          </p:txBody>
        </p:sp>
      </p:grpSp>
      <p:sp>
        <p:nvSpPr>
          <p:cNvPr id="41" name="object 41"/>
          <p:cNvSpPr txBox="1"/>
          <p:nvPr/>
        </p:nvSpPr>
        <p:spPr>
          <a:xfrm>
            <a:off x="2655174" y="3517867"/>
            <a:ext cx="345440" cy="370205"/>
          </a:xfrm>
          <a:prstGeom prst="rect">
            <a:avLst/>
          </a:prstGeom>
        </p:spPr>
        <p:txBody>
          <a:bodyPr vert="horz" wrap="square" lIns="0" tIns="12700" rIns="0" bIns="0" rtlCol="0">
            <a:spAutoFit/>
          </a:bodyPr>
          <a:lstStyle/>
          <a:p>
            <a:pPr marL="32384">
              <a:lnSpc>
                <a:spcPts val="1355"/>
              </a:lnSpc>
              <a:spcBef>
                <a:spcPts val="100"/>
              </a:spcBef>
            </a:pPr>
            <a:r>
              <a:rPr sz="1150" b="1" spc="-25" dirty="0">
                <a:solidFill>
                  <a:srgbClr val="FFFFFF"/>
                </a:solidFill>
                <a:latin typeface="Arial"/>
                <a:cs typeface="Arial"/>
              </a:rPr>
              <a:t>May</a:t>
            </a:r>
            <a:endParaRPr sz="1150">
              <a:latin typeface="Arial"/>
              <a:cs typeface="Arial"/>
            </a:endParaRPr>
          </a:p>
          <a:p>
            <a:pPr marL="12700">
              <a:lnSpc>
                <a:spcPts val="1355"/>
              </a:lnSpc>
            </a:pPr>
            <a:r>
              <a:rPr sz="1150" spc="-20" dirty="0">
                <a:solidFill>
                  <a:srgbClr val="FFFFFF"/>
                </a:solidFill>
                <a:latin typeface="Arial"/>
                <a:cs typeface="Arial"/>
              </a:rPr>
              <a:t>2022</a:t>
            </a:r>
            <a:endParaRPr sz="1150">
              <a:latin typeface="Arial"/>
              <a:cs typeface="Arial"/>
            </a:endParaRPr>
          </a:p>
        </p:txBody>
      </p:sp>
      <p:grpSp>
        <p:nvGrpSpPr>
          <p:cNvPr id="44" name="object 44"/>
          <p:cNvGrpSpPr/>
          <p:nvPr/>
        </p:nvGrpSpPr>
        <p:grpSpPr>
          <a:xfrm>
            <a:off x="3178477" y="1666698"/>
            <a:ext cx="1478280" cy="1611630"/>
            <a:chOff x="3178477" y="1666698"/>
            <a:chExt cx="1478280" cy="1611630"/>
          </a:xfrm>
        </p:grpSpPr>
        <p:sp>
          <p:nvSpPr>
            <p:cNvPr id="45" name="object 45"/>
            <p:cNvSpPr/>
            <p:nvPr/>
          </p:nvSpPr>
          <p:spPr>
            <a:xfrm>
              <a:off x="3924705" y="2871191"/>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770A48"/>
            </a:solidFill>
          </p:spPr>
          <p:txBody>
            <a:bodyPr wrap="square" lIns="0" tIns="0" rIns="0" bIns="0" rtlCol="0"/>
            <a:lstStyle/>
            <a:p>
              <a:endParaRPr/>
            </a:p>
          </p:txBody>
        </p:sp>
        <p:sp>
          <p:nvSpPr>
            <p:cNvPr id="46" name="object 46"/>
            <p:cNvSpPr/>
            <p:nvPr/>
          </p:nvSpPr>
          <p:spPr>
            <a:xfrm>
              <a:off x="3178477" y="2467298"/>
              <a:ext cx="810895" cy="810895"/>
            </a:xfrm>
            <a:custGeom>
              <a:avLst/>
              <a:gdLst/>
              <a:ahLst/>
              <a:cxnLst/>
              <a:rect l="l" t="t" r="r" b="b"/>
              <a:pathLst>
                <a:path w="810895" h="810895">
                  <a:moveTo>
                    <a:pt x="405447" y="0"/>
                  </a:moveTo>
                  <a:lnTo>
                    <a:pt x="358163" y="2727"/>
                  </a:lnTo>
                  <a:lnTo>
                    <a:pt x="312480" y="10707"/>
                  </a:lnTo>
                  <a:lnTo>
                    <a:pt x="268705" y="23636"/>
                  </a:lnTo>
                  <a:lnTo>
                    <a:pt x="227140" y="41209"/>
                  </a:lnTo>
                  <a:lnTo>
                    <a:pt x="188090" y="63122"/>
                  </a:lnTo>
                  <a:lnTo>
                    <a:pt x="151859" y="89071"/>
                  </a:lnTo>
                  <a:lnTo>
                    <a:pt x="118751" y="118751"/>
                  </a:lnTo>
                  <a:lnTo>
                    <a:pt x="89071" y="151859"/>
                  </a:lnTo>
                  <a:lnTo>
                    <a:pt x="63122" y="188090"/>
                  </a:lnTo>
                  <a:lnTo>
                    <a:pt x="41209" y="227140"/>
                  </a:lnTo>
                  <a:lnTo>
                    <a:pt x="23636" y="268705"/>
                  </a:lnTo>
                  <a:lnTo>
                    <a:pt x="10707" y="312480"/>
                  </a:lnTo>
                  <a:lnTo>
                    <a:pt x="2727" y="358163"/>
                  </a:lnTo>
                  <a:lnTo>
                    <a:pt x="0" y="405447"/>
                  </a:lnTo>
                  <a:lnTo>
                    <a:pt x="2727" y="452731"/>
                  </a:lnTo>
                  <a:lnTo>
                    <a:pt x="10707" y="498414"/>
                  </a:lnTo>
                  <a:lnTo>
                    <a:pt x="23636" y="542189"/>
                  </a:lnTo>
                  <a:lnTo>
                    <a:pt x="41209" y="583754"/>
                  </a:lnTo>
                  <a:lnTo>
                    <a:pt x="63122" y="622804"/>
                  </a:lnTo>
                  <a:lnTo>
                    <a:pt x="89071" y="659035"/>
                  </a:lnTo>
                  <a:lnTo>
                    <a:pt x="118751" y="692143"/>
                  </a:lnTo>
                  <a:lnTo>
                    <a:pt x="151859" y="721823"/>
                  </a:lnTo>
                  <a:lnTo>
                    <a:pt x="188090" y="747772"/>
                  </a:lnTo>
                  <a:lnTo>
                    <a:pt x="227140" y="769685"/>
                  </a:lnTo>
                  <a:lnTo>
                    <a:pt x="268705" y="787258"/>
                  </a:lnTo>
                  <a:lnTo>
                    <a:pt x="312480" y="800187"/>
                  </a:lnTo>
                  <a:lnTo>
                    <a:pt x="358163" y="808167"/>
                  </a:lnTo>
                  <a:lnTo>
                    <a:pt x="405447" y="810895"/>
                  </a:lnTo>
                  <a:lnTo>
                    <a:pt x="452731" y="808167"/>
                  </a:lnTo>
                  <a:lnTo>
                    <a:pt x="498414" y="800187"/>
                  </a:lnTo>
                  <a:lnTo>
                    <a:pt x="542189" y="787258"/>
                  </a:lnTo>
                  <a:lnTo>
                    <a:pt x="583754" y="769685"/>
                  </a:lnTo>
                  <a:lnTo>
                    <a:pt x="622804" y="747772"/>
                  </a:lnTo>
                  <a:lnTo>
                    <a:pt x="659035" y="721823"/>
                  </a:lnTo>
                  <a:lnTo>
                    <a:pt x="692143" y="692143"/>
                  </a:lnTo>
                  <a:lnTo>
                    <a:pt x="721823" y="659035"/>
                  </a:lnTo>
                  <a:lnTo>
                    <a:pt x="747772" y="622804"/>
                  </a:lnTo>
                  <a:lnTo>
                    <a:pt x="769685" y="583754"/>
                  </a:lnTo>
                  <a:lnTo>
                    <a:pt x="787258" y="542189"/>
                  </a:lnTo>
                  <a:lnTo>
                    <a:pt x="800187" y="498414"/>
                  </a:lnTo>
                  <a:lnTo>
                    <a:pt x="808167" y="452731"/>
                  </a:lnTo>
                  <a:lnTo>
                    <a:pt x="810895" y="405447"/>
                  </a:lnTo>
                  <a:lnTo>
                    <a:pt x="808167" y="358163"/>
                  </a:lnTo>
                  <a:lnTo>
                    <a:pt x="800187" y="312480"/>
                  </a:lnTo>
                  <a:lnTo>
                    <a:pt x="787258" y="268705"/>
                  </a:lnTo>
                  <a:lnTo>
                    <a:pt x="769685" y="227140"/>
                  </a:lnTo>
                  <a:lnTo>
                    <a:pt x="747772" y="188090"/>
                  </a:lnTo>
                  <a:lnTo>
                    <a:pt x="721823" y="151859"/>
                  </a:lnTo>
                  <a:lnTo>
                    <a:pt x="692143" y="118751"/>
                  </a:lnTo>
                  <a:lnTo>
                    <a:pt x="659035" y="89071"/>
                  </a:lnTo>
                  <a:lnTo>
                    <a:pt x="622804" y="63122"/>
                  </a:lnTo>
                  <a:lnTo>
                    <a:pt x="583754" y="41209"/>
                  </a:lnTo>
                  <a:lnTo>
                    <a:pt x="542189" y="23636"/>
                  </a:lnTo>
                  <a:lnTo>
                    <a:pt x="498414" y="10707"/>
                  </a:lnTo>
                  <a:lnTo>
                    <a:pt x="452731" y="2727"/>
                  </a:lnTo>
                  <a:lnTo>
                    <a:pt x="405447" y="0"/>
                  </a:lnTo>
                  <a:close/>
                </a:path>
              </a:pathLst>
            </a:custGeom>
            <a:solidFill>
              <a:srgbClr val="770A48"/>
            </a:solidFill>
          </p:spPr>
          <p:txBody>
            <a:bodyPr wrap="square" lIns="0" tIns="0" rIns="0" bIns="0" rtlCol="0"/>
            <a:lstStyle/>
            <a:p>
              <a:endParaRPr/>
            </a:p>
          </p:txBody>
        </p:sp>
        <p:sp>
          <p:nvSpPr>
            <p:cNvPr id="47" name="object 47"/>
            <p:cNvSpPr/>
            <p:nvPr/>
          </p:nvSpPr>
          <p:spPr>
            <a:xfrm>
              <a:off x="4610379" y="2043275"/>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770A48"/>
            </a:solidFill>
          </p:spPr>
          <p:txBody>
            <a:bodyPr wrap="square" lIns="0" tIns="0" rIns="0" bIns="0" rtlCol="0"/>
            <a:lstStyle/>
            <a:p>
              <a:endParaRPr/>
            </a:p>
          </p:txBody>
        </p:sp>
        <p:sp>
          <p:nvSpPr>
            <p:cNvPr id="48" name="object 48"/>
            <p:cNvSpPr/>
            <p:nvPr/>
          </p:nvSpPr>
          <p:spPr>
            <a:xfrm>
              <a:off x="3900469" y="1666698"/>
              <a:ext cx="756285" cy="756285"/>
            </a:xfrm>
            <a:custGeom>
              <a:avLst/>
              <a:gdLst/>
              <a:ahLst/>
              <a:cxnLst/>
              <a:rect l="l" t="t" r="r" b="b"/>
              <a:pathLst>
                <a:path w="756285" h="756285">
                  <a:moveTo>
                    <a:pt x="378129" y="0"/>
                  </a:moveTo>
                  <a:lnTo>
                    <a:pt x="330697" y="2946"/>
                  </a:lnTo>
                  <a:lnTo>
                    <a:pt x="285023" y="11548"/>
                  </a:lnTo>
                  <a:lnTo>
                    <a:pt x="241461" y="25452"/>
                  </a:lnTo>
                  <a:lnTo>
                    <a:pt x="200367" y="44303"/>
                  </a:lnTo>
                  <a:lnTo>
                    <a:pt x="162094" y="67747"/>
                  </a:lnTo>
                  <a:lnTo>
                    <a:pt x="126997" y="95430"/>
                  </a:lnTo>
                  <a:lnTo>
                    <a:pt x="95430" y="126997"/>
                  </a:lnTo>
                  <a:lnTo>
                    <a:pt x="67747" y="162094"/>
                  </a:lnTo>
                  <a:lnTo>
                    <a:pt x="44303" y="200367"/>
                  </a:lnTo>
                  <a:lnTo>
                    <a:pt x="25452" y="241461"/>
                  </a:lnTo>
                  <a:lnTo>
                    <a:pt x="11548" y="285023"/>
                  </a:lnTo>
                  <a:lnTo>
                    <a:pt x="2946" y="330697"/>
                  </a:lnTo>
                  <a:lnTo>
                    <a:pt x="0" y="378129"/>
                  </a:lnTo>
                  <a:lnTo>
                    <a:pt x="2946" y="425562"/>
                  </a:lnTo>
                  <a:lnTo>
                    <a:pt x="11548" y="471236"/>
                  </a:lnTo>
                  <a:lnTo>
                    <a:pt x="25452" y="514797"/>
                  </a:lnTo>
                  <a:lnTo>
                    <a:pt x="44303" y="555892"/>
                  </a:lnTo>
                  <a:lnTo>
                    <a:pt x="67747" y="594165"/>
                  </a:lnTo>
                  <a:lnTo>
                    <a:pt x="95430" y="629262"/>
                  </a:lnTo>
                  <a:lnTo>
                    <a:pt x="126997" y="660829"/>
                  </a:lnTo>
                  <a:lnTo>
                    <a:pt x="162094" y="688512"/>
                  </a:lnTo>
                  <a:lnTo>
                    <a:pt x="200367" y="711956"/>
                  </a:lnTo>
                  <a:lnTo>
                    <a:pt x="241461" y="730807"/>
                  </a:lnTo>
                  <a:lnTo>
                    <a:pt x="285023" y="744711"/>
                  </a:lnTo>
                  <a:lnTo>
                    <a:pt x="330697" y="753313"/>
                  </a:lnTo>
                  <a:lnTo>
                    <a:pt x="378129" y="756259"/>
                  </a:lnTo>
                  <a:lnTo>
                    <a:pt x="425562" y="753313"/>
                  </a:lnTo>
                  <a:lnTo>
                    <a:pt x="471236" y="744711"/>
                  </a:lnTo>
                  <a:lnTo>
                    <a:pt x="514797" y="730807"/>
                  </a:lnTo>
                  <a:lnTo>
                    <a:pt x="555892" y="711956"/>
                  </a:lnTo>
                  <a:lnTo>
                    <a:pt x="594165" y="688512"/>
                  </a:lnTo>
                  <a:lnTo>
                    <a:pt x="629262" y="660829"/>
                  </a:lnTo>
                  <a:lnTo>
                    <a:pt x="660829" y="629262"/>
                  </a:lnTo>
                  <a:lnTo>
                    <a:pt x="688512" y="594165"/>
                  </a:lnTo>
                  <a:lnTo>
                    <a:pt x="711956" y="555892"/>
                  </a:lnTo>
                  <a:lnTo>
                    <a:pt x="730807" y="514797"/>
                  </a:lnTo>
                  <a:lnTo>
                    <a:pt x="744711" y="471236"/>
                  </a:lnTo>
                  <a:lnTo>
                    <a:pt x="753313" y="425562"/>
                  </a:lnTo>
                  <a:lnTo>
                    <a:pt x="756259" y="378129"/>
                  </a:lnTo>
                  <a:lnTo>
                    <a:pt x="753313" y="330697"/>
                  </a:lnTo>
                  <a:lnTo>
                    <a:pt x="744711" y="285023"/>
                  </a:lnTo>
                  <a:lnTo>
                    <a:pt x="730807" y="241461"/>
                  </a:lnTo>
                  <a:lnTo>
                    <a:pt x="711956" y="200367"/>
                  </a:lnTo>
                  <a:lnTo>
                    <a:pt x="688512" y="162094"/>
                  </a:lnTo>
                  <a:lnTo>
                    <a:pt x="660829" y="126997"/>
                  </a:lnTo>
                  <a:lnTo>
                    <a:pt x="629262" y="95430"/>
                  </a:lnTo>
                  <a:lnTo>
                    <a:pt x="594165" y="67747"/>
                  </a:lnTo>
                  <a:lnTo>
                    <a:pt x="555892" y="44303"/>
                  </a:lnTo>
                  <a:lnTo>
                    <a:pt x="514797" y="25452"/>
                  </a:lnTo>
                  <a:lnTo>
                    <a:pt x="471236" y="11548"/>
                  </a:lnTo>
                  <a:lnTo>
                    <a:pt x="425562" y="2946"/>
                  </a:lnTo>
                  <a:lnTo>
                    <a:pt x="378129" y="0"/>
                  </a:lnTo>
                  <a:close/>
                </a:path>
              </a:pathLst>
            </a:custGeom>
            <a:solidFill>
              <a:srgbClr val="770A48"/>
            </a:solidFill>
          </p:spPr>
          <p:txBody>
            <a:bodyPr wrap="square" lIns="0" tIns="0" rIns="0" bIns="0" rtlCol="0"/>
            <a:lstStyle/>
            <a:p>
              <a:endParaRPr/>
            </a:p>
          </p:txBody>
        </p:sp>
      </p:grpSp>
      <p:sp>
        <p:nvSpPr>
          <p:cNvPr id="49" name="object 49"/>
          <p:cNvSpPr txBox="1"/>
          <p:nvPr/>
        </p:nvSpPr>
        <p:spPr>
          <a:xfrm>
            <a:off x="4050212" y="1865884"/>
            <a:ext cx="440690" cy="363220"/>
          </a:xfrm>
          <a:prstGeom prst="rect">
            <a:avLst/>
          </a:prstGeom>
        </p:spPr>
        <p:txBody>
          <a:bodyPr vert="horz" wrap="square" lIns="0" tIns="16510" rIns="0" bIns="0" rtlCol="0">
            <a:spAutoFit/>
          </a:bodyPr>
          <a:lstStyle/>
          <a:p>
            <a:pPr marL="12700">
              <a:lnSpc>
                <a:spcPts val="1310"/>
              </a:lnSpc>
              <a:spcBef>
                <a:spcPts val="130"/>
              </a:spcBef>
            </a:pPr>
            <a:r>
              <a:rPr sz="1100" b="1" spc="-10" dirty="0">
                <a:solidFill>
                  <a:srgbClr val="FFFFFF"/>
                </a:solidFill>
                <a:latin typeface="Arial"/>
                <a:cs typeface="Arial"/>
              </a:rPr>
              <a:t>March</a:t>
            </a:r>
            <a:endParaRPr sz="1100">
              <a:latin typeface="Arial"/>
              <a:cs typeface="Arial"/>
            </a:endParaRPr>
          </a:p>
          <a:p>
            <a:pPr marL="63500">
              <a:lnSpc>
                <a:spcPts val="1310"/>
              </a:lnSpc>
            </a:pPr>
            <a:r>
              <a:rPr sz="1100" spc="-20" dirty="0">
                <a:solidFill>
                  <a:srgbClr val="FFFFFF"/>
                </a:solidFill>
                <a:latin typeface="Arial"/>
                <a:cs typeface="Arial"/>
              </a:rPr>
              <a:t>2023</a:t>
            </a:r>
            <a:endParaRPr sz="1100">
              <a:latin typeface="Arial"/>
              <a:cs typeface="Arial"/>
            </a:endParaRPr>
          </a:p>
        </p:txBody>
      </p:sp>
      <p:grpSp>
        <p:nvGrpSpPr>
          <p:cNvPr id="52" name="object 52"/>
          <p:cNvGrpSpPr/>
          <p:nvPr/>
        </p:nvGrpSpPr>
        <p:grpSpPr>
          <a:xfrm>
            <a:off x="4710601" y="747003"/>
            <a:ext cx="756285" cy="756285"/>
            <a:chOff x="4710601" y="747003"/>
            <a:chExt cx="756285" cy="756285"/>
          </a:xfrm>
        </p:grpSpPr>
        <p:sp>
          <p:nvSpPr>
            <p:cNvPr id="53" name="object 53"/>
            <p:cNvSpPr/>
            <p:nvPr/>
          </p:nvSpPr>
          <p:spPr>
            <a:xfrm>
              <a:off x="5420511" y="1123579"/>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770A48"/>
            </a:solidFill>
          </p:spPr>
          <p:txBody>
            <a:bodyPr wrap="square" lIns="0" tIns="0" rIns="0" bIns="0" rtlCol="0"/>
            <a:lstStyle/>
            <a:p>
              <a:endParaRPr/>
            </a:p>
          </p:txBody>
        </p:sp>
        <p:sp>
          <p:nvSpPr>
            <p:cNvPr id="54" name="object 54"/>
            <p:cNvSpPr/>
            <p:nvPr/>
          </p:nvSpPr>
          <p:spPr>
            <a:xfrm>
              <a:off x="4710601" y="747003"/>
              <a:ext cx="756285" cy="756285"/>
            </a:xfrm>
            <a:custGeom>
              <a:avLst/>
              <a:gdLst/>
              <a:ahLst/>
              <a:cxnLst/>
              <a:rect l="l" t="t" r="r" b="b"/>
              <a:pathLst>
                <a:path w="756285" h="756285">
                  <a:moveTo>
                    <a:pt x="378129" y="0"/>
                  </a:moveTo>
                  <a:lnTo>
                    <a:pt x="330697" y="2946"/>
                  </a:lnTo>
                  <a:lnTo>
                    <a:pt x="285023" y="11548"/>
                  </a:lnTo>
                  <a:lnTo>
                    <a:pt x="241461" y="25452"/>
                  </a:lnTo>
                  <a:lnTo>
                    <a:pt x="200367" y="44303"/>
                  </a:lnTo>
                  <a:lnTo>
                    <a:pt x="162094" y="67747"/>
                  </a:lnTo>
                  <a:lnTo>
                    <a:pt x="126997" y="95430"/>
                  </a:lnTo>
                  <a:lnTo>
                    <a:pt x="95430" y="126997"/>
                  </a:lnTo>
                  <a:lnTo>
                    <a:pt x="67747" y="162094"/>
                  </a:lnTo>
                  <a:lnTo>
                    <a:pt x="44303" y="200367"/>
                  </a:lnTo>
                  <a:lnTo>
                    <a:pt x="25452" y="241461"/>
                  </a:lnTo>
                  <a:lnTo>
                    <a:pt x="11548" y="285023"/>
                  </a:lnTo>
                  <a:lnTo>
                    <a:pt x="2946" y="330697"/>
                  </a:lnTo>
                  <a:lnTo>
                    <a:pt x="0" y="378129"/>
                  </a:lnTo>
                  <a:lnTo>
                    <a:pt x="2946" y="425562"/>
                  </a:lnTo>
                  <a:lnTo>
                    <a:pt x="11548" y="471236"/>
                  </a:lnTo>
                  <a:lnTo>
                    <a:pt x="25452" y="514797"/>
                  </a:lnTo>
                  <a:lnTo>
                    <a:pt x="44303" y="555892"/>
                  </a:lnTo>
                  <a:lnTo>
                    <a:pt x="67747" y="594165"/>
                  </a:lnTo>
                  <a:lnTo>
                    <a:pt x="95430" y="629262"/>
                  </a:lnTo>
                  <a:lnTo>
                    <a:pt x="126997" y="660829"/>
                  </a:lnTo>
                  <a:lnTo>
                    <a:pt x="162094" y="688512"/>
                  </a:lnTo>
                  <a:lnTo>
                    <a:pt x="200367" y="711956"/>
                  </a:lnTo>
                  <a:lnTo>
                    <a:pt x="241461" y="730807"/>
                  </a:lnTo>
                  <a:lnTo>
                    <a:pt x="285023" y="744711"/>
                  </a:lnTo>
                  <a:lnTo>
                    <a:pt x="330697" y="753313"/>
                  </a:lnTo>
                  <a:lnTo>
                    <a:pt x="378129" y="756259"/>
                  </a:lnTo>
                  <a:lnTo>
                    <a:pt x="425562" y="753313"/>
                  </a:lnTo>
                  <a:lnTo>
                    <a:pt x="471236" y="744711"/>
                  </a:lnTo>
                  <a:lnTo>
                    <a:pt x="514797" y="730807"/>
                  </a:lnTo>
                  <a:lnTo>
                    <a:pt x="555892" y="711956"/>
                  </a:lnTo>
                  <a:lnTo>
                    <a:pt x="594165" y="688512"/>
                  </a:lnTo>
                  <a:lnTo>
                    <a:pt x="629262" y="660829"/>
                  </a:lnTo>
                  <a:lnTo>
                    <a:pt x="660829" y="629262"/>
                  </a:lnTo>
                  <a:lnTo>
                    <a:pt x="688512" y="594165"/>
                  </a:lnTo>
                  <a:lnTo>
                    <a:pt x="711956" y="555892"/>
                  </a:lnTo>
                  <a:lnTo>
                    <a:pt x="730807" y="514797"/>
                  </a:lnTo>
                  <a:lnTo>
                    <a:pt x="744711" y="471236"/>
                  </a:lnTo>
                  <a:lnTo>
                    <a:pt x="753313" y="425562"/>
                  </a:lnTo>
                  <a:lnTo>
                    <a:pt x="756259" y="378129"/>
                  </a:lnTo>
                  <a:lnTo>
                    <a:pt x="753313" y="330697"/>
                  </a:lnTo>
                  <a:lnTo>
                    <a:pt x="744711" y="285023"/>
                  </a:lnTo>
                  <a:lnTo>
                    <a:pt x="730807" y="241461"/>
                  </a:lnTo>
                  <a:lnTo>
                    <a:pt x="711956" y="200367"/>
                  </a:lnTo>
                  <a:lnTo>
                    <a:pt x="688512" y="162094"/>
                  </a:lnTo>
                  <a:lnTo>
                    <a:pt x="660829" y="126997"/>
                  </a:lnTo>
                  <a:lnTo>
                    <a:pt x="629262" y="95430"/>
                  </a:lnTo>
                  <a:lnTo>
                    <a:pt x="594165" y="67747"/>
                  </a:lnTo>
                  <a:lnTo>
                    <a:pt x="555892" y="44303"/>
                  </a:lnTo>
                  <a:lnTo>
                    <a:pt x="514797" y="25452"/>
                  </a:lnTo>
                  <a:lnTo>
                    <a:pt x="471236" y="11548"/>
                  </a:lnTo>
                  <a:lnTo>
                    <a:pt x="425562" y="2946"/>
                  </a:lnTo>
                  <a:lnTo>
                    <a:pt x="378129" y="0"/>
                  </a:lnTo>
                  <a:close/>
                </a:path>
              </a:pathLst>
            </a:custGeom>
            <a:solidFill>
              <a:srgbClr val="770A48"/>
            </a:solidFill>
          </p:spPr>
          <p:txBody>
            <a:bodyPr wrap="square" lIns="0" tIns="0" rIns="0" bIns="0" rtlCol="0"/>
            <a:lstStyle/>
            <a:p>
              <a:endParaRPr/>
            </a:p>
          </p:txBody>
        </p:sp>
      </p:grpSp>
      <p:sp>
        <p:nvSpPr>
          <p:cNvPr id="55" name="object 55"/>
          <p:cNvSpPr txBox="1"/>
          <p:nvPr/>
        </p:nvSpPr>
        <p:spPr>
          <a:xfrm>
            <a:off x="4903470" y="946189"/>
            <a:ext cx="354965" cy="363220"/>
          </a:xfrm>
          <a:prstGeom prst="rect">
            <a:avLst/>
          </a:prstGeom>
        </p:spPr>
        <p:txBody>
          <a:bodyPr vert="horz" wrap="square" lIns="0" tIns="16510" rIns="0" bIns="0" rtlCol="0">
            <a:spAutoFit/>
          </a:bodyPr>
          <a:lstStyle/>
          <a:p>
            <a:pPr marL="12700">
              <a:lnSpc>
                <a:spcPts val="1310"/>
              </a:lnSpc>
              <a:spcBef>
                <a:spcPts val="130"/>
              </a:spcBef>
            </a:pPr>
            <a:r>
              <a:rPr sz="1100" b="1" spc="-20" dirty="0">
                <a:solidFill>
                  <a:srgbClr val="FFFFFF"/>
                </a:solidFill>
                <a:latin typeface="Arial"/>
                <a:cs typeface="Arial"/>
              </a:rPr>
              <a:t>June</a:t>
            </a:r>
            <a:endParaRPr sz="1100">
              <a:latin typeface="Arial"/>
              <a:cs typeface="Arial"/>
            </a:endParaRPr>
          </a:p>
          <a:p>
            <a:pPr marL="20320">
              <a:lnSpc>
                <a:spcPts val="1310"/>
              </a:lnSpc>
            </a:pPr>
            <a:r>
              <a:rPr sz="1100" spc="-20" dirty="0">
                <a:solidFill>
                  <a:srgbClr val="FFFFFF"/>
                </a:solidFill>
                <a:latin typeface="Arial"/>
                <a:cs typeface="Arial"/>
              </a:rPr>
              <a:t>2023</a:t>
            </a:r>
            <a:endParaRPr sz="1100">
              <a:latin typeface="Arial"/>
              <a:cs typeface="Arial"/>
            </a:endParaRPr>
          </a:p>
        </p:txBody>
      </p:sp>
      <p:sp>
        <p:nvSpPr>
          <p:cNvPr id="57" name="object 57"/>
          <p:cNvSpPr txBox="1">
            <a:spLocks noGrp="1"/>
          </p:cNvSpPr>
          <p:nvPr>
            <p:ph type="title"/>
          </p:nvPr>
        </p:nvSpPr>
        <p:spPr>
          <a:xfrm>
            <a:off x="457200" y="720001"/>
            <a:ext cx="3566160"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dirty="0">
                <a:solidFill>
                  <a:srgbClr val="FFFFFF"/>
                </a:solidFill>
              </a:rPr>
              <a:t>Our</a:t>
            </a:r>
            <a:r>
              <a:rPr sz="3100" spc="-145" dirty="0">
                <a:solidFill>
                  <a:srgbClr val="FFFFFF"/>
                </a:solidFill>
              </a:rPr>
              <a:t> </a:t>
            </a:r>
            <a:r>
              <a:rPr sz="3100" spc="-10" dirty="0">
                <a:solidFill>
                  <a:srgbClr val="FFFFFF"/>
                </a:solidFill>
              </a:rPr>
              <a:t>journey</a:t>
            </a:r>
            <a:r>
              <a:rPr sz="3100" spc="-135" dirty="0">
                <a:solidFill>
                  <a:srgbClr val="FFFFFF"/>
                </a:solidFill>
              </a:rPr>
              <a:t> </a:t>
            </a:r>
            <a:r>
              <a:rPr sz="3100" dirty="0">
                <a:solidFill>
                  <a:srgbClr val="FFFFFF"/>
                </a:solidFill>
              </a:rPr>
              <a:t>so</a:t>
            </a:r>
            <a:r>
              <a:rPr sz="3100" spc="-130" dirty="0">
                <a:solidFill>
                  <a:srgbClr val="FFFFFF"/>
                </a:solidFill>
              </a:rPr>
              <a:t> </a:t>
            </a:r>
            <a:r>
              <a:rPr sz="3100" spc="-25" dirty="0">
                <a:solidFill>
                  <a:srgbClr val="FFFFFF"/>
                </a:solidFill>
              </a:rPr>
              <a:t>far</a:t>
            </a:r>
            <a:endParaRPr sz="3100"/>
          </a:p>
        </p:txBody>
      </p:sp>
      <p:sp>
        <p:nvSpPr>
          <p:cNvPr id="59" name="object 5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dirty="0"/>
              <a:t>3</a:t>
            </a:fld>
            <a:endParaRPr dirty="0"/>
          </a:p>
        </p:txBody>
      </p:sp>
      <p:sp>
        <p:nvSpPr>
          <p:cNvPr id="61" name="object 58">
            <a:extLst>
              <a:ext uri="{FF2B5EF4-FFF2-40B4-BE49-F238E27FC236}">
                <a16:creationId xmlns:a16="http://schemas.microsoft.com/office/drawing/2014/main" id="{F1696CEA-DACE-E191-736E-F057F053DC62}"/>
              </a:ext>
            </a:extLst>
          </p:cNvPr>
          <p:cNvSpPr txBox="1"/>
          <p:nvPr/>
        </p:nvSpPr>
        <p:spPr>
          <a:xfrm>
            <a:off x="3213467" y="2693802"/>
            <a:ext cx="4949190" cy="755335"/>
          </a:xfrm>
          <a:prstGeom prst="rect">
            <a:avLst/>
          </a:prstGeom>
        </p:spPr>
        <p:txBody>
          <a:bodyPr vert="horz" wrap="square" lIns="0" tIns="16510" rIns="0" bIns="0" rtlCol="0">
            <a:spAutoFit/>
          </a:bodyPr>
          <a:lstStyle/>
          <a:p>
            <a:pPr marL="12700">
              <a:lnSpc>
                <a:spcPts val="1310"/>
              </a:lnSpc>
              <a:spcBef>
                <a:spcPts val="130"/>
              </a:spcBef>
              <a:tabLst>
                <a:tab pos="4128770" algn="l"/>
              </a:tabLst>
            </a:pPr>
            <a:r>
              <a:rPr sz="1100" b="1" dirty="0">
                <a:solidFill>
                  <a:srgbClr val="FFFFFF"/>
                </a:solidFill>
                <a:latin typeface="Arial"/>
                <a:cs typeface="Arial"/>
              </a:rPr>
              <a:t>September </a:t>
            </a:r>
            <a:br>
              <a:rPr lang="en-GB" sz="1100" b="1" dirty="0">
                <a:solidFill>
                  <a:srgbClr val="FFFFFF"/>
                </a:solidFill>
                <a:latin typeface="Arial"/>
                <a:cs typeface="Arial"/>
              </a:rPr>
            </a:br>
            <a:r>
              <a:rPr lang="en-GB" sz="1100" b="1" dirty="0">
                <a:solidFill>
                  <a:srgbClr val="FFFFFF"/>
                </a:solidFill>
                <a:latin typeface="Arial"/>
                <a:cs typeface="Arial"/>
              </a:rPr>
              <a:t>     </a:t>
            </a:r>
            <a:r>
              <a:rPr sz="1100" spc="-20" dirty="0">
                <a:solidFill>
                  <a:srgbClr val="FFFFFF"/>
                </a:solidFill>
                <a:latin typeface="Arial"/>
                <a:cs typeface="Arial"/>
              </a:rPr>
              <a:t>2022</a:t>
            </a:r>
            <a:endParaRPr sz="1100" dirty="0">
              <a:latin typeface="Arial"/>
              <a:cs typeface="Arial"/>
            </a:endParaRPr>
          </a:p>
          <a:p>
            <a:pPr marL="1008380">
              <a:lnSpc>
                <a:spcPts val="1490"/>
              </a:lnSpc>
            </a:pPr>
            <a:r>
              <a:rPr sz="1300" dirty="0">
                <a:latin typeface="Arial"/>
                <a:cs typeface="Arial"/>
              </a:rPr>
              <a:t>Royal</a:t>
            </a:r>
            <a:r>
              <a:rPr sz="1300" spc="-60" dirty="0">
                <a:latin typeface="Arial"/>
                <a:cs typeface="Arial"/>
              </a:rPr>
              <a:t> </a:t>
            </a:r>
            <a:r>
              <a:rPr sz="1300" spc="-20" dirty="0">
                <a:latin typeface="Arial"/>
                <a:cs typeface="Arial"/>
              </a:rPr>
              <a:t>Voluntary</a:t>
            </a:r>
            <a:r>
              <a:rPr sz="1300" spc="-55" dirty="0">
                <a:latin typeface="Arial"/>
                <a:cs typeface="Arial"/>
              </a:rPr>
              <a:t> </a:t>
            </a:r>
            <a:r>
              <a:rPr sz="1300" spc="-10" dirty="0">
                <a:latin typeface="Arial"/>
                <a:cs typeface="Arial"/>
              </a:rPr>
              <a:t>Service</a:t>
            </a:r>
            <a:r>
              <a:rPr sz="1300" spc="-55" dirty="0">
                <a:latin typeface="Arial"/>
                <a:cs typeface="Arial"/>
              </a:rPr>
              <a:t> </a:t>
            </a:r>
            <a:r>
              <a:rPr sz="1300" dirty="0">
                <a:latin typeface="Arial"/>
                <a:cs typeface="Arial"/>
              </a:rPr>
              <a:t>&amp;</a:t>
            </a:r>
            <a:r>
              <a:rPr sz="1300" spc="-60" dirty="0">
                <a:latin typeface="Arial"/>
                <a:cs typeface="Arial"/>
              </a:rPr>
              <a:t> </a:t>
            </a:r>
            <a:r>
              <a:rPr sz="1300" spc="-10" dirty="0">
                <a:latin typeface="Arial"/>
                <a:cs typeface="Arial"/>
              </a:rPr>
              <a:t>GoodSAM</a:t>
            </a:r>
            <a:r>
              <a:rPr sz="1300" spc="-55" dirty="0">
                <a:latin typeface="Arial"/>
                <a:cs typeface="Arial"/>
              </a:rPr>
              <a:t> </a:t>
            </a:r>
            <a:r>
              <a:rPr sz="1300" spc="-10" dirty="0">
                <a:latin typeface="Arial"/>
                <a:cs typeface="Arial"/>
              </a:rPr>
              <a:t>recomissioned</a:t>
            </a:r>
            <a:r>
              <a:rPr sz="1300" spc="-55" dirty="0">
                <a:latin typeface="Arial"/>
                <a:cs typeface="Arial"/>
              </a:rPr>
              <a:t> </a:t>
            </a:r>
            <a:r>
              <a:rPr sz="1300" spc="-25" dirty="0">
                <a:latin typeface="Arial"/>
                <a:cs typeface="Arial"/>
              </a:rPr>
              <a:t>to</a:t>
            </a:r>
            <a:endParaRPr sz="1300" dirty="0">
              <a:latin typeface="Arial"/>
              <a:cs typeface="Arial"/>
            </a:endParaRPr>
          </a:p>
          <a:p>
            <a:pPr marL="1008380">
              <a:lnSpc>
                <a:spcPct val="100000"/>
              </a:lnSpc>
              <a:spcBef>
                <a:spcPts val="140"/>
              </a:spcBef>
            </a:pPr>
            <a:r>
              <a:rPr sz="1300" spc="-10" dirty="0">
                <a:latin typeface="Arial"/>
                <a:cs typeface="Arial"/>
              </a:rPr>
              <a:t>provide</a:t>
            </a:r>
            <a:r>
              <a:rPr sz="1300" spc="-75" dirty="0">
                <a:latin typeface="Arial"/>
                <a:cs typeface="Arial"/>
              </a:rPr>
              <a:t> </a:t>
            </a:r>
            <a:r>
              <a:rPr sz="1300" dirty="0">
                <a:latin typeface="Arial"/>
                <a:cs typeface="Arial"/>
              </a:rPr>
              <a:t>the</a:t>
            </a:r>
            <a:r>
              <a:rPr sz="1300" spc="-65" dirty="0">
                <a:latin typeface="Arial"/>
                <a:cs typeface="Arial"/>
              </a:rPr>
              <a:t> </a:t>
            </a:r>
            <a:r>
              <a:rPr sz="1300" dirty="0">
                <a:latin typeface="Arial"/>
                <a:cs typeface="Arial"/>
              </a:rPr>
              <a:t>next</a:t>
            </a:r>
            <a:r>
              <a:rPr sz="1300" spc="-60" dirty="0">
                <a:latin typeface="Arial"/>
                <a:cs typeface="Arial"/>
              </a:rPr>
              <a:t> </a:t>
            </a:r>
            <a:r>
              <a:rPr sz="1300" dirty="0">
                <a:latin typeface="Arial"/>
                <a:cs typeface="Arial"/>
              </a:rPr>
              <a:t>phase</a:t>
            </a:r>
            <a:r>
              <a:rPr sz="1300" spc="-65" dirty="0">
                <a:latin typeface="Arial"/>
                <a:cs typeface="Arial"/>
              </a:rPr>
              <a:t> </a:t>
            </a:r>
            <a:r>
              <a:rPr sz="1300" dirty="0">
                <a:latin typeface="Arial"/>
                <a:cs typeface="Arial"/>
              </a:rPr>
              <a:t>of</a:t>
            </a:r>
            <a:r>
              <a:rPr sz="1300" spc="-65" dirty="0">
                <a:latin typeface="Arial"/>
                <a:cs typeface="Arial"/>
              </a:rPr>
              <a:t> </a:t>
            </a:r>
            <a:r>
              <a:rPr sz="1300" dirty="0">
                <a:latin typeface="Arial"/>
                <a:cs typeface="Arial"/>
              </a:rPr>
              <a:t>the</a:t>
            </a:r>
            <a:r>
              <a:rPr sz="1300" spc="-60" dirty="0">
                <a:latin typeface="Arial"/>
                <a:cs typeface="Arial"/>
              </a:rPr>
              <a:t> </a:t>
            </a:r>
            <a:r>
              <a:rPr sz="1300" spc="-10" dirty="0">
                <a:latin typeface="Arial"/>
                <a:cs typeface="Arial"/>
              </a:rPr>
              <a:t>programme</a:t>
            </a:r>
            <a:endParaRPr sz="1300" dirty="0">
              <a:latin typeface="Arial"/>
              <a:cs typeface="Arial"/>
            </a:endParaRPr>
          </a:p>
        </p:txBody>
      </p:sp>
      <p:sp>
        <p:nvSpPr>
          <p:cNvPr id="62" name="object 50">
            <a:extLst>
              <a:ext uri="{FF2B5EF4-FFF2-40B4-BE49-F238E27FC236}">
                <a16:creationId xmlns:a16="http://schemas.microsoft.com/office/drawing/2014/main" id="{C548BDDF-EE82-E4F3-9D5A-A3246A655F3E}"/>
              </a:ext>
            </a:extLst>
          </p:cNvPr>
          <p:cNvSpPr txBox="1"/>
          <p:nvPr/>
        </p:nvSpPr>
        <p:spPr>
          <a:xfrm>
            <a:off x="4686902" y="1724910"/>
            <a:ext cx="4774321" cy="707886"/>
          </a:xfrm>
          <a:prstGeom prst="rect">
            <a:avLst/>
          </a:prstGeom>
        </p:spPr>
        <p:txBody>
          <a:bodyPr vert="horz" wrap="square" lIns="0" tIns="12700" rIns="0" bIns="0" rtlCol="0">
            <a:spAutoFit/>
          </a:bodyPr>
          <a:lstStyle/>
          <a:p>
            <a:pPr marL="935355">
              <a:lnSpc>
                <a:spcPts val="1350"/>
              </a:lnSpc>
              <a:spcBef>
                <a:spcPts val="100"/>
              </a:spcBef>
            </a:pPr>
            <a:r>
              <a:rPr sz="1300" spc="-10" dirty="0">
                <a:latin typeface="Arial"/>
                <a:cs typeface="Arial"/>
              </a:rPr>
              <a:t>Community</a:t>
            </a:r>
            <a:r>
              <a:rPr sz="1300" spc="-50" dirty="0">
                <a:latin typeface="Arial"/>
                <a:cs typeface="Arial"/>
              </a:rPr>
              <a:t> </a:t>
            </a:r>
            <a:r>
              <a:rPr lang="en-GB" sz="1300" spc="-10" dirty="0">
                <a:latin typeface="Arial"/>
                <a:cs typeface="Arial"/>
              </a:rPr>
              <a:t>R</a:t>
            </a:r>
            <a:r>
              <a:rPr sz="1300" spc="-10" dirty="0" err="1">
                <a:latin typeface="Arial"/>
                <a:cs typeface="Arial"/>
              </a:rPr>
              <a:t>esponse</a:t>
            </a:r>
            <a:r>
              <a:rPr sz="1300" spc="-50" dirty="0">
                <a:latin typeface="Arial"/>
                <a:cs typeface="Arial"/>
              </a:rPr>
              <a:t> </a:t>
            </a:r>
            <a:r>
              <a:rPr sz="1300" dirty="0">
                <a:latin typeface="Arial"/>
                <a:cs typeface="Arial"/>
              </a:rPr>
              <a:t>&amp;</a:t>
            </a:r>
            <a:r>
              <a:rPr sz="1300" spc="-50" dirty="0">
                <a:latin typeface="Arial"/>
                <a:cs typeface="Arial"/>
              </a:rPr>
              <a:t> </a:t>
            </a:r>
            <a:r>
              <a:rPr sz="1300" spc="-15" dirty="0">
                <a:latin typeface="Arial"/>
                <a:cs typeface="Arial"/>
              </a:rPr>
              <a:t>Pick-</a:t>
            </a:r>
            <a:r>
              <a:rPr sz="1300" dirty="0">
                <a:latin typeface="Arial"/>
                <a:cs typeface="Arial"/>
              </a:rPr>
              <a:t>up</a:t>
            </a:r>
            <a:r>
              <a:rPr sz="1300" spc="-50" dirty="0">
                <a:latin typeface="Arial"/>
                <a:cs typeface="Arial"/>
              </a:rPr>
              <a:t> </a:t>
            </a:r>
            <a:r>
              <a:rPr sz="1300" dirty="0">
                <a:latin typeface="Arial"/>
                <a:cs typeface="Arial"/>
              </a:rPr>
              <a:t>and</a:t>
            </a:r>
            <a:r>
              <a:rPr sz="1300" spc="-50" dirty="0">
                <a:latin typeface="Arial"/>
                <a:cs typeface="Arial"/>
              </a:rPr>
              <a:t> </a:t>
            </a:r>
            <a:r>
              <a:rPr sz="1300" spc="-10" dirty="0">
                <a:latin typeface="Arial"/>
                <a:cs typeface="Arial"/>
              </a:rPr>
              <a:t>Deliver</a:t>
            </a:r>
            <a:r>
              <a:rPr sz="1300" spc="-50" dirty="0">
                <a:latin typeface="Arial"/>
                <a:cs typeface="Arial"/>
              </a:rPr>
              <a:t> </a:t>
            </a:r>
            <a:r>
              <a:rPr sz="1300" spc="-10" dirty="0">
                <a:latin typeface="Arial"/>
                <a:cs typeface="Arial"/>
              </a:rPr>
              <a:t>launch</a:t>
            </a:r>
            <a:endParaRPr sz="1300" dirty="0">
              <a:latin typeface="Arial"/>
              <a:cs typeface="Arial"/>
            </a:endParaRPr>
          </a:p>
          <a:p>
            <a:pPr marL="125730">
              <a:lnSpc>
                <a:spcPct val="100000"/>
              </a:lnSpc>
              <a:spcBef>
                <a:spcPts val="885"/>
              </a:spcBef>
            </a:pPr>
            <a:br>
              <a:rPr lang="en-GB" sz="1300" dirty="0">
                <a:latin typeface="Arial"/>
                <a:cs typeface="Arial"/>
              </a:rPr>
            </a:br>
            <a:r>
              <a:rPr sz="1300" dirty="0">
                <a:latin typeface="Arial"/>
                <a:cs typeface="Arial"/>
              </a:rPr>
              <a:t>Check</a:t>
            </a:r>
            <a:r>
              <a:rPr sz="1300" spc="-70" dirty="0">
                <a:latin typeface="Arial"/>
                <a:cs typeface="Arial"/>
              </a:rPr>
              <a:t> </a:t>
            </a:r>
            <a:r>
              <a:rPr sz="1300" dirty="0">
                <a:latin typeface="Arial"/>
                <a:cs typeface="Arial"/>
              </a:rPr>
              <a:t>In</a:t>
            </a:r>
            <a:r>
              <a:rPr sz="1300" spc="-65" dirty="0">
                <a:latin typeface="Arial"/>
                <a:cs typeface="Arial"/>
              </a:rPr>
              <a:t> </a:t>
            </a:r>
            <a:r>
              <a:rPr sz="1300" dirty="0">
                <a:latin typeface="Arial"/>
                <a:cs typeface="Arial"/>
              </a:rPr>
              <a:t>and</a:t>
            </a:r>
            <a:r>
              <a:rPr sz="1300" spc="-70" dirty="0">
                <a:latin typeface="Arial"/>
                <a:cs typeface="Arial"/>
              </a:rPr>
              <a:t> </a:t>
            </a:r>
            <a:r>
              <a:rPr sz="1300" dirty="0">
                <a:latin typeface="Arial"/>
                <a:cs typeface="Arial"/>
              </a:rPr>
              <a:t>Chat</a:t>
            </a:r>
            <a:r>
              <a:rPr sz="1300" spc="-65" dirty="0">
                <a:latin typeface="Arial"/>
                <a:cs typeface="Arial"/>
              </a:rPr>
              <a:t> </a:t>
            </a:r>
            <a:r>
              <a:rPr sz="1300" spc="-10" dirty="0">
                <a:latin typeface="Arial"/>
                <a:cs typeface="Arial"/>
              </a:rPr>
              <a:t>relaunched</a:t>
            </a:r>
            <a:endParaRPr sz="1300" dirty="0">
              <a:latin typeface="Arial"/>
              <a:cs typeface="Arial"/>
            </a:endParaRPr>
          </a:p>
        </p:txBody>
      </p:sp>
      <p:sp>
        <p:nvSpPr>
          <p:cNvPr id="63" name="object 56">
            <a:extLst>
              <a:ext uri="{FF2B5EF4-FFF2-40B4-BE49-F238E27FC236}">
                <a16:creationId xmlns:a16="http://schemas.microsoft.com/office/drawing/2014/main" id="{E03FB726-A764-2185-9C23-3BC4A84FAC80}"/>
              </a:ext>
            </a:extLst>
          </p:cNvPr>
          <p:cNvSpPr txBox="1"/>
          <p:nvPr/>
        </p:nvSpPr>
        <p:spPr>
          <a:xfrm>
            <a:off x="5497035" y="856952"/>
            <a:ext cx="3766645" cy="744114"/>
          </a:xfrm>
          <a:prstGeom prst="rect">
            <a:avLst/>
          </a:prstGeom>
        </p:spPr>
        <p:txBody>
          <a:bodyPr vert="horz" wrap="square" lIns="0" tIns="105410" rIns="0" bIns="0" rtlCol="0">
            <a:spAutoFit/>
          </a:bodyPr>
          <a:lstStyle/>
          <a:p>
            <a:pPr marL="125730" marR="5080">
              <a:lnSpc>
                <a:spcPct val="109000"/>
              </a:lnSpc>
              <a:spcBef>
                <a:spcPts val="675"/>
              </a:spcBef>
            </a:pPr>
            <a:br>
              <a:rPr lang="en-GB" sz="1300" dirty="0">
                <a:latin typeface="Arial"/>
                <a:cs typeface="Arial"/>
              </a:rPr>
            </a:br>
            <a:r>
              <a:rPr sz="1300" dirty="0">
                <a:latin typeface="Arial"/>
                <a:cs typeface="Arial"/>
              </a:rPr>
              <a:t>Adult</a:t>
            </a:r>
            <a:r>
              <a:rPr sz="1300" spc="-65" dirty="0">
                <a:latin typeface="Arial"/>
                <a:cs typeface="Arial"/>
              </a:rPr>
              <a:t> </a:t>
            </a:r>
            <a:r>
              <a:rPr sz="1300" spc="-10" dirty="0">
                <a:latin typeface="Arial"/>
                <a:cs typeface="Arial"/>
              </a:rPr>
              <a:t>Social</a:t>
            </a:r>
            <a:r>
              <a:rPr sz="1300" spc="-65" dirty="0">
                <a:latin typeface="Arial"/>
                <a:cs typeface="Arial"/>
              </a:rPr>
              <a:t> </a:t>
            </a:r>
            <a:r>
              <a:rPr sz="1300" dirty="0">
                <a:latin typeface="Arial"/>
                <a:cs typeface="Arial"/>
              </a:rPr>
              <a:t>Care</a:t>
            </a:r>
            <a:r>
              <a:rPr sz="1300" spc="-65" dirty="0">
                <a:latin typeface="Arial"/>
                <a:cs typeface="Arial"/>
              </a:rPr>
              <a:t> </a:t>
            </a:r>
            <a:r>
              <a:rPr sz="1300" dirty="0">
                <a:latin typeface="Arial"/>
                <a:cs typeface="Arial"/>
              </a:rPr>
              <a:t>Joins</a:t>
            </a:r>
            <a:r>
              <a:rPr sz="1300" spc="-65" dirty="0">
                <a:latin typeface="Arial"/>
                <a:cs typeface="Arial"/>
              </a:rPr>
              <a:t> </a:t>
            </a:r>
            <a:r>
              <a:rPr sz="1300" dirty="0">
                <a:latin typeface="Arial"/>
                <a:cs typeface="Arial"/>
              </a:rPr>
              <a:t>&amp;</a:t>
            </a:r>
            <a:r>
              <a:rPr sz="1300" spc="-65" dirty="0">
                <a:latin typeface="Arial"/>
                <a:cs typeface="Arial"/>
              </a:rPr>
              <a:t> </a:t>
            </a:r>
            <a:r>
              <a:rPr lang="en-GB" sz="1300" spc="-10" dirty="0">
                <a:latin typeface="Arial"/>
                <a:cs typeface="Arial"/>
              </a:rPr>
              <a:t>Programme</a:t>
            </a:r>
            <a:r>
              <a:rPr sz="1300" spc="-65" dirty="0">
                <a:latin typeface="Arial"/>
                <a:cs typeface="Arial"/>
              </a:rPr>
              <a:t> </a:t>
            </a:r>
            <a:r>
              <a:rPr sz="1300" spc="-10" dirty="0">
                <a:latin typeface="Arial"/>
                <a:cs typeface="Arial"/>
              </a:rPr>
              <a:t>rebranded </a:t>
            </a:r>
            <a:r>
              <a:rPr sz="1300" dirty="0">
                <a:latin typeface="Arial"/>
                <a:cs typeface="Arial"/>
              </a:rPr>
              <a:t>to</a:t>
            </a:r>
            <a:r>
              <a:rPr sz="1300" spc="-50" dirty="0">
                <a:latin typeface="Arial"/>
                <a:cs typeface="Arial"/>
              </a:rPr>
              <a:t> </a:t>
            </a:r>
            <a:r>
              <a:rPr sz="1300" dirty="0">
                <a:latin typeface="Arial"/>
                <a:cs typeface="Arial"/>
              </a:rPr>
              <a:t>NHS</a:t>
            </a:r>
            <a:r>
              <a:rPr sz="1300" spc="-50" dirty="0">
                <a:latin typeface="Arial"/>
                <a:cs typeface="Arial"/>
              </a:rPr>
              <a:t> </a:t>
            </a:r>
            <a:r>
              <a:rPr lang="en-US" sz="1300" spc="-50" dirty="0">
                <a:latin typeface="Arial"/>
                <a:cs typeface="Arial"/>
              </a:rPr>
              <a:t>and</a:t>
            </a:r>
            <a:r>
              <a:rPr sz="1300" spc="-50" dirty="0">
                <a:latin typeface="Arial"/>
                <a:cs typeface="Arial"/>
              </a:rPr>
              <a:t> </a:t>
            </a:r>
            <a:r>
              <a:rPr sz="1300" dirty="0">
                <a:latin typeface="Arial"/>
                <a:cs typeface="Arial"/>
              </a:rPr>
              <a:t>Care</a:t>
            </a:r>
            <a:r>
              <a:rPr sz="1300" spc="-50" dirty="0">
                <a:latin typeface="Arial"/>
                <a:cs typeface="Arial"/>
              </a:rPr>
              <a:t> </a:t>
            </a:r>
            <a:r>
              <a:rPr sz="1300" spc="-20" dirty="0">
                <a:latin typeface="Arial"/>
                <a:cs typeface="Arial"/>
              </a:rPr>
              <a:t>Volunteer</a:t>
            </a:r>
            <a:r>
              <a:rPr sz="1300" spc="-50" dirty="0">
                <a:latin typeface="Arial"/>
                <a:cs typeface="Arial"/>
              </a:rPr>
              <a:t> </a:t>
            </a:r>
            <a:r>
              <a:rPr sz="1300" spc="-10" dirty="0">
                <a:latin typeface="Arial"/>
                <a:cs typeface="Arial"/>
              </a:rPr>
              <a:t>Responders</a:t>
            </a:r>
            <a:endParaRPr sz="1300" dirty="0">
              <a:latin typeface="Arial"/>
              <a:cs typeface="Arial"/>
            </a:endParaRPr>
          </a:p>
        </p:txBody>
      </p:sp>
      <p:sp>
        <p:nvSpPr>
          <p:cNvPr id="64" name="object 36">
            <a:extLst>
              <a:ext uri="{FF2B5EF4-FFF2-40B4-BE49-F238E27FC236}">
                <a16:creationId xmlns:a16="http://schemas.microsoft.com/office/drawing/2014/main" id="{3B41EB25-C957-8F64-3D9A-5A383F9DF90A}"/>
              </a:ext>
            </a:extLst>
          </p:cNvPr>
          <p:cNvSpPr txBox="1"/>
          <p:nvPr/>
        </p:nvSpPr>
        <p:spPr>
          <a:xfrm>
            <a:off x="1827493" y="3807663"/>
            <a:ext cx="5233035" cy="1269771"/>
          </a:xfrm>
          <a:prstGeom prst="rect">
            <a:avLst/>
          </a:prstGeom>
        </p:spPr>
        <p:txBody>
          <a:bodyPr vert="horz" wrap="square" lIns="0" tIns="12700" rIns="0" bIns="0" rtlCol="0">
            <a:spAutoFit/>
          </a:bodyPr>
          <a:lstStyle/>
          <a:p>
            <a:pPr marL="1608455" marR="5080">
              <a:lnSpc>
                <a:spcPct val="109000"/>
              </a:lnSpc>
              <a:spcBef>
                <a:spcPts val="100"/>
              </a:spcBef>
            </a:pPr>
            <a:r>
              <a:rPr sz="1300" spc="-10" dirty="0">
                <a:latin typeface="Arial"/>
                <a:cs typeface="Arial"/>
              </a:rPr>
              <a:t>Programme</a:t>
            </a:r>
            <a:r>
              <a:rPr sz="1300" spc="-65" dirty="0">
                <a:latin typeface="Arial"/>
                <a:cs typeface="Arial"/>
              </a:rPr>
              <a:t> </a:t>
            </a:r>
            <a:r>
              <a:rPr sz="1300" spc="-10" dirty="0">
                <a:latin typeface="Arial"/>
                <a:cs typeface="Arial"/>
              </a:rPr>
              <a:t>delivered</a:t>
            </a:r>
            <a:r>
              <a:rPr sz="1300" spc="-55" dirty="0">
                <a:latin typeface="Arial"/>
                <a:cs typeface="Arial"/>
              </a:rPr>
              <a:t> </a:t>
            </a:r>
            <a:r>
              <a:rPr sz="1300" dirty="0">
                <a:latin typeface="Arial"/>
                <a:cs typeface="Arial"/>
              </a:rPr>
              <a:t>as</a:t>
            </a:r>
            <a:r>
              <a:rPr sz="1300" spc="-50" dirty="0">
                <a:latin typeface="Arial"/>
                <a:cs typeface="Arial"/>
              </a:rPr>
              <a:t> </a:t>
            </a:r>
            <a:r>
              <a:rPr sz="1300" spc="-10" dirty="0">
                <a:latin typeface="Arial"/>
                <a:cs typeface="Arial"/>
              </a:rPr>
              <a:t>intended</a:t>
            </a:r>
            <a:r>
              <a:rPr sz="1300" spc="-55" dirty="0">
                <a:latin typeface="Arial"/>
                <a:cs typeface="Arial"/>
              </a:rPr>
              <a:t> </a:t>
            </a:r>
            <a:r>
              <a:rPr sz="1300" spc="-15" dirty="0">
                <a:latin typeface="Arial"/>
                <a:cs typeface="Arial"/>
              </a:rPr>
              <a:t>COVID-</a:t>
            </a:r>
            <a:r>
              <a:rPr sz="1300" dirty="0">
                <a:latin typeface="Arial"/>
                <a:cs typeface="Arial"/>
              </a:rPr>
              <a:t>19</a:t>
            </a:r>
            <a:r>
              <a:rPr sz="1300" spc="-50" dirty="0">
                <a:latin typeface="Arial"/>
                <a:cs typeface="Arial"/>
              </a:rPr>
              <a:t> </a:t>
            </a:r>
            <a:r>
              <a:rPr sz="1300" spc="-10" dirty="0">
                <a:latin typeface="Arial"/>
                <a:cs typeface="Arial"/>
              </a:rPr>
              <a:t>roles </a:t>
            </a:r>
            <a:r>
              <a:rPr sz="1300" dirty="0">
                <a:latin typeface="Arial"/>
                <a:cs typeface="Arial"/>
              </a:rPr>
              <a:t>were</a:t>
            </a:r>
            <a:r>
              <a:rPr sz="1300" spc="-60" dirty="0">
                <a:latin typeface="Arial"/>
                <a:cs typeface="Arial"/>
              </a:rPr>
              <a:t> </a:t>
            </a:r>
            <a:r>
              <a:rPr sz="1300" spc="-10" dirty="0">
                <a:latin typeface="Arial"/>
                <a:cs typeface="Arial"/>
              </a:rPr>
              <a:t>suspended.</a:t>
            </a:r>
            <a:r>
              <a:rPr sz="1300" spc="-55" dirty="0">
                <a:latin typeface="Arial"/>
                <a:cs typeface="Arial"/>
              </a:rPr>
              <a:t> </a:t>
            </a:r>
            <a:r>
              <a:rPr sz="1300" dirty="0">
                <a:latin typeface="Arial"/>
                <a:cs typeface="Arial"/>
              </a:rPr>
              <a:t>NHS</a:t>
            </a:r>
            <a:r>
              <a:rPr sz="1300" spc="-75" dirty="0">
                <a:latin typeface="Arial"/>
                <a:cs typeface="Arial"/>
              </a:rPr>
              <a:t> </a:t>
            </a:r>
            <a:r>
              <a:rPr sz="1300" spc="-20" dirty="0">
                <a:latin typeface="Arial"/>
                <a:cs typeface="Arial"/>
              </a:rPr>
              <a:t>Transport</a:t>
            </a:r>
            <a:r>
              <a:rPr sz="1300" spc="-55" dirty="0">
                <a:latin typeface="Arial"/>
                <a:cs typeface="Arial"/>
              </a:rPr>
              <a:t> </a:t>
            </a:r>
            <a:r>
              <a:rPr sz="1300" dirty="0">
                <a:latin typeface="Arial"/>
                <a:cs typeface="Arial"/>
              </a:rPr>
              <a:t>and</a:t>
            </a:r>
            <a:r>
              <a:rPr sz="1300" spc="-55" dirty="0">
                <a:latin typeface="Arial"/>
                <a:cs typeface="Arial"/>
              </a:rPr>
              <a:t> </a:t>
            </a:r>
            <a:r>
              <a:rPr sz="1300" spc="-10" dirty="0">
                <a:latin typeface="Arial"/>
                <a:cs typeface="Arial"/>
              </a:rPr>
              <a:t>steward </a:t>
            </a:r>
            <a:r>
              <a:rPr sz="1300" dirty="0">
                <a:latin typeface="Arial"/>
                <a:cs typeface="Arial"/>
              </a:rPr>
              <a:t>roles</a:t>
            </a:r>
            <a:r>
              <a:rPr sz="1300" spc="-90" dirty="0">
                <a:latin typeface="Arial"/>
                <a:cs typeface="Arial"/>
              </a:rPr>
              <a:t> </a:t>
            </a:r>
            <a:r>
              <a:rPr sz="1300" spc="-10" dirty="0">
                <a:latin typeface="Arial"/>
                <a:cs typeface="Arial"/>
              </a:rPr>
              <a:t>continued</a:t>
            </a:r>
            <a:endParaRPr sz="1300" dirty="0">
              <a:latin typeface="Arial"/>
              <a:cs typeface="Arial"/>
            </a:endParaRPr>
          </a:p>
          <a:p>
            <a:pPr marL="12700">
              <a:lnSpc>
                <a:spcPts val="1350"/>
              </a:lnSpc>
              <a:spcBef>
                <a:spcPts val="445"/>
              </a:spcBef>
              <a:tabLst>
                <a:tab pos="702945" algn="l"/>
                <a:tab pos="4032250" algn="l"/>
              </a:tabLst>
            </a:pPr>
            <a:r>
              <a:rPr sz="1150" b="1" spc="-10" dirty="0">
                <a:solidFill>
                  <a:srgbClr val="FFFFFF"/>
                </a:solidFill>
                <a:latin typeface="Arial"/>
                <a:cs typeface="Arial"/>
              </a:rPr>
              <a:t>January</a:t>
            </a:r>
            <a:r>
              <a:rPr sz="1150" b="1" dirty="0">
                <a:solidFill>
                  <a:srgbClr val="FFFFFF"/>
                </a:solidFill>
                <a:latin typeface="Arial"/>
                <a:cs typeface="Arial"/>
              </a:rPr>
              <a:t>	</a:t>
            </a:r>
            <a:br>
              <a:rPr lang="en-GB" sz="1150" b="1" dirty="0">
                <a:solidFill>
                  <a:srgbClr val="FFFFFF"/>
                </a:solidFill>
                <a:latin typeface="Arial"/>
                <a:cs typeface="Arial"/>
              </a:rPr>
            </a:br>
            <a:r>
              <a:rPr lang="en-GB" sz="1150" b="1" dirty="0">
                <a:solidFill>
                  <a:srgbClr val="FFFFFF"/>
                </a:solidFill>
                <a:latin typeface="Arial"/>
                <a:cs typeface="Arial"/>
              </a:rPr>
              <a:t>   </a:t>
            </a:r>
            <a:r>
              <a:rPr sz="1150" spc="-20" dirty="0">
                <a:solidFill>
                  <a:srgbClr val="FFFFFF"/>
                </a:solidFill>
                <a:latin typeface="Arial"/>
                <a:cs typeface="Arial"/>
              </a:rPr>
              <a:t>2021</a:t>
            </a:r>
            <a:endParaRPr sz="1150" dirty="0">
              <a:latin typeface="Arial"/>
              <a:cs typeface="Arial"/>
            </a:endParaRPr>
          </a:p>
          <a:p>
            <a:pPr marL="875665">
              <a:lnSpc>
                <a:spcPts val="1490"/>
              </a:lnSpc>
            </a:pPr>
            <a:r>
              <a:rPr sz="1300" spc="-10" dirty="0">
                <a:latin typeface="Arial"/>
                <a:cs typeface="Arial"/>
              </a:rPr>
              <a:t>Expanded</a:t>
            </a:r>
            <a:r>
              <a:rPr sz="1300" spc="-50" dirty="0">
                <a:latin typeface="Arial"/>
                <a:cs typeface="Arial"/>
              </a:rPr>
              <a:t> </a:t>
            </a:r>
            <a:r>
              <a:rPr sz="1300" dirty="0">
                <a:latin typeface="Arial"/>
                <a:cs typeface="Arial"/>
              </a:rPr>
              <a:t>to</a:t>
            </a:r>
            <a:r>
              <a:rPr sz="1300" spc="-50" dirty="0">
                <a:latin typeface="Arial"/>
                <a:cs typeface="Arial"/>
              </a:rPr>
              <a:t> </a:t>
            </a:r>
            <a:r>
              <a:rPr sz="1300" spc="-10" dirty="0">
                <a:latin typeface="Arial"/>
                <a:cs typeface="Arial"/>
              </a:rPr>
              <a:t>provide</a:t>
            </a:r>
            <a:r>
              <a:rPr sz="1300" spc="-50" dirty="0">
                <a:latin typeface="Arial"/>
                <a:cs typeface="Arial"/>
              </a:rPr>
              <a:t> </a:t>
            </a:r>
            <a:r>
              <a:rPr sz="1300" spc="-10" dirty="0">
                <a:latin typeface="Arial"/>
                <a:cs typeface="Arial"/>
              </a:rPr>
              <a:t>Steward</a:t>
            </a:r>
            <a:r>
              <a:rPr sz="1300" spc="-50" dirty="0">
                <a:latin typeface="Arial"/>
                <a:cs typeface="Arial"/>
              </a:rPr>
              <a:t> </a:t>
            </a:r>
            <a:r>
              <a:rPr sz="1300" spc="-10" dirty="0">
                <a:latin typeface="Arial"/>
                <a:cs typeface="Arial"/>
              </a:rPr>
              <a:t>Volunteers</a:t>
            </a:r>
            <a:endParaRPr sz="1300" dirty="0">
              <a:latin typeface="Arial"/>
              <a:cs typeface="Arial"/>
            </a:endParaRPr>
          </a:p>
        </p:txBody>
      </p:sp>
      <p:sp>
        <p:nvSpPr>
          <p:cNvPr id="65" name="object 38">
            <a:extLst>
              <a:ext uri="{FF2B5EF4-FFF2-40B4-BE49-F238E27FC236}">
                <a16:creationId xmlns:a16="http://schemas.microsoft.com/office/drawing/2014/main" id="{71FBA7D8-7C25-FFCB-7532-51839579B8C9}"/>
              </a:ext>
            </a:extLst>
          </p:cNvPr>
          <p:cNvSpPr/>
          <p:nvPr/>
        </p:nvSpPr>
        <p:spPr>
          <a:xfrm>
            <a:off x="5497035" y="1117048"/>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sp>
        <p:nvSpPr>
          <p:cNvPr id="66" name="object 38">
            <a:extLst>
              <a:ext uri="{FF2B5EF4-FFF2-40B4-BE49-F238E27FC236}">
                <a16:creationId xmlns:a16="http://schemas.microsoft.com/office/drawing/2014/main" id="{1B805185-863D-805F-B532-A0083B390AB2}"/>
              </a:ext>
            </a:extLst>
          </p:cNvPr>
          <p:cNvSpPr/>
          <p:nvPr/>
        </p:nvSpPr>
        <p:spPr>
          <a:xfrm>
            <a:off x="4600754" y="2037980"/>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sp>
        <p:nvSpPr>
          <p:cNvPr id="67" name="object 38">
            <a:extLst>
              <a:ext uri="{FF2B5EF4-FFF2-40B4-BE49-F238E27FC236}">
                <a16:creationId xmlns:a16="http://schemas.microsoft.com/office/drawing/2014/main" id="{729F8B71-5791-BDC0-3C37-A66390F2941F}"/>
              </a:ext>
            </a:extLst>
          </p:cNvPr>
          <p:cNvSpPr/>
          <p:nvPr/>
        </p:nvSpPr>
        <p:spPr>
          <a:xfrm>
            <a:off x="4026596" y="2856687"/>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sp>
        <p:nvSpPr>
          <p:cNvPr id="68" name="object 38">
            <a:extLst>
              <a:ext uri="{FF2B5EF4-FFF2-40B4-BE49-F238E27FC236}">
                <a16:creationId xmlns:a16="http://schemas.microsoft.com/office/drawing/2014/main" id="{D7E06F2A-A491-6427-116C-ABC18720E540}"/>
              </a:ext>
            </a:extLst>
          </p:cNvPr>
          <p:cNvSpPr/>
          <p:nvPr/>
        </p:nvSpPr>
        <p:spPr>
          <a:xfrm>
            <a:off x="2521256" y="4669042"/>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sp>
        <p:nvSpPr>
          <p:cNvPr id="69" name="object 38">
            <a:extLst>
              <a:ext uri="{FF2B5EF4-FFF2-40B4-BE49-F238E27FC236}">
                <a16:creationId xmlns:a16="http://schemas.microsoft.com/office/drawing/2014/main" id="{2081A574-FB6A-8BB3-216D-908E5FAF95F8}"/>
              </a:ext>
            </a:extLst>
          </p:cNvPr>
          <p:cNvSpPr/>
          <p:nvPr/>
        </p:nvSpPr>
        <p:spPr>
          <a:xfrm>
            <a:off x="3254903" y="3722745"/>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sp>
        <p:nvSpPr>
          <p:cNvPr id="70" name="object 38">
            <a:extLst>
              <a:ext uri="{FF2B5EF4-FFF2-40B4-BE49-F238E27FC236}">
                <a16:creationId xmlns:a16="http://schemas.microsoft.com/office/drawing/2014/main" id="{8ACFC904-5E7F-11EF-0B4F-5BFF96D94207}"/>
              </a:ext>
            </a:extLst>
          </p:cNvPr>
          <p:cNvSpPr/>
          <p:nvPr/>
        </p:nvSpPr>
        <p:spPr>
          <a:xfrm>
            <a:off x="2377716" y="5700400"/>
            <a:ext cx="3329304" cy="0"/>
          </a:xfrm>
          <a:custGeom>
            <a:avLst/>
            <a:gdLst/>
            <a:ahLst/>
            <a:cxnLst/>
            <a:rect l="l" t="t" r="r" b="b"/>
            <a:pathLst>
              <a:path w="3329304">
                <a:moveTo>
                  <a:pt x="0" y="0"/>
                </a:moveTo>
                <a:lnTo>
                  <a:pt x="3328758" y="0"/>
                </a:lnTo>
              </a:path>
            </a:pathLst>
          </a:custGeom>
          <a:ln w="25400">
            <a:solidFill>
              <a:srgbClr val="770A48"/>
            </a:solidFill>
            <a:prstDash val="dot"/>
          </a:ln>
        </p:spPr>
        <p:txBody>
          <a:bodyPr wrap="square" lIns="0" tIns="0" rIns="0" bIns="0" rtlCol="0"/>
          <a:lstStyle/>
          <a:p>
            <a:endParaRPr/>
          </a:p>
        </p:txBody>
      </p:sp>
      <p:pic>
        <p:nvPicPr>
          <p:cNvPr id="30" name="Picture 29">
            <a:extLst>
              <a:ext uri="{FF2B5EF4-FFF2-40B4-BE49-F238E27FC236}">
                <a16:creationId xmlns:a16="http://schemas.microsoft.com/office/drawing/2014/main" id="{A9AAF491-8FDD-94E2-15A0-9C17465D92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35" name="Picture 34">
            <a:extLst>
              <a:ext uri="{FF2B5EF4-FFF2-40B4-BE49-F238E27FC236}">
                <a16:creationId xmlns:a16="http://schemas.microsoft.com/office/drawing/2014/main" id="{ECF37336-7784-494A-6E00-A8A3D7D65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0990496-7E1F-B3E3-89DB-3180592F8B7A}"/>
              </a:ext>
            </a:extLst>
          </p:cNvPr>
          <p:cNvSpPr/>
          <p:nvPr/>
        </p:nvSpPr>
        <p:spPr>
          <a:xfrm>
            <a:off x="-7172" y="0"/>
            <a:ext cx="12199172" cy="68580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EF93990C-AEF3-C221-5F0F-7A4A62408173}"/>
              </a:ext>
            </a:extLst>
          </p:cNvPr>
          <p:cNvSpPr txBox="1"/>
          <p:nvPr/>
        </p:nvSpPr>
        <p:spPr>
          <a:xfrm>
            <a:off x="2141220" y="1866464"/>
            <a:ext cx="7924800" cy="3416320"/>
          </a:xfrm>
          <a:prstGeom prst="rect">
            <a:avLst/>
          </a:prstGeom>
          <a:noFill/>
        </p:spPr>
        <p:txBody>
          <a:bodyPr wrap="square">
            <a:spAutoFit/>
          </a:bodyPr>
          <a:lstStyle/>
          <a:p>
            <a:pPr algn="ctr"/>
            <a:r>
              <a:rPr lang="en-GB" sz="7200" b="1" dirty="0">
                <a:solidFill>
                  <a:schemeClr val="bg1"/>
                </a:solidFill>
                <a:latin typeface="Arial" panose="020B0604020202020204" pitchFamily="34" charset="0"/>
                <a:ea typeface="Calibri" panose="020F0502020204030204" pitchFamily="34" charset="0"/>
                <a:cs typeface="Arial" panose="020B0604020202020204" pitchFamily="34" charset="0"/>
              </a:rPr>
              <a:t>Nearly 40</a:t>
            </a:r>
            <a:r>
              <a:rPr lang="en-GB" sz="7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,000 volunteers ready to support </a:t>
            </a:r>
          </a:p>
        </p:txBody>
      </p:sp>
      <p:pic>
        <p:nvPicPr>
          <p:cNvPr id="4" name="Picture 3">
            <a:extLst>
              <a:ext uri="{FF2B5EF4-FFF2-40B4-BE49-F238E27FC236}">
                <a16:creationId xmlns:a16="http://schemas.microsoft.com/office/drawing/2014/main" id="{3A5DF540-768D-9DFE-ED4D-10BA4F0FBA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pic>
        <p:nvPicPr>
          <p:cNvPr id="5" name="Picture 4">
            <a:extLst>
              <a:ext uri="{FF2B5EF4-FFF2-40B4-BE49-F238E27FC236}">
                <a16:creationId xmlns:a16="http://schemas.microsoft.com/office/drawing/2014/main" id="{E95B6981-E439-35FC-21BD-FCB5A3D470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spTree>
    <p:extLst>
      <p:ext uri="{BB962C8B-B14F-4D97-AF65-F5344CB8AC3E}">
        <p14:creationId xmlns:p14="http://schemas.microsoft.com/office/powerpoint/2010/main" val="178850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ject 3">
            <a:extLst>
              <a:ext uri="{FF2B5EF4-FFF2-40B4-BE49-F238E27FC236}">
                <a16:creationId xmlns:a16="http://schemas.microsoft.com/office/drawing/2014/main" id="{6DB18DE6-2F50-C405-CDAF-3426F4161014}"/>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7640034" y="0"/>
            <a:ext cx="4539593" cy="6878327"/>
          </a:xfrm>
          <a:prstGeom prst="rect">
            <a:avLst/>
          </a:prstGeom>
        </p:spPr>
      </p:pic>
      <p:sp>
        <p:nvSpPr>
          <p:cNvPr id="2" name="object 2"/>
          <p:cNvSpPr txBox="1"/>
          <p:nvPr/>
        </p:nvSpPr>
        <p:spPr>
          <a:xfrm>
            <a:off x="457201" y="720001"/>
            <a:ext cx="3657600"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b="1" dirty="0">
                <a:solidFill>
                  <a:srgbClr val="FFFFFF"/>
                </a:solidFill>
                <a:latin typeface="Arial"/>
                <a:cs typeface="Arial"/>
              </a:rPr>
              <a:t>Check In and Chat</a:t>
            </a:r>
            <a:endParaRPr sz="3100" dirty="0">
              <a:latin typeface="Arial"/>
              <a:cs typeface="Arial"/>
            </a:endParaRPr>
          </a:p>
        </p:txBody>
      </p:sp>
      <p:sp>
        <p:nvSpPr>
          <p:cNvPr id="3" name="object 3"/>
          <p:cNvSpPr txBox="1"/>
          <p:nvPr/>
        </p:nvSpPr>
        <p:spPr>
          <a:xfrm>
            <a:off x="842488" y="2668034"/>
            <a:ext cx="4921250" cy="584071"/>
          </a:xfrm>
          <a:prstGeom prst="rect">
            <a:avLst/>
          </a:prstGeom>
        </p:spPr>
        <p:txBody>
          <a:bodyPr vert="horz" wrap="square" lIns="0" tIns="12700" rIns="0" bIns="0" rtlCol="0">
            <a:spAutoFit/>
          </a:bodyPr>
          <a:lstStyle/>
          <a:p>
            <a:pPr marL="12700" marR="5080">
              <a:lnSpc>
                <a:spcPct val="106500"/>
              </a:lnSpc>
              <a:spcBef>
                <a:spcPts val="100"/>
              </a:spcBef>
            </a:pPr>
            <a:r>
              <a:rPr sz="1800" spc="-10" dirty="0">
                <a:latin typeface="Arial"/>
                <a:cs typeface="Arial"/>
              </a:rPr>
              <a:t>Provide</a:t>
            </a:r>
            <a:r>
              <a:rPr sz="1800" spc="-95" dirty="0">
                <a:latin typeface="Arial"/>
                <a:cs typeface="Arial"/>
              </a:rPr>
              <a:t> </a:t>
            </a:r>
            <a:r>
              <a:rPr sz="1800" spc="-10" dirty="0">
                <a:latin typeface="Arial"/>
                <a:cs typeface="Arial"/>
              </a:rPr>
              <a:t>telephone</a:t>
            </a:r>
            <a:r>
              <a:rPr sz="1800" spc="-95" dirty="0">
                <a:latin typeface="Arial"/>
                <a:cs typeface="Arial"/>
              </a:rPr>
              <a:t> </a:t>
            </a:r>
            <a:r>
              <a:rPr sz="1800" spc="-10" dirty="0">
                <a:latin typeface="Arial"/>
                <a:cs typeface="Arial"/>
              </a:rPr>
              <a:t>support</a:t>
            </a:r>
            <a:r>
              <a:rPr sz="1800" spc="-90" dirty="0">
                <a:latin typeface="Arial"/>
                <a:cs typeface="Arial"/>
              </a:rPr>
              <a:t> </a:t>
            </a:r>
            <a:r>
              <a:rPr sz="1800" dirty="0">
                <a:latin typeface="Arial"/>
                <a:cs typeface="Arial"/>
              </a:rPr>
              <a:t>to</a:t>
            </a:r>
            <a:r>
              <a:rPr sz="1800" spc="-95" dirty="0">
                <a:latin typeface="Arial"/>
                <a:cs typeface="Arial"/>
              </a:rPr>
              <a:t> </a:t>
            </a:r>
            <a:r>
              <a:rPr sz="1800" spc="-10" dirty="0">
                <a:latin typeface="Arial"/>
                <a:cs typeface="Arial"/>
              </a:rPr>
              <a:t>people</a:t>
            </a:r>
            <a:r>
              <a:rPr sz="1800" spc="-90" dirty="0">
                <a:latin typeface="Arial"/>
                <a:cs typeface="Arial"/>
              </a:rPr>
              <a:t> </a:t>
            </a:r>
            <a:r>
              <a:rPr lang="en-US" sz="1800" spc="-25" dirty="0">
                <a:latin typeface="Arial"/>
                <a:cs typeface="Arial"/>
              </a:rPr>
              <a:t>who </a:t>
            </a:r>
            <a:r>
              <a:rPr lang="en-US" spc="-25" dirty="0">
                <a:latin typeface="Arial"/>
                <a:cs typeface="Arial"/>
              </a:rPr>
              <a:t>would benefit from a </a:t>
            </a:r>
            <a:r>
              <a:rPr sz="1800" spc="-10" dirty="0">
                <a:latin typeface="Arial"/>
                <a:cs typeface="Arial"/>
              </a:rPr>
              <a:t>friendly</a:t>
            </a:r>
            <a:r>
              <a:rPr sz="1800" spc="-85" dirty="0">
                <a:latin typeface="Arial"/>
                <a:cs typeface="Arial"/>
              </a:rPr>
              <a:t> </a:t>
            </a:r>
            <a:r>
              <a:rPr sz="1800" dirty="0">
                <a:latin typeface="Arial"/>
                <a:cs typeface="Arial"/>
              </a:rPr>
              <a:t>phone</a:t>
            </a:r>
            <a:r>
              <a:rPr sz="1800" spc="-80" dirty="0">
                <a:latin typeface="Arial"/>
                <a:cs typeface="Arial"/>
              </a:rPr>
              <a:t> </a:t>
            </a:r>
            <a:r>
              <a:rPr sz="1800" spc="-20" dirty="0">
                <a:latin typeface="Arial"/>
                <a:cs typeface="Arial"/>
              </a:rPr>
              <a:t>call</a:t>
            </a:r>
            <a:endParaRPr sz="1800" dirty="0">
              <a:latin typeface="Arial"/>
              <a:cs typeface="Arial"/>
            </a:endParaRPr>
          </a:p>
        </p:txBody>
      </p:sp>
      <p:sp>
        <p:nvSpPr>
          <p:cNvPr id="4" name="object 4"/>
          <p:cNvSpPr txBox="1"/>
          <p:nvPr/>
        </p:nvSpPr>
        <p:spPr>
          <a:xfrm>
            <a:off x="842488" y="3488141"/>
            <a:ext cx="5140325" cy="610235"/>
          </a:xfrm>
          <a:prstGeom prst="rect">
            <a:avLst/>
          </a:prstGeom>
        </p:spPr>
        <p:txBody>
          <a:bodyPr vert="horz" wrap="square" lIns="0" tIns="12700" rIns="0" bIns="0" rtlCol="0">
            <a:spAutoFit/>
          </a:bodyPr>
          <a:lstStyle/>
          <a:p>
            <a:pPr marL="12700" marR="5080">
              <a:lnSpc>
                <a:spcPct val="106500"/>
              </a:lnSpc>
              <a:spcBef>
                <a:spcPts val="100"/>
              </a:spcBef>
            </a:pPr>
            <a:r>
              <a:rPr sz="1800" spc="-10" dirty="0">
                <a:latin typeface="Arial"/>
                <a:cs typeface="Arial"/>
              </a:rPr>
              <a:t>Provide</a:t>
            </a:r>
            <a:r>
              <a:rPr sz="1800" spc="-55" dirty="0">
                <a:latin typeface="Arial"/>
                <a:cs typeface="Arial"/>
              </a:rPr>
              <a:t> </a:t>
            </a:r>
            <a:r>
              <a:rPr sz="1800" spc="-20" dirty="0">
                <a:latin typeface="Arial"/>
                <a:cs typeface="Arial"/>
              </a:rPr>
              <a:t>companionship</a:t>
            </a:r>
            <a:r>
              <a:rPr sz="1800" spc="-55" dirty="0">
                <a:latin typeface="Arial"/>
                <a:cs typeface="Arial"/>
              </a:rPr>
              <a:t> </a:t>
            </a:r>
            <a:r>
              <a:rPr sz="1800" dirty="0">
                <a:latin typeface="Arial"/>
                <a:cs typeface="Arial"/>
              </a:rPr>
              <a:t>and</a:t>
            </a:r>
            <a:r>
              <a:rPr sz="1800" spc="-55" dirty="0">
                <a:latin typeface="Arial"/>
                <a:cs typeface="Arial"/>
              </a:rPr>
              <a:t> </a:t>
            </a:r>
            <a:r>
              <a:rPr sz="1800" spc="-20" dirty="0">
                <a:latin typeface="Arial"/>
                <a:cs typeface="Arial"/>
              </a:rPr>
              <a:t>encouragement</a:t>
            </a:r>
            <a:r>
              <a:rPr sz="1800" spc="-55" dirty="0">
                <a:latin typeface="Arial"/>
                <a:cs typeface="Arial"/>
              </a:rPr>
              <a:t> </a:t>
            </a:r>
            <a:r>
              <a:rPr sz="1800" dirty="0">
                <a:latin typeface="Arial"/>
                <a:cs typeface="Arial"/>
              </a:rPr>
              <a:t>to</a:t>
            </a:r>
            <a:r>
              <a:rPr sz="1800" spc="-50" dirty="0">
                <a:latin typeface="Arial"/>
                <a:cs typeface="Arial"/>
              </a:rPr>
              <a:t> </a:t>
            </a:r>
            <a:r>
              <a:rPr sz="1800" spc="-20" dirty="0">
                <a:latin typeface="Arial"/>
                <a:cs typeface="Arial"/>
              </a:rPr>
              <a:t>help </a:t>
            </a:r>
            <a:r>
              <a:rPr sz="1800" spc="-10" dirty="0">
                <a:latin typeface="Arial"/>
                <a:cs typeface="Arial"/>
              </a:rPr>
              <a:t>improve</a:t>
            </a:r>
            <a:r>
              <a:rPr sz="1800" spc="-85" dirty="0">
                <a:latin typeface="Arial"/>
                <a:cs typeface="Arial"/>
              </a:rPr>
              <a:t> </a:t>
            </a:r>
            <a:r>
              <a:rPr sz="1800" spc="-10" dirty="0">
                <a:latin typeface="Arial"/>
                <a:cs typeface="Arial"/>
              </a:rPr>
              <a:t>mental</a:t>
            </a:r>
            <a:r>
              <a:rPr sz="1800" spc="-70" dirty="0">
                <a:latin typeface="Arial"/>
                <a:cs typeface="Arial"/>
              </a:rPr>
              <a:t> </a:t>
            </a:r>
            <a:r>
              <a:rPr sz="1800" spc="-10" dirty="0">
                <a:latin typeface="Arial"/>
                <a:cs typeface="Arial"/>
              </a:rPr>
              <a:t>health</a:t>
            </a:r>
            <a:r>
              <a:rPr sz="1800" spc="-75" dirty="0">
                <a:latin typeface="Arial"/>
                <a:cs typeface="Arial"/>
              </a:rPr>
              <a:t> </a:t>
            </a:r>
            <a:r>
              <a:rPr sz="1800" dirty="0">
                <a:latin typeface="Arial"/>
                <a:cs typeface="Arial"/>
              </a:rPr>
              <a:t>&amp;</a:t>
            </a:r>
            <a:r>
              <a:rPr sz="1800" spc="-70" dirty="0">
                <a:latin typeface="Arial"/>
                <a:cs typeface="Arial"/>
              </a:rPr>
              <a:t> </a:t>
            </a:r>
            <a:r>
              <a:rPr sz="1800" spc="-10" dirty="0">
                <a:latin typeface="Arial"/>
                <a:cs typeface="Arial"/>
              </a:rPr>
              <a:t>wellbeing</a:t>
            </a:r>
            <a:endParaRPr sz="1800" dirty="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441356" y="2700245"/>
            <a:ext cx="231508" cy="231508"/>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445893" y="3510910"/>
            <a:ext cx="231508" cy="231508"/>
          </a:xfrm>
          <a:prstGeom prst="rect">
            <a:avLst/>
          </a:prstGeom>
        </p:spPr>
      </p:pic>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solidFill>
                  <a:srgbClr val="005EB8"/>
                </a:solidFill>
              </a:rPr>
              <a:t>5</a:t>
            </a:fld>
            <a:endParaRPr spc="-25" dirty="0">
              <a:solidFill>
                <a:srgbClr val="005EB8"/>
              </a:solidFill>
            </a:endParaRPr>
          </a:p>
        </p:txBody>
      </p:sp>
      <p:pic>
        <p:nvPicPr>
          <p:cNvPr id="12" name="Picture 11">
            <a:extLst>
              <a:ext uri="{FF2B5EF4-FFF2-40B4-BE49-F238E27FC236}">
                <a16:creationId xmlns:a16="http://schemas.microsoft.com/office/drawing/2014/main" id="{8597136D-0435-6050-6BE5-EE7E882541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13" name="Picture 12">
            <a:extLst>
              <a:ext uri="{FF2B5EF4-FFF2-40B4-BE49-F238E27FC236}">
                <a16:creationId xmlns:a16="http://schemas.microsoft.com/office/drawing/2014/main" id="{8FB6CD9C-2FC7-3654-B0AC-95710184F6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sp>
        <p:nvSpPr>
          <p:cNvPr id="14" name="object 2">
            <a:extLst>
              <a:ext uri="{FF2B5EF4-FFF2-40B4-BE49-F238E27FC236}">
                <a16:creationId xmlns:a16="http://schemas.microsoft.com/office/drawing/2014/main" id="{7ACB282E-6D66-6575-3571-CF9B11C90119}"/>
              </a:ext>
            </a:extLst>
          </p:cNvPr>
          <p:cNvSpPr txBox="1"/>
          <p:nvPr/>
        </p:nvSpPr>
        <p:spPr>
          <a:xfrm>
            <a:off x="457200" y="1149769"/>
            <a:ext cx="2289048"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b="1" spc="-25" dirty="0">
                <a:solidFill>
                  <a:srgbClr val="FFFFFF"/>
                </a:solidFill>
                <a:latin typeface="Arial"/>
                <a:cs typeface="Arial"/>
              </a:rPr>
              <a:t>Volunteers</a:t>
            </a:r>
            <a:endParaRPr sz="3100" dirty="0">
              <a:latin typeface="Arial"/>
              <a:cs typeface="Arial"/>
            </a:endParaRPr>
          </a:p>
        </p:txBody>
      </p:sp>
      <p:sp>
        <p:nvSpPr>
          <p:cNvPr id="5" name="TextBox 4">
            <a:extLst>
              <a:ext uri="{FF2B5EF4-FFF2-40B4-BE49-F238E27FC236}">
                <a16:creationId xmlns:a16="http://schemas.microsoft.com/office/drawing/2014/main" id="{ABF0F3AC-8F2F-BA99-1393-3E0E4A4DC7C2}"/>
              </a:ext>
            </a:extLst>
          </p:cNvPr>
          <p:cNvSpPr txBox="1"/>
          <p:nvPr/>
        </p:nvSpPr>
        <p:spPr>
          <a:xfrm>
            <a:off x="457200" y="5002823"/>
            <a:ext cx="5721845" cy="646331"/>
          </a:xfrm>
          <a:prstGeom prst="rect">
            <a:avLst/>
          </a:prstGeom>
          <a:solidFill>
            <a:srgbClr val="005EB8"/>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bg1"/>
                </a:solidFill>
                <a:effectLst/>
                <a:uLnTx/>
                <a:uFillTx/>
                <a:latin typeface="Arial" panose="020B0604020202020204" pitchFamily="34" charset="0"/>
              </a:rPr>
              <a:t>Check In and Chat service is available for </a:t>
            </a:r>
            <a:r>
              <a:rPr lang="en-US" sz="1800" dirty="0">
                <a:solidFill>
                  <a:schemeClr val="bg1"/>
                </a:solidFill>
                <a:latin typeface="Arial" panose="020B0604020202020204" pitchFamily="34" charset="0"/>
              </a:rPr>
              <a:t>18</a:t>
            </a:r>
            <a:r>
              <a:rPr kumimoji="0" lang="en-US" sz="1800" i="0" u="none" strike="noStrike" kern="0" cap="none" spc="0" normalizeH="0" baseline="0" noProof="0" dirty="0">
                <a:ln>
                  <a:noFill/>
                </a:ln>
                <a:solidFill>
                  <a:schemeClr val="bg1"/>
                </a:solidFill>
                <a:effectLst/>
                <a:uLnTx/>
                <a:uFillTx/>
                <a:latin typeface="Arial" panose="020B0604020202020204" pitchFamily="34" charset="0"/>
              </a:rPr>
              <a:t> weeks, with a different volunteer calling on each occasion</a:t>
            </a:r>
            <a:r>
              <a:rPr lang="en-US" sz="1800" dirty="0">
                <a:solidFill>
                  <a:schemeClr val="bg1"/>
                </a:solidFill>
                <a:latin typeface="Arial" panose="020B0604020202020204" pitchFamily="34" charset="0"/>
              </a:rPr>
              <a:t>.</a:t>
            </a:r>
            <a:endParaRPr kumimoji="0" lang="en-US" sz="1800" i="0" u="none" strike="noStrike" kern="0" cap="none" spc="0" normalizeH="0" baseline="0" noProof="0" dirty="0">
              <a:ln>
                <a:noFill/>
              </a:ln>
              <a:solidFill>
                <a:schemeClr val="bg1"/>
              </a:solidFill>
              <a:effectLst/>
              <a:uLnTx/>
              <a:uFillTx/>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sldNum" sz="quarter" idx="7"/>
          </p:nvPr>
        </p:nvSpPr>
        <p:spPr>
          <a:xfrm>
            <a:off x="613697" y="6186881"/>
            <a:ext cx="255904" cy="296735"/>
          </a:xfrm>
          <a:prstGeom prst="rect">
            <a:avLst/>
          </a:prstGeom>
        </p:spPr>
        <p:txBody>
          <a:bodyPr vert="horz" wrap="square" lIns="0" tIns="0" rIns="0" bIns="0" rtlCol="0">
            <a:spAutoFit/>
          </a:bodyPr>
          <a:lstStyle/>
          <a:p>
            <a:pPr marL="38100">
              <a:lnSpc>
                <a:spcPts val="1425"/>
              </a:lnSpc>
            </a:pPr>
            <a:fld id="{81D60167-4931-47E6-BA6A-407CBD079E47}" type="slidenum">
              <a:rPr spc="-25" dirty="0">
                <a:solidFill>
                  <a:srgbClr val="005EB8"/>
                </a:solidFill>
              </a:rPr>
              <a:t>6</a:t>
            </a:fld>
            <a:endParaRPr spc="-25" dirty="0">
              <a:solidFill>
                <a:srgbClr val="005EB8"/>
              </a:solidFill>
            </a:endParaRPr>
          </a:p>
        </p:txBody>
      </p:sp>
      <p:sp>
        <p:nvSpPr>
          <p:cNvPr id="7" name="object 2">
            <a:extLst>
              <a:ext uri="{FF2B5EF4-FFF2-40B4-BE49-F238E27FC236}">
                <a16:creationId xmlns:a16="http://schemas.microsoft.com/office/drawing/2014/main" id="{F3A2D8FB-CDCB-C0DC-4BE7-076078AF5B3D}"/>
              </a:ext>
            </a:extLst>
          </p:cNvPr>
          <p:cNvSpPr txBox="1"/>
          <p:nvPr/>
        </p:nvSpPr>
        <p:spPr>
          <a:xfrm>
            <a:off x="5692583" y="703267"/>
            <a:ext cx="3680017"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b="1" dirty="0">
                <a:solidFill>
                  <a:srgbClr val="FFFFFF"/>
                </a:solidFill>
                <a:latin typeface="Arial"/>
                <a:cs typeface="Arial"/>
              </a:rPr>
              <a:t>Check In and Chat</a:t>
            </a:r>
            <a:endParaRPr lang="en-US" sz="3100" dirty="0">
              <a:latin typeface="Arial"/>
              <a:cs typeface="Arial"/>
            </a:endParaRPr>
          </a:p>
        </p:txBody>
      </p:sp>
      <p:sp>
        <p:nvSpPr>
          <p:cNvPr id="2" name="TextBox 1">
            <a:extLst>
              <a:ext uri="{FF2B5EF4-FFF2-40B4-BE49-F238E27FC236}">
                <a16:creationId xmlns:a16="http://schemas.microsoft.com/office/drawing/2014/main" id="{707AEA36-C874-2EDA-5DB6-7D25A0831C3C}"/>
              </a:ext>
            </a:extLst>
          </p:cNvPr>
          <p:cNvSpPr txBox="1"/>
          <p:nvPr/>
        </p:nvSpPr>
        <p:spPr>
          <a:xfrm>
            <a:off x="5692583" y="5075056"/>
            <a:ext cx="5721845" cy="646331"/>
          </a:xfrm>
          <a:prstGeom prst="rect">
            <a:avLst/>
          </a:prstGeom>
          <a:solidFill>
            <a:srgbClr val="005EB8"/>
          </a:solidFill>
        </p:spPr>
        <p:txBody>
          <a:bodyPr wrap="square" rtlCol="0">
            <a:spAutoFit/>
          </a:bodyPr>
          <a:lstStyle/>
          <a:p>
            <a:pPr algn="l">
              <a:defRPr/>
            </a:pPr>
            <a:r>
              <a:rPr lang="en-US" b="0" i="0" dirty="0">
                <a:solidFill>
                  <a:schemeClr val="bg1"/>
                </a:solidFill>
                <a:effectLst/>
                <a:latin typeface="Arial" panose="020B0604020202020204" pitchFamily="34" charset="0"/>
              </a:rPr>
              <a:t>This support will be 3 calls a week, over a </a:t>
            </a:r>
            <a:r>
              <a:rPr lang="en-US" i="0" dirty="0">
                <a:solidFill>
                  <a:schemeClr val="bg1"/>
                </a:solidFill>
                <a:effectLst/>
                <a:latin typeface="Arial" panose="020B0604020202020204" pitchFamily="34" charset="0"/>
              </a:rPr>
              <a:t>6-week period </a:t>
            </a:r>
            <a:r>
              <a:rPr lang="en-US" b="1" i="0" dirty="0">
                <a:solidFill>
                  <a:schemeClr val="bg1"/>
                </a:solidFill>
                <a:effectLst/>
                <a:latin typeface="Arial" panose="020B0604020202020204" pitchFamily="34" charset="0"/>
              </a:rPr>
              <a:t>from the same volunteer </a:t>
            </a:r>
            <a:r>
              <a:rPr lang="en-US" b="0" i="0" dirty="0">
                <a:solidFill>
                  <a:schemeClr val="tx1"/>
                </a:solidFill>
                <a:effectLst/>
                <a:latin typeface="Arial" panose="020B0604020202020204" pitchFamily="34" charset="0"/>
              </a:rPr>
              <a:t> </a:t>
            </a:r>
            <a:endParaRPr lang="en-GB" dirty="0">
              <a:solidFill>
                <a:schemeClr val="tx1"/>
              </a:solidFill>
            </a:endParaRPr>
          </a:p>
        </p:txBody>
      </p:sp>
      <p:pic>
        <p:nvPicPr>
          <p:cNvPr id="9" name="Picture 8">
            <a:extLst>
              <a:ext uri="{FF2B5EF4-FFF2-40B4-BE49-F238E27FC236}">
                <a16:creationId xmlns:a16="http://schemas.microsoft.com/office/drawing/2014/main" id="{D5FF6074-9435-AFDB-4222-84DA138443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851"/>
          <a:stretch/>
        </p:blipFill>
        <p:spPr>
          <a:xfrm>
            <a:off x="0" y="0"/>
            <a:ext cx="5119870" cy="6875980"/>
          </a:xfrm>
          <a:prstGeom prst="rect">
            <a:avLst/>
          </a:prstGeom>
        </p:spPr>
      </p:pic>
      <p:pic>
        <p:nvPicPr>
          <p:cNvPr id="3" name="Picture 2">
            <a:extLst>
              <a:ext uri="{FF2B5EF4-FFF2-40B4-BE49-F238E27FC236}">
                <a16:creationId xmlns:a16="http://schemas.microsoft.com/office/drawing/2014/main" id="{BF14B50F-AA3E-9625-98A7-4185C8B47C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5" name="Picture 4">
            <a:extLst>
              <a:ext uri="{FF2B5EF4-FFF2-40B4-BE49-F238E27FC236}">
                <a16:creationId xmlns:a16="http://schemas.microsoft.com/office/drawing/2014/main" id="{8C89979D-7D4E-8079-05B4-B8D894EFA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
        <p:nvSpPr>
          <p:cNvPr id="8" name="object 2">
            <a:extLst>
              <a:ext uri="{FF2B5EF4-FFF2-40B4-BE49-F238E27FC236}">
                <a16:creationId xmlns:a16="http://schemas.microsoft.com/office/drawing/2014/main" id="{7D32988A-A346-F476-EF53-D720F668AD3B}"/>
              </a:ext>
            </a:extLst>
          </p:cNvPr>
          <p:cNvSpPr txBox="1"/>
          <p:nvPr/>
        </p:nvSpPr>
        <p:spPr>
          <a:xfrm>
            <a:off x="5692583" y="1136613"/>
            <a:ext cx="1083121" cy="477695"/>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lang="en-US" sz="3100" b="1" dirty="0">
                <a:solidFill>
                  <a:srgbClr val="FFFFFF"/>
                </a:solidFill>
                <a:latin typeface="Arial"/>
                <a:cs typeface="Arial"/>
              </a:rPr>
              <a:t>Plus</a:t>
            </a:r>
            <a:endParaRPr lang="en-US" sz="3100" dirty="0">
              <a:latin typeface="Arial"/>
              <a:cs typeface="Arial"/>
            </a:endParaRPr>
          </a:p>
        </p:txBody>
      </p:sp>
      <p:sp>
        <p:nvSpPr>
          <p:cNvPr id="4" name="object 6">
            <a:extLst>
              <a:ext uri="{FF2B5EF4-FFF2-40B4-BE49-F238E27FC236}">
                <a16:creationId xmlns:a16="http://schemas.microsoft.com/office/drawing/2014/main" id="{7B80358E-09A8-9F31-AA47-584A2604EB41}"/>
              </a:ext>
            </a:extLst>
          </p:cNvPr>
          <p:cNvSpPr txBox="1"/>
          <p:nvPr/>
        </p:nvSpPr>
        <p:spPr>
          <a:xfrm>
            <a:off x="6086947" y="3378659"/>
            <a:ext cx="4648835" cy="610235"/>
          </a:xfrm>
          <a:prstGeom prst="rect">
            <a:avLst/>
          </a:prstGeom>
        </p:spPr>
        <p:txBody>
          <a:bodyPr vert="horz" wrap="square" lIns="0" tIns="12700" rIns="0" bIns="0" rtlCol="0">
            <a:spAutoFit/>
          </a:bodyPr>
          <a:lstStyle/>
          <a:p>
            <a:pPr marL="12700" marR="5080">
              <a:lnSpc>
                <a:spcPct val="106500"/>
              </a:lnSpc>
              <a:spcBef>
                <a:spcPts val="100"/>
              </a:spcBef>
            </a:pPr>
            <a:r>
              <a:rPr sz="1800" dirty="0">
                <a:latin typeface="Arial"/>
                <a:cs typeface="Arial"/>
              </a:rPr>
              <a:t>Help</a:t>
            </a:r>
            <a:r>
              <a:rPr sz="1800" spc="-105" dirty="0">
                <a:latin typeface="Arial"/>
                <a:cs typeface="Arial"/>
              </a:rPr>
              <a:t> </a:t>
            </a:r>
            <a:r>
              <a:rPr sz="1800" spc="-10" dirty="0">
                <a:latin typeface="Arial"/>
                <a:cs typeface="Arial"/>
              </a:rPr>
              <a:t>people</a:t>
            </a:r>
            <a:r>
              <a:rPr sz="1800" spc="-95" dirty="0">
                <a:latin typeface="Arial"/>
                <a:cs typeface="Arial"/>
              </a:rPr>
              <a:t> </a:t>
            </a:r>
            <a:r>
              <a:rPr sz="1800" spc="-10" dirty="0">
                <a:latin typeface="Arial"/>
                <a:cs typeface="Arial"/>
              </a:rPr>
              <a:t>explore</a:t>
            </a:r>
            <a:r>
              <a:rPr sz="1800" spc="-90" dirty="0">
                <a:latin typeface="Arial"/>
                <a:cs typeface="Arial"/>
              </a:rPr>
              <a:t> </a:t>
            </a:r>
            <a:r>
              <a:rPr sz="1800" spc="-10" dirty="0">
                <a:latin typeface="Arial"/>
                <a:cs typeface="Arial"/>
              </a:rPr>
              <a:t>positive</a:t>
            </a:r>
            <a:r>
              <a:rPr sz="1800" spc="-95" dirty="0">
                <a:latin typeface="Arial"/>
                <a:cs typeface="Arial"/>
              </a:rPr>
              <a:t> </a:t>
            </a:r>
            <a:r>
              <a:rPr sz="1800" spc="-10" dirty="0">
                <a:latin typeface="Arial"/>
                <a:cs typeface="Arial"/>
              </a:rPr>
              <a:t>changes</a:t>
            </a:r>
            <a:r>
              <a:rPr sz="1800" spc="-95" dirty="0">
                <a:latin typeface="Arial"/>
                <a:cs typeface="Arial"/>
              </a:rPr>
              <a:t> </a:t>
            </a:r>
            <a:r>
              <a:rPr sz="1800" dirty="0">
                <a:latin typeface="Arial"/>
                <a:cs typeface="Arial"/>
              </a:rPr>
              <a:t>they</a:t>
            </a:r>
            <a:r>
              <a:rPr sz="1800" spc="-90" dirty="0">
                <a:latin typeface="Arial"/>
                <a:cs typeface="Arial"/>
              </a:rPr>
              <a:t> </a:t>
            </a:r>
            <a:r>
              <a:rPr sz="1800" spc="-25" dirty="0">
                <a:latin typeface="Arial"/>
                <a:cs typeface="Arial"/>
              </a:rPr>
              <a:t>can </a:t>
            </a:r>
            <a:r>
              <a:rPr sz="1800" dirty="0">
                <a:latin typeface="Arial"/>
                <a:cs typeface="Arial"/>
              </a:rPr>
              <a:t>make</a:t>
            </a:r>
            <a:r>
              <a:rPr sz="1800" spc="-95" dirty="0">
                <a:latin typeface="Arial"/>
                <a:cs typeface="Arial"/>
              </a:rPr>
              <a:t> </a:t>
            </a:r>
            <a:r>
              <a:rPr sz="1800" dirty="0">
                <a:latin typeface="Arial"/>
                <a:cs typeface="Arial"/>
              </a:rPr>
              <a:t>to</a:t>
            </a:r>
            <a:r>
              <a:rPr sz="1800" spc="-95" dirty="0">
                <a:latin typeface="Arial"/>
                <a:cs typeface="Arial"/>
              </a:rPr>
              <a:t> </a:t>
            </a:r>
            <a:r>
              <a:rPr sz="1800" dirty="0">
                <a:latin typeface="Arial"/>
                <a:cs typeface="Arial"/>
              </a:rPr>
              <a:t>their</a:t>
            </a:r>
            <a:r>
              <a:rPr sz="1800" spc="-90" dirty="0">
                <a:latin typeface="Arial"/>
                <a:cs typeface="Arial"/>
              </a:rPr>
              <a:t> </a:t>
            </a:r>
            <a:r>
              <a:rPr sz="1800" spc="-10" dirty="0">
                <a:latin typeface="Arial"/>
                <a:cs typeface="Arial"/>
              </a:rPr>
              <a:t>lives</a:t>
            </a:r>
            <a:endParaRPr sz="1800" dirty="0">
              <a:latin typeface="Arial"/>
              <a:cs typeface="Arial"/>
            </a:endParaRPr>
          </a:p>
        </p:txBody>
      </p:sp>
      <p:pic>
        <p:nvPicPr>
          <p:cNvPr id="6" name="object 10">
            <a:extLst>
              <a:ext uri="{FF2B5EF4-FFF2-40B4-BE49-F238E27FC236}">
                <a16:creationId xmlns:a16="http://schemas.microsoft.com/office/drawing/2014/main" id="{BD8AFFDF-BFF2-A4EB-F3BB-514C041F9B1D}"/>
              </a:ext>
            </a:extLst>
          </p:cNvPr>
          <p:cNvPicPr/>
          <p:nvPr/>
        </p:nvPicPr>
        <p:blipFill>
          <a:blip r:embed="rId5" cstate="email">
            <a:extLst>
              <a:ext uri="{28A0092B-C50C-407E-A947-70E740481C1C}">
                <a14:useLocalDpi xmlns:a14="http://schemas.microsoft.com/office/drawing/2010/main"/>
              </a:ext>
            </a:extLst>
          </a:blip>
          <a:stretch>
            <a:fillRect/>
          </a:stretch>
        </p:blipFill>
        <p:spPr>
          <a:xfrm>
            <a:off x="5692583" y="3437236"/>
            <a:ext cx="231508" cy="231508"/>
          </a:xfrm>
          <a:prstGeom prst="rect">
            <a:avLst/>
          </a:prstGeom>
        </p:spPr>
      </p:pic>
      <p:sp>
        <p:nvSpPr>
          <p:cNvPr id="16" name="TextBox 15">
            <a:extLst>
              <a:ext uri="{FF2B5EF4-FFF2-40B4-BE49-F238E27FC236}">
                <a16:creationId xmlns:a16="http://schemas.microsoft.com/office/drawing/2014/main" id="{32672828-E717-EA5C-103E-C6B85F5F6F4B}"/>
              </a:ext>
            </a:extLst>
          </p:cNvPr>
          <p:cNvSpPr txBox="1"/>
          <p:nvPr/>
        </p:nvSpPr>
        <p:spPr>
          <a:xfrm>
            <a:off x="5953989" y="2278858"/>
            <a:ext cx="6097508" cy="923330"/>
          </a:xfrm>
          <a:prstGeom prst="rect">
            <a:avLst/>
          </a:prstGeom>
          <a:noFill/>
        </p:spPr>
        <p:txBody>
          <a:bodyPr wrap="square">
            <a:spAutoFit/>
          </a:bodyPr>
          <a:lstStyle/>
          <a:p>
            <a:r>
              <a:rPr lang="en-US" dirty="0"/>
              <a:t>Provide regular telephone support and some encouragement to help improve their mental health and wellbeing </a:t>
            </a:r>
            <a:endParaRPr lang="en-GB" dirty="0"/>
          </a:p>
        </p:txBody>
      </p:sp>
      <p:pic>
        <p:nvPicPr>
          <p:cNvPr id="17" name="object 12">
            <a:extLst>
              <a:ext uri="{FF2B5EF4-FFF2-40B4-BE49-F238E27FC236}">
                <a16:creationId xmlns:a16="http://schemas.microsoft.com/office/drawing/2014/main" id="{D56B57B0-E609-AD2F-AE82-E6C14A4EC620}"/>
              </a:ext>
            </a:extLst>
          </p:cNvPr>
          <p:cNvPicPr/>
          <p:nvPr/>
        </p:nvPicPr>
        <p:blipFill>
          <a:blip r:embed="rId6" cstate="email">
            <a:extLst>
              <a:ext uri="{28A0092B-C50C-407E-A947-70E740481C1C}">
                <a14:useLocalDpi xmlns:a14="http://schemas.microsoft.com/office/drawing/2010/main"/>
              </a:ext>
            </a:extLst>
          </a:blip>
          <a:stretch>
            <a:fillRect/>
          </a:stretch>
        </p:blipFill>
        <p:spPr>
          <a:xfrm>
            <a:off x="5722481" y="2393349"/>
            <a:ext cx="231508" cy="2315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ject 4">
            <a:extLst>
              <a:ext uri="{FF2B5EF4-FFF2-40B4-BE49-F238E27FC236}">
                <a16:creationId xmlns:a16="http://schemas.microsoft.com/office/drawing/2014/main" id="{3D14C707-9867-2FAC-EB4C-B2066C82732C}"/>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7643421" y="0"/>
            <a:ext cx="4539593" cy="6858000"/>
          </a:xfrm>
          <a:prstGeom prst="rect">
            <a:avLst/>
          </a:prstGeom>
        </p:spPr>
      </p:pic>
      <p:sp>
        <p:nvSpPr>
          <p:cNvPr id="8" name="object 8"/>
          <p:cNvSpPr txBox="1">
            <a:spLocks noGrp="1"/>
          </p:cNvSpPr>
          <p:nvPr>
            <p:ph type="title"/>
          </p:nvPr>
        </p:nvSpPr>
        <p:spPr>
          <a:xfrm>
            <a:off x="435377" y="487327"/>
            <a:ext cx="359473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dirty="0">
                <a:solidFill>
                  <a:srgbClr val="FFFFFF"/>
                </a:solidFill>
                <a:latin typeface="Arial"/>
                <a:cs typeface="Arial"/>
              </a:rPr>
              <a:t>Who</a:t>
            </a:r>
            <a:r>
              <a:rPr sz="3100" spc="-180" dirty="0">
                <a:solidFill>
                  <a:srgbClr val="FFFFFF"/>
                </a:solidFill>
                <a:latin typeface="Arial"/>
                <a:cs typeface="Arial"/>
              </a:rPr>
              <a:t> </a:t>
            </a:r>
            <a:r>
              <a:rPr sz="3100" dirty="0">
                <a:solidFill>
                  <a:srgbClr val="FFFFFF"/>
                </a:solidFill>
                <a:latin typeface="Arial"/>
                <a:cs typeface="Arial"/>
              </a:rPr>
              <a:t>might</a:t>
            </a:r>
            <a:r>
              <a:rPr sz="3100" spc="-170" dirty="0">
                <a:solidFill>
                  <a:srgbClr val="FFFFFF"/>
                </a:solidFill>
                <a:latin typeface="Arial"/>
                <a:cs typeface="Arial"/>
              </a:rPr>
              <a:t> </a:t>
            </a:r>
            <a:r>
              <a:rPr sz="3100" spc="-10" dirty="0">
                <a:solidFill>
                  <a:srgbClr val="FFFFFF"/>
                </a:solidFill>
                <a:latin typeface="Arial"/>
                <a:cs typeface="Arial"/>
              </a:rPr>
              <a:t>benefit</a:t>
            </a:r>
            <a:endParaRPr sz="3100">
              <a:latin typeface="Arial"/>
              <a:cs typeface="Arial"/>
            </a:endParaRPr>
          </a:p>
        </p:txBody>
      </p:sp>
      <p:sp>
        <p:nvSpPr>
          <p:cNvPr id="9" name="object 9"/>
          <p:cNvSpPr txBox="1"/>
          <p:nvPr/>
        </p:nvSpPr>
        <p:spPr>
          <a:xfrm>
            <a:off x="435377" y="1036805"/>
            <a:ext cx="4276090" cy="542290"/>
          </a:xfrm>
          <a:prstGeom prst="rect">
            <a:avLst/>
          </a:prstGeom>
          <a:solidFill>
            <a:srgbClr val="005EB8"/>
          </a:solidFill>
        </p:spPr>
        <p:txBody>
          <a:bodyPr vert="horz" wrap="square" lIns="0" tIns="0" rIns="0" bIns="0" rtlCol="0">
            <a:spAutoFit/>
          </a:bodyPr>
          <a:lstStyle/>
          <a:p>
            <a:pPr marL="107950">
              <a:lnSpc>
                <a:spcPts val="3665"/>
              </a:lnSpc>
            </a:pPr>
            <a:r>
              <a:rPr sz="3100" b="1" dirty="0">
                <a:solidFill>
                  <a:srgbClr val="FFFFFF"/>
                </a:solidFill>
                <a:latin typeface="Arial"/>
                <a:cs typeface="Arial"/>
              </a:rPr>
              <a:t>from</a:t>
            </a:r>
            <a:r>
              <a:rPr sz="3100" b="1" spc="-155" dirty="0">
                <a:solidFill>
                  <a:srgbClr val="FFFFFF"/>
                </a:solidFill>
                <a:latin typeface="Arial"/>
                <a:cs typeface="Arial"/>
              </a:rPr>
              <a:t> </a:t>
            </a:r>
            <a:r>
              <a:rPr sz="3100" b="1" dirty="0">
                <a:solidFill>
                  <a:srgbClr val="FFFFFF"/>
                </a:solidFill>
                <a:latin typeface="Arial"/>
                <a:cs typeface="Arial"/>
              </a:rPr>
              <a:t>the</a:t>
            </a:r>
            <a:r>
              <a:rPr sz="3100" b="1" spc="-150" dirty="0">
                <a:solidFill>
                  <a:srgbClr val="FFFFFF"/>
                </a:solidFill>
                <a:latin typeface="Arial"/>
                <a:cs typeface="Arial"/>
              </a:rPr>
              <a:t> </a:t>
            </a:r>
            <a:r>
              <a:rPr sz="3100" b="1" dirty="0">
                <a:solidFill>
                  <a:srgbClr val="FFFFFF"/>
                </a:solidFill>
                <a:latin typeface="Arial"/>
                <a:cs typeface="Arial"/>
              </a:rPr>
              <a:t>Check</a:t>
            </a:r>
            <a:r>
              <a:rPr sz="3100" b="1" spc="-150" dirty="0">
                <a:solidFill>
                  <a:srgbClr val="FFFFFF"/>
                </a:solidFill>
                <a:latin typeface="Arial"/>
                <a:cs typeface="Arial"/>
              </a:rPr>
              <a:t> </a:t>
            </a:r>
            <a:r>
              <a:rPr sz="3100" b="1" dirty="0">
                <a:solidFill>
                  <a:srgbClr val="FFFFFF"/>
                </a:solidFill>
                <a:latin typeface="Arial"/>
                <a:cs typeface="Arial"/>
              </a:rPr>
              <a:t>In</a:t>
            </a:r>
            <a:r>
              <a:rPr sz="3100" b="1" spc="-150" dirty="0">
                <a:solidFill>
                  <a:srgbClr val="FFFFFF"/>
                </a:solidFill>
                <a:latin typeface="Arial"/>
                <a:cs typeface="Arial"/>
              </a:rPr>
              <a:t> </a:t>
            </a:r>
            <a:r>
              <a:rPr sz="3100" b="1" spc="-25" dirty="0">
                <a:solidFill>
                  <a:srgbClr val="FFFFFF"/>
                </a:solidFill>
                <a:latin typeface="Arial"/>
                <a:cs typeface="Arial"/>
              </a:rPr>
              <a:t>and</a:t>
            </a:r>
            <a:endParaRPr sz="3100" dirty="0">
              <a:latin typeface="Arial"/>
              <a:cs typeface="Arial"/>
            </a:endParaRPr>
          </a:p>
        </p:txBody>
      </p:sp>
      <p:sp>
        <p:nvSpPr>
          <p:cNvPr id="10" name="object 10"/>
          <p:cNvSpPr txBox="1"/>
          <p:nvPr/>
        </p:nvSpPr>
        <p:spPr>
          <a:xfrm>
            <a:off x="435377" y="1579095"/>
            <a:ext cx="3298423" cy="474489"/>
          </a:xfrm>
          <a:prstGeom prst="rect">
            <a:avLst/>
          </a:prstGeom>
          <a:solidFill>
            <a:srgbClr val="005EB8"/>
          </a:solidFill>
        </p:spPr>
        <p:txBody>
          <a:bodyPr vert="horz" wrap="square" lIns="0" tIns="0" rIns="0" bIns="0" rtlCol="0">
            <a:spAutoFit/>
          </a:bodyPr>
          <a:lstStyle/>
          <a:p>
            <a:pPr marL="107950">
              <a:lnSpc>
                <a:spcPts val="3665"/>
              </a:lnSpc>
            </a:pPr>
            <a:r>
              <a:rPr lang="en-US" sz="3100" b="1" dirty="0">
                <a:solidFill>
                  <a:srgbClr val="FFFFFF"/>
                </a:solidFill>
                <a:latin typeface="Arial"/>
                <a:cs typeface="Arial"/>
              </a:rPr>
              <a:t>Chat services</a:t>
            </a:r>
            <a:endParaRPr sz="3100" dirty="0">
              <a:latin typeface="Arial"/>
              <a:cs typeface="Arial"/>
            </a:endParaRPr>
          </a:p>
        </p:txBody>
      </p:sp>
      <p:sp>
        <p:nvSpPr>
          <p:cNvPr id="11" name="object 11"/>
          <p:cNvSpPr txBox="1"/>
          <p:nvPr/>
        </p:nvSpPr>
        <p:spPr>
          <a:xfrm>
            <a:off x="429662" y="2589524"/>
            <a:ext cx="7200900" cy="2571473"/>
          </a:xfrm>
          <a:prstGeom prst="rect">
            <a:avLst/>
          </a:prstGeom>
        </p:spPr>
        <p:txBody>
          <a:bodyPr vert="horz" wrap="square" lIns="0" tIns="12700" rIns="0" bIns="0" rtlCol="0">
            <a:spAutoFit/>
          </a:bodyPr>
          <a:lstStyle/>
          <a:p>
            <a:pPr marL="372110" marR="135890">
              <a:lnSpc>
                <a:spcPct val="185300"/>
              </a:lnSpc>
              <a:spcBef>
                <a:spcPts val="1090"/>
              </a:spcBef>
            </a:pPr>
            <a:r>
              <a:rPr lang="en-US" sz="1800" spc="-20" dirty="0">
                <a:latin typeface="Arial"/>
                <a:cs typeface="Arial"/>
              </a:rPr>
              <a:t>Individuals e</a:t>
            </a:r>
            <a:r>
              <a:rPr sz="1800" spc="-20" dirty="0">
                <a:latin typeface="Arial"/>
                <a:cs typeface="Arial"/>
              </a:rPr>
              <a:t>xperiencing</a:t>
            </a:r>
            <a:r>
              <a:rPr sz="1800" spc="-70" dirty="0">
                <a:latin typeface="Arial"/>
                <a:cs typeface="Arial"/>
              </a:rPr>
              <a:t> </a:t>
            </a:r>
            <a:r>
              <a:rPr sz="1800" spc="-10" dirty="0">
                <a:latin typeface="Arial"/>
                <a:cs typeface="Arial"/>
              </a:rPr>
              <a:t>social</a:t>
            </a:r>
            <a:r>
              <a:rPr sz="1800" spc="-70" dirty="0">
                <a:latin typeface="Arial"/>
                <a:cs typeface="Arial"/>
              </a:rPr>
              <a:t> </a:t>
            </a:r>
            <a:r>
              <a:rPr sz="1800" spc="-10" dirty="0">
                <a:latin typeface="Arial"/>
                <a:cs typeface="Arial"/>
              </a:rPr>
              <a:t>isolation</a:t>
            </a:r>
            <a:r>
              <a:rPr sz="1800" spc="-70" dirty="0">
                <a:latin typeface="Arial"/>
                <a:cs typeface="Arial"/>
              </a:rPr>
              <a:t> </a:t>
            </a:r>
            <a:r>
              <a:rPr sz="1800" dirty="0">
                <a:latin typeface="Arial"/>
                <a:cs typeface="Arial"/>
              </a:rPr>
              <a:t>and</a:t>
            </a:r>
            <a:r>
              <a:rPr sz="1800" spc="-70" dirty="0">
                <a:latin typeface="Arial"/>
                <a:cs typeface="Arial"/>
              </a:rPr>
              <a:t> </a:t>
            </a:r>
            <a:r>
              <a:rPr sz="1800" spc="-20" dirty="0">
                <a:latin typeface="Arial"/>
                <a:cs typeface="Arial"/>
              </a:rPr>
              <a:t>loneliness</a:t>
            </a:r>
            <a:r>
              <a:rPr lang="en-US" sz="1800" spc="-20" dirty="0">
                <a:latin typeface="Arial"/>
                <a:cs typeface="Arial"/>
              </a:rPr>
              <a:t>                  </a:t>
            </a:r>
            <a:r>
              <a:rPr lang="en-US" sz="1800" dirty="0">
                <a:latin typeface="Arial"/>
                <a:cs typeface="Arial"/>
              </a:rPr>
              <a:t>Has</a:t>
            </a:r>
            <a:r>
              <a:rPr lang="en-US" sz="1800" spc="-70" dirty="0">
                <a:latin typeface="Arial"/>
                <a:cs typeface="Arial"/>
              </a:rPr>
              <a:t> </a:t>
            </a:r>
            <a:r>
              <a:rPr lang="en-US" sz="1800" dirty="0">
                <a:latin typeface="Arial"/>
                <a:cs typeface="Arial"/>
              </a:rPr>
              <a:t>a</a:t>
            </a:r>
            <a:r>
              <a:rPr lang="en-US" sz="1800" spc="-65" dirty="0">
                <a:latin typeface="Arial"/>
                <a:cs typeface="Arial"/>
              </a:rPr>
              <a:t> </a:t>
            </a:r>
            <a:r>
              <a:rPr lang="en-US" sz="1800" spc="-10" dirty="0">
                <a:latin typeface="Arial"/>
                <a:cs typeface="Arial"/>
              </a:rPr>
              <a:t>health</a:t>
            </a:r>
            <a:r>
              <a:rPr lang="en-US" sz="1800" spc="-65" dirty="0">
                <a:latin typeface="Arial"/>
                <a:cs typeface="Arial"/>
              </a:rPr>
              <a:t> </a:t>
            </a:r>
            <a:r>
              <a:rPr lang="en-US" sz="1800" spc="-10" dirty="0">
                <a:latin typeface="Arial"/>
                <a:cs typeface="Arial"/>
              </a:rPr>
              <a:t>condition</a:t>
            </a:r>
            <a:endParaRPr lang="en-US" sz="1800" dirty="0">
              <a:latin typeface="Arial"/>
              <a:cs typeface="Arial"/>
            </a:endParaRPr>
          </a:p>
          <a:p>
            <a:pPr marL="372110" marR="340360">
              <a:lnSpc>
                <a:spcPts val="4000"/>
              </a:lnSpc>
              <a:spcBef>
                <a:spcPts val="440"/>
              </a:spcBef>
            </a:pPr>
            <a:r>
              <a:rPr sz="1800" dirty="0">
                <a:latin typeface="Arial"/>
                <a:cs typeface="Arial"/>
              </a:rPr>
              <a:t>Has</a:t>
            </a:r>
            <a:r>
              <a:rPr sz="1800" spc="-80" dirty="0">
                <a:latin typeface="Arial"/>
                <a:cs typeface="Arial"/>
              </a:rPr>
              <a:t> </a:t>
            </a:r>
            <a:r>
              <a:rPr sz="1800" dirty="0">
                <a:latin typeface="Arial"/>
                <a:cs typeface="Arial"/>
              </a:rPr>
              <a:t>been</a:t>
            </a:r>
            <a:r>
              <a:rPr sz="1800" spc="-80" dirty="0">
                <a:latin typeface="Arial"/>
                <a:cs typeface="Arial"/>
              </a:rPr>
              <a:t> </a:t>
            </a:r>
            <a:r>
              <a:rPr sz="1800" spc="-10" dirty="0">
                <a:latin typeface="Arial"/>
                <a:cs typeface="Arial"/>
              </a:rPr>
              <a:t>recently</a:t>
            </a:r>
            <a:r>
              <a:rPr sz="1800" spc="-80" dirty="0">
                <a:latin typeface="Arial"/>
                <a:cs typeface="Arial"/>
              </a:rPr>
              <a:t> </a:t>
            </a:r>
            <a:r>
              <a:rPr sz="1800" spc="-20" dirty="0">
                <a:latin typeface="Arial"/>
                <a:cs typeface="Arial"/>
              </a:rPr>
              <a:t>discharged</a:t>
            </a:r>
            <a:r>
              <a:rPr sz="1800" spc="-80" dirty="0">
                <a:latin typeface="Arial"/>
                <a:cs typeface="Arial"/>
              </a:rPr>
              <a:t> </a:t>
            </a:r>
            <a:r>
              <a:rPr sz="1800" dirty="0">
                <a:latin typeface="Arial"/>
                <a:cs typeface="Arial"/>
              </a:rPr>
              <a:t>from</a:t>
            </a:r>
            <a:r>
              <a:rPr sz="1800" spc="-80" dirty="0">
                <a:latin typeface="Arial"/>
                <a:cs typeface="Arial"/>
              </a:rPr>
              <a:t> </a:t>
            </a:r>
            <a:r>
              <a:rPr sz="1800" spc="-20" dirty="0">
                <a:latin typeface="Arial"/>
                <a:cs typeface="Arial"/>
              </a:rPr>
              <a:t>hospital </a:t>
            </a:r>
            <a:r>
              <a:rPr lang="en-US" sz="1800" spc="-20" dirty="0">
                <a:latin typeface="Arial"/>
                <a:cs typeface="Arial"/>
              </a:rPr>
              <a:t>                                     </a:t>
            </a:r>
            <a:r>
              <a:rPr sz="1800" dirty="0">
                <a:latin typeface="Arial"/>
                <a:cs typeface="Arial"/>
              </a:rPr>
              <a:t>Is</a:t>
            </a:r>
            <a:r>
              <a:rPr sz="1800" spc="-85" dirty="0">
                <a:latin typeface="Arial"/>
                <a:cs typeface="Arial"/>
              </a:rPr>
              <a:t> </a:t>
            </a:r>
            <a:r>
              <a:rPr sz="1800" spc="-10" dirty="0">
                <a:latin typeface="Arial"/>
                <a:cs typeface="Arial"/>
              </a:rPr>
              <a:t>someone</a:t>
            </a:r>
            <a:r>
              <a:rPr sz="1800" spc="-80" dirty="0">
                <a:latin typeface="Arial"/>
                <a:cs typeface="Arial"/>
              </a:rPr>
              <a:t> </a:t>
            </a:r>
            <a:r>
              <a:rPr sz="1800" dirty="0">
                <a:latin typeface="Arial"/>
                <a:cs typeface="Arial"/>
              </a:rPr>
              <a:t>with</a:t>
            </a:r>
            <a:r>
              <a:rPr sz="1800" spc="-85" dirty="0">
                <a:latin typeface="Arial"/>
                <a:cs typeface="Arial"/>
              </a:rPr>
              <a:t> </a:t>
            </a:r>
            <a:r>
              <a:rPr sz="1800" spc="-10" dirty="0">
                <a:latin typeface="Arial"/>
                <a:cs typeface="Arial"/>
              </a:rPr>
              <a:t>caring</a:t>
            </a:r>
            <a:r>
              <a:rPr sz="1800" spc="-80" dirty="0">
                <a:latin typeface="Arial"/>
                <a:cs typeface="Arial"/>
              </a:rPr>
              <a:t> </a:t>
            </a:r>
            <a:r>
              <a:rPr sz="1800" spc="-10" dirty="0">
                <a:latin typeface="Arial"/>
                <a:cs typeface="Arial"/>
              </a:rPr>
              <a:t>responsibilities</a:t>
            </a:r>
            <a:endParaRPr sz="1800" dirty="0">
              <a:latin typeface="Arial"/>
              <a:cs typeface="Arial"/>
            </a:endParaRPr>
          </a:p>
          <a:p>
            <a:pPr marL="372110">
              <a:lnSpc>
                <a:spcPct val="100000"/>
              </a:lnSpc>
              <a:spcBef>
                <a:spcPts val="1405"/>
              </a:spcBef>
            </a:pPr>
            <a:r>
              <a:rPr sz="1800" dirty="0">
                <a:latin typeface="Arial"/>
                <a:cs typeface="Arial"/>
              </a:rPr>
              <a:t>Is</a:t>
            </a:r>
            <a:r>
              <a:rPr sz="1800" spc="-95" dirty="0">
                <a:latin typeface="Arial"/>
                <a:cs typeface="Arial"/>
              </a:rPr>
              <a:t> </a:t>
            </a:r>
            <a:r>
              <a:rPr sz="1800" spc="-10" dirty="0">
                <a:latin typeface="Arial"/>
                <a:cs typeface="Arial"/>
              </a:rPr>
              <a:t>waiting</a:t>
            </a:r>
            <a:r>
              <a:rPr sz="1800" spc="-80" dirty="0">
                <a:latin typeface="Arial"/>
                <a:cs typeface="Arial"/>
              </a:rPr>
              <a:t> </a:t>
            </a:r>
            <a:r>
              <a:rPr sz="1800" dirty="0">
                <a:latin typeface="Arial"/>
                <a:cs typeface="Arial"/>
              </a:rPr>
              <a:t>for</a:t>
            </a:r>
            <a:r>
              <a:rPr sz="1800" spc="-85" dirty="0">
                <a:latin typeface="Arial"/>
                <a:cs typeface="Arial"/>
              </a:rPr>
              <a:t> </a:t>
            </a:r>
            <a:r>
              <a:rPr sz="1800" spc="-10" dirty="0">
                <a:latin typeface="Arial"/>
                <a:cs typeface="Arial"/>
              </a:rPr>
              <a:t>elective</a:t>
            </a:r>
            <a:r>
              <a:rPr sz="1800" spc="-80" dirty="0">
                <a:latin typeface="Arial"/>
                <a:cs typeface="Arial"/>
              </a:rPr>
              <a:t> </a:t>
            </a:r>
            <a:r>
              <a:rPr sz="1800" spc="-10" dirty="0">
                <a:latin typeface="Arial"/>
                <a:cs typeface="Arial"/>
              </a:rPr>
              <a:t>surgery</a:t>
            </a:r>
            <a:endParaRPr sz="1800" dirty="0">
              <a:latin typeface="Arial"/>
              <a:cs typeface="Arial"/>
            </a:endParaRPr>
          </a:p>
        </p:txBody>
      </p:sp>
      <p:pic>
        <p:nvPicPr>
          <p:cNvPr id="12" name="object 12"/>
          <p:cNvPicPr/>
          <p:nvPr/>
        </p:nvPicPr>
        <p:blipFill>
          <a:blip r:embed="rId3" cstate="screen">
            <a:extLst>
              <a:ext uri="{28A0092B-C50C-407E-A947-70E740481C1C}">
                <a14:useLocalDpi xmlns:a14="http://schemas.microsoft.com/office/drawing/2010/main"/>
              </a:ext>
            </a:extLst>
          </a:blip>
          <a:stretch>
            <a:fillRect/>
          </a:stretch>
        </p:blipFill>
        <p:spPr>
          <a:xfrm>
            <a:off x="429662" y="2785145"/>
            <a:ext cx="231508" cy="231508"/>
          </a:xfrm>
          <a:prstGeom prst="rect">
            <a:avLst/>
          </a:prstGeom>
        </p:spPr>
      </p:pic>
      <p:pic>
        <p:nvPicPr>
          <p:cNvPr id="13" name="object 13"/>
          <p:cNvPicPr/>
          <p:nvPr/>
        </p:nvPicPr>
        <p:blipFill>
          <a:blip r:embed="rId4" cstate="screen">
            <a:extLst>
              <a:ext uri="{28A0092B-C50C-407E-A947-70E740481C1C}">
                <a14:useLocalDpi xmlns:a14="http://schemas.microsoft.com/office/drawing/2010/main"/>
              </a:ext>
            </a:extLst>
          </a:blip>
          <a:stretch>
            <a:fillRect/>
          </a:stretch>
        </p:blipFill>
        <p:spPr>
          <a:xfrm>
            <a:off x="429662" y="3297200"/>
            <a:ext cx="231508" cy="231508"/>
          </a:xfrm>
          <a:prstGeom prst="rect">
            <a:avLst/>
          </a:prstGeom>
        </p:spPr>
      </p:pic>
      <p:pic>
        <p:nvPicPr>
          <p:cNvPr id="14" name="object 14"/>
          <p:cNvPicPr/>
          <p:nvPr/>
        </p:nvPicPr>
        <p:blipFill>
          <a:blip r:embed="rId5" cstate="screen">
            <a:extLst>
              <a:ext uri="{28A0092B-C50C-407E-A947-70E740481C1C}">
                <a14:useLocalDpi xmlns:a14="http://schemas.microsoft.com/office/drawing/2010/main"/>
              </a:ext>
            </a:extLst>
          </a:blip>
          <a:stretch>
            <a:fillRect/>
          </a:stretch>
        </p:blipFill>
        <p:spPr>
          <a:xfrm>
            <a:off x="439181" y="3875260"/>
            <a:ext cx="231508" cy="231508"/>
          </a:xfrm>
          <a:prstGeom prst="rect">
            <a:avLst/>
          </a:prstGeom>
        </p:spPr>
      </p:pic>
      <p:pic>
        <p:nvPicPr>
          <p:cNvPr id="15" name="object 15"/>
          <p:cNvPicPr/>
          <p:nvPr/>
        </p:nvPicPr>
        <p:blipFill>
          <a:blip r:embed="rId4" cstate="screen">
            <a:extLst>
              <a:ext uri="{28A0092B-C50C-407E-A947-70E740481C1C}">
                <a14:useLocalDpi xmlns:a14="http://schemas.microsoft.com/office/drawing/2010/main"/>
              </a:ext>
            </a:extLst>
          </a:blip>
          <a:stretch>
            <a:fillRect/>
          </a:stretch>
        </p:blipFill>
        <p:spPr>
          <a:xfrm>
            <a:off x="439181" y="4387315"/>
            <a:ext cx="231508" cy="231508"/>
          </a:xfrm>
          <a:prstGeom prst="rect">
            <a:avLst/>
          </a:prstGeom>
        </p:spPr>
      </p:pic>
      <p:pic>
        <p:nvPicPr>
          <p:cNvPr id="16" name="object 16"/>
          <p:cNvPicPr/>
          <p:nvPr/>
        </p:nvPicPr>
        <p:blipFill>
          <a:blip r:embed="rId3" cstate="screen">
            <a:extLst>
              <a:ext uri="{28A0092B-C50C-407E-A947-70E740481C1C}">
                <a14:useLocalDpi xmlns:a14="http://schemas.microsoft.com/office/drawing/2010/main"/>
              </a:ext>
            </a:extLst>
          </a:blip>
          <a:stretch>
            <a:fillRect/>
          </a:stretch>
        </p:blipFill>
        <p:spPr>
          <a:xfrm>
            <a:off x="439181" y="4929489"/>
            <a:ext cx="231508" cy="231508"/>
          </a:xfrm>
          <a:prstGeom prst="rect">
            <a:avLst/>
          </a:prstGeom>
        </p:spPr>
      </p:pic>
      <p:sp>
        <p:nvSpPr>
          <p:cNvPr id="18" name="object 18"/>
          <p:cNvSpPr txBox="1">
            <a:spLocks noGrp="1"/>
          </p:cNvSpPr>
          <p:nvPr>
            <p:ph type="sldNum" sz="quarter" idx="7"/>
          </p:nvPr>
        </p:nvSpPr>
        <p:spPr>
          <a:xfrm>
            <a:off x="429662" y="6016110"/>
            <a:ext cx="255904" cy="296735"/>
          </a:xfrm>
          <a:prstGeom prst="rect">
            <a:avLst/>
          </a:prstGeom>
        </p:spPr>
        <p:txBody>
          <a:bodyPr vert="horz" wrap="square" lIns="0" tIns="0" rIns="0" bIns="0" rtlCol="0">
            <a:spAutoFit/>
          </a:bodyPr>
          <a:lstStyle/>
          <a:p>
            <a:pPr marL="38100">
              <a:lnSpc>
                <a:spcPts val="1425"/>
              </a:lnSpc>
            </a:pPr>
            <a:fld id="{81D60167-4931-47E6-BA6A-407CBD079E47}" type="slidenum">
              <a:rPr spc="-25" dirty="0">
                <a:solidFill>
                  <a:srgbClr val="005EB8"/>
                </a:solidFill>
              </a:rPr>
              <a:t>7</a:t>
            </a:fld>
            <a:endParaRPr spc="-25" dirty="0">
              <a:solidFill>
                <a:srgbClr val="005EB8"/>
              </a:solidFill>
            </a:endParaRPr>
          </a:p>
        </p:txBody>
      </p:sp>
      <p:pic>
        <p:nvPicPr>
          <p:cNvPr id="6" name="Picture 5">
            <a:extLst>
              <a:ext uri="{FF2B5EF4-FFF2-40B4-BE49-F238E27FC236}">
                <a16:creationId xmlns:a16="http://schemas.microsoft.com/office/drawing/2014/main" id="{448DB4B8-0A0A-66CB-69A6-B7279D3B8036}"/>
              </a:ext>
            </a:extLst>
          </p:cNvPr>
          <p:cNvPicPr>
            <a:picLocks noChangeAspect="1"/>
          </p:cNvPicPr>
          <p:nvPr/>
        </p:nvPicPr>
        <p:blipFill>
          <a:blip r:embed="rId6"/>
          <a:stretch>
            <a:fillRect/>
          </a:stretch>
        </p:blipFill>
        <p:spPr>
          <a:xfrm>
            <a:off x="7821580" y="6072017"/>
            <a:ext cx="4010420" cy="526464"/>
          </a:xfrm>
          <a:prstGeom prst="rect">
            <a:avLst/>
          </a:prstGeom>
        </p:spPr>
      </p:pic>
      <p:pic>
        <p:nvPicPr>
          <p:cNvPr id="4" name="Picture 3" descr="A picture containing text, font, screenshot, graphics&#10;&#10;Description automatically generated">
            <a:extLst>
              <a:ext uri="{FF2B5EF4-FFF2-40B4-BE49-F238E27FC236}">
                <a16:creationId xmlns:a16="http://schemas.microsoft.com/office/drawing/2014/main" id="{25B48E43-B2F2-20AF-0BC1-94655CB995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91800" y="220256"/>
            <a:ext cx="1254989" cy="1244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720001"/>
            <a:ext cx="409257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spc="-25" dirty="0">
                <a:solidFill>
                  <a:srgbClr val="FFFFFF"/>
                </a:solidFill>
              </a:rPr>
              <a:t>Eligibility</a:t>
            </a:r>
            <a:r>
              <a:rPr sz="3100" spc="-150" dirty="0">
                <a:solidFill>
                  <a:srgbClr val="FFFFFF"/>
                </a:solidFill>
              </a:rPr>
              <a:t> </a:t>
            </a:r>
            <a:r>
              <a:rPr sz="3100" dirty="0">
                <a:solidFill>
                  <a:srgbClr val="FFFFFF"/>
                </a:solidFill>
              </a:rPr>
              <a:t>for</a:t>
            </a:r>
            <a:r>
              <a:rPr sz="3100" spc="-135" dirty="0">
                <a:solidFill>
                  <a:srgbClr val="FFFFFF"/>
                </a:solidFill>
              </a:rPr>
              <a:t> </a:t>
            </a:r>
            <a:r>
              <a:rPr sz="3100" spc="-10" dirty="0">
                <a:solidFill>
                  <a:srgbClr val="FFFFFF"/>
                </a:solidFill>
              </a:rPr>
              <a:t>support</a:t>
            </a:r>
            <a:endParaRPr sz="3100"/>
          </a:p>
        </p:txBody>
      </p:sp>
      <p:sp>
        <p:nvSpPr>
          <p:cNvPr id="29" name="object 29"/>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spc="-10" dirty="0">
                <a:solidFill>
                  <a:srgbClr val="FFFFFF"/>
                </a:solidFill>
              </a:rPr>
              <a:t>Service</a:t>
            </a:r>
            <a:r>
              <a:rPr spc="-30" dirty="0">
                <a:solidFill>
                  <a:srgbClr val="FFFFFF"/>
                </a:solidFill>
              </a:rPr>
              <a:t> </a:t>
            </a:r>
            <a:r>
              <a:rPr spc="-10" dirty="0">
                <a:solidFill>
                  <a:srgbClr val="FFFFFF"/>
                </a:solidFill>
              </a:rPr>
              <a:t>provided</a:t>
            </a:r>
            <a:r>
              <a:rPr spc="-25" dirty="0">
                <a:solidFill>
                  <a:srgbClr val="FFFFFF"/>
                </a:solidFill>
              </a:rPr>
              <a:t> by:</a:t>
            </a:r>
          </a:p>
        </p:txBody>
      </p:sp>
      <p:sp>
        <p:nvSpPr>
          <p:cNvPr id="28" name="object 28"/>
          <p:cNvSpPr txBox="1">
            <a:spLocks noGrp="1"/>
          </p:cNvSpPr>
          <p:nvPr>
            <p:ph type="sldNum" sz="quarter" idx="7"/>
          </p:nvPr>
        </p:nvSpPr>
        <p:spPr>
          <a:xfrm>
            <a:off x="419100" y="6307088"/>
            <a:ext cx="255904" cy="179536"/>
          </a:xfrm>
          <a:prstGeom prst="rect">
            <a:avLst/>
          </a:prstGeom>
        </p:spPr>
        <p:txBody>
          <a:bodyPr vert="horz" wrap="square" lIns="0" tIns="0" rIns="0" bIns="0" rtlCol="0">
            <a:spAutoFit/>
          </a:bodyPr>
          <a:lstStyle/>
          <a:p>
            <a:pPr marL="38100">
              <a:lnSpc>
                <a:spcPts val="1425"/>
              </a:lnSpc>
            </a:pPr>
            <a:r>
              <a:rPr lang="en-GB" spc="-25" dirty="0"/>
              <a:t>11</a:t>
            </a:r>
            <a:endParaRPr spc="-25" dirty="0"/>
          </a:p>
        </p:txBody>
      </p:sp>
      <p:sp>
        <p:nvSpPr>
          <p:cNvPr id="23" name="object 23"/>
          <p:cNvSpPr txBox="1"/>
          <p:nvPr/>
        </p:nvSpPr>
        <p:spPr>
          <a:xfrm>
            <a:off x="461727" y="1675250"/>
            <a:ext cx="5919654" cy="3648563"/>
          </a:xfrm>
          <a:prstGeom prst="rect">
            <a:avLst/>
          </a:prstGeom>
        </p:spPr>
        <p:txBody>
          <a:bodyPr vert="horz" wrap="square" lIns="0" tIns="12065" rIns="0" bIns="0" rtlCol="0">
            <a:spAutoFit/>
          </a:bodyPr>
          <a:lstStyle/>
          <a:p>
            <a:pPr marL="12700" marR="524510">
              <a:lnSpc>
                <a:spcPct val="118800"/>
              </a:lnSpc>
              <a:spcBef>
                <a:spcPts val="95"/>
              </a:spcBef>
            </a:pPr>
            <a:r>
              <a:rPr sz="2000" b="1" spc="-10" dirty="0">
                <a:solidFill>
                  <a:srgbClr val="005EB8"/>
                </a:solidFill>
                <a:latin typeface="Arial"/>
                <a:cs typeface="Arial"/>
              </a:rPr>
              <a:t>Examples</a:t>
            </a:r>
            <a:r>
              <a:rPr sz="2000" b="1" spc="-105" dirty="0">
                <a:solidFill>
                  <a:srgbClr val="005EB8"/>
                </a:solidFill>
                <a:latin typeface="Arial"/>
                <a:cs typeface="Arial"/>
              </a:rPr>
              <a:t> </a:t>
            </a:r>
            <a:r>
              <a:rPr sz="2000" b="1" dirty="0">
                <a:solidFill>
                  <a:srgbClr val="005EB8"/>
                </a:solidFill>
                <a:latin typeface="Arial"/>
                <a:cs typeface="Arial"/>
              </a:rPr>
              <a:t>where</a:t>
            </a:r>
            <a:r>
              <a:rPr sz="2000" b="1" spc="-90" dirty="0">
                <a:solidFill>
                  <a:srgbClr val="005EB8"/>
                </a:solidFill>
                <a:latin typeface="Arial"/>
                <a:cs typeface="Arial"/>
              </a:rPr>
              <a:t> </a:t>
            </a:r>
            <a:r>
              <a:rPr sz="2000" b="1" dirty="0">
                <a:solidFill>
                  <a:srgbClr val="005EB8"/>
                </a:solidFill>
                <a:latin typeface="Arial"/>
                <a:cs typeface="Arial"/>
              </a:rPr>
              <a:t>the</a:t>
            </a:r>
            <a:r>
              <a:rPr sz="2000" b="1" spc="-90" dirty="0">
                <a:solidFill>
                  <a:srgbClr val="005EB8"/>
                </a:solidFill>
                <a:latin typeface="Arial"/>
                <a:cs typeface="Arial"/>
              </a:rPr>
              <a:t> </a:t>
            </a:r>
            <a:r>
              <a:rPr sz="2000" b="1" spc="-10" dirty="0">
                <a:solidFill>
                  <a:srgbClr val="005EB8"/>
                </a:solidFill>
                <a:latin typeface="Arial"/>
                <a:cs typeface="Arial"/>
              </a:rPr>
              <a:t>Check</a:t>
            </a:r>
            <a:r>
              <a:rPr sz="2000" b="1" spc="-95" dirty="0">
                <a:solidFill>
                  <a:srgbClr val="005EB8"/>
                </a:solidFill>
                <a:latin typeface="Arial"/>
                <a:cs typeface="Arial"/>
              </a:rPr>
              <a:t> </a:t>
            </a:r>
            <a:r>
              <a:rPr sz="2000" b="1" dirty="0">
                <a:solidFill>
                  <a:srgbClr val="005EB8"/>
                </a:solidFill>
                <a:latin typeface="Arial"/>
                <a:cs typeface="Arial"/>
              </a:rPr>
              <a:t>In</a:t>
            </a:r>
            <a:r>
              <a:rPr sz="2000" b="1" spc="-90" dirty="0">
                <a:solidFill>
                  <a:srgbClr val="005EB8"/>
                </a:solidFill>
                <a:latin typeface="Arial"/>
                <a:cs typeface="Arial"/>
              </a:rPr>
              <a:t> </a:t>
            </a:r>
            <a:r>
              <a:rPr sz="2000" b="1" dirty="0">
                <a:solidFill>
                  <a:srgbClr val="005EB8"/>
                </a:solidFill>
                <a:latin typeface="Arial"/>
                <a:cs typeface="Arial"/>
              </a:rPr>
              <a:t>and</a:t>
            </a:r>
            <a:r>
              <a:rPr sz="2000" b="1" spc="-90" dirty="0">
                <a:solidFill>
                  <a:srgbClr val="005EB8"/>
                </a:solidFill>
                <a:latin typeface="Arial"/>
                <a:cs typeface="Arial"/>
              </a:rPr>
              <a:t> </a:t>
            </a:r>
            <a:r>
              <a:rPr sz="2000" b="1" spc="-25" dirty="0">
                <a:solidFill>
                  <a:srgbClr val="005EB8"/>
                </a:solidFill>
                <a:latin typeface="Arial"/>
                <a:cs typeface="Arial"/>
              </a:rPr>
              <a:t>Chat </a:t>
            </a:r>
            <a:r>
              <a:rPr sz="2000" b="1" spc="-10" dirty="0">
                <a:solidFill>
                  <a:srgbClr val="005EB8"/>
                </a:solidFill>
                <a:latin typeface="Arial"/>
                <a:cs typeface="Arial"/>
              </a:rPr>
              <a:t>service</a:t>
            </a:r>
            <a:r>
              <a:rPr sz="2000" b="1" spc="-110" dirty="0">
                <a:solidFill>
                  <a:srgbClr val="005EB8"/>
                </a:solidFill>
                <a:latin typeface="Arial"/>
                <a:cs typeface="Arial"/>
              </a:rPr>
              <a:t> </a:t>
            </a:r>
            <a:r>
              <a:rPr sz="2000" b="1" dirty="0">
                <a:solidFill>
                  <a:srgbClr val="005EB8"/>
                </a:solidFill>
                <a:latin typeface="Arial"/>
                <a:cs typeface="Arial"/>
              </a:rPr>
              <a:t>would</a:t>
            </a:r>
            <a:r>
              <a:rPr sz="2000" b="1" spc="-95" dirty="0">
                <a:solidFill>
                  <a:srgbClr val="005EB8"/>
                </a:solidFill>
                <a:latin typeface="Arial"/>
                <a:cs typeface="Arial"/>
              </a:rPr>
              <a:t> </a:t>
            </a:r>
            <a:r>
              <a:rPr sz="2000" b="1" dirty="0">
                <a:solidFill>
                  <a:srgbClr val="005EB8"/>
                </a:solidFill>
                <a:latin typeface="Arial"/>
                <a:cs typeface="Arial"/>
              </a:rPr>
              <a:t>not</a:t>
            </a:r>
            <a:r>
              <a:rPr sz="2000" b="1" spc="-95" dirty="0">
                <a:solidFill>
                  <a:srgbClr val="005EB8"/>
                </a:solidFill>
                <a:latin typeface="Arial"/>
                <a:cs typeface="Arial"/>
              </a:rPr>
              <a:t> </a:t>
            </a:r>
            <a:r>
              <a:rPr sz="2000" b="1" dirty="0">
                <a:solidFill>
                  <a:srgbClr val="005EB8"/>
                </a:solidFill>
                <a:latin typeface="Arial"/>
                <a:cs typeface="Arial"/>
              </a:rPr>
              <a:t>be</a:t>
            </a:r>
            <a:r>
              <a:rPr sz="2000" b="1" spc="-95" dirty="0">
                <a:solidFill>
                  <a:srgbClr val="005EB8"/>
                </a:solidFill>
                <a:latin typeface="Arial"/>
                <a:cs typeface="Arial"/>
              </a:rPr>
              <a:t> </a:t>
            </a:r>
            <a:r>
              <a:rPr sz="2000" b="1" spc="-10" dirty="0">
                <a:solidFill>
                  <a:srgbClr val="005EB8"/>
                </a:solidFill>
                <a:latin typeface="Arial"/>
                <a:cs typeface="Arial"/>
              </a:rPr>
              <a:t>appropriate:</a:t>
            </a:r>
            <a:endParaRPr sz="2000" dirty="0">
              <a:latin typeface="Arial"/>
              <a:cs typeface="Arial"/>
            </a:endParaRPr>
          </a:p>
          <a:p>
            <a:pPr marL="372110" marR="5080">
              <a:lnSpc>
                <a:spcPct val="185300"/>
              </a:lnSpc>
              <a:spcBef>
                <a:spcPts val="1095"/>
              </a:spcBef>
            </a:pPr>
            <a:r>
              <a:rPr sz="1800" spc="-20" dirty="0">
                <a:latin typeface="Arial"/>
                <a:cs typeface="Arial"/>
              </a:rPr>
              <a:t>Individuals</a:t>
            </a:r>
            <a:r>
              <a:rPr sz="1800" spc="-75" dirty="0">
                <a:latin typeface="Arial"/>
                <a:cs typeface="Arial"/>
              </a:rPr>
              <a:t> </a:t>
            </a:r>
            <a:r>
              <a:rPr sz="1800" dirty="0">
                <a:latin typeface="Arial"/>
                <a:cs typeface="Arial"/>
              </a:rPr>
              <a:t>with</a:t>
            </a:r>
            <a:r>
              <a:rPr sz="1800" spc="-75" dirty="0">
                <a:latin typeface="Arial"/>
                <a:cs typeface="Arial"/>
              </a:rPr>
              <a:t> </a:t>
            </a:r>
            <a:r>
              <a:rPr sz="1800" spc="-10" dirty="0">
                <a:latin typeface="Arial"/>
                <a:cs typeface="Arial"/>
              </a:rPr>
              <a:t>complex</a:t>
            </a:r>
            <a:r>
              <a:rPr sz="1800" spc="-75" dirty="0">
                <a:latin typeface="Arial"/>
                <a:cs typeface="Arial"/>
              </a:rPr>
              <a:t> </a:t>
            </a:r>
            <a:r>
              <a:rPr sz="1800" spc="-10" dirty="0">
                <a:latin typeface="Arial"/>
                <a:cs typeface="Arial"/>
              </a:rPr>
              <a:t>mental</a:t>
            </a:r>
            <a:r>
              <a:rPr sz="1800" spc="-75" dirty="0">
                <a:latin typeface="Arial"/>
                <a:cs typeface="Arial"/>
              </a:rPr>
              <a:t> </a:t>
            </a:r>
            <a:r>
              <a:rPr sz="1800" spc="-10" dirty="0">
                <a:latin typeface="Arial"/>
                <a:cs typeface="Arial"/>
              </a:rPr>
              <a:t>health</a:t>
            </a:r>
            <a:r>
              <a:rPr sz="1800" spc="-70" dirty="0">
                <a:latin typeface="Arial"/>
                <a:cs typeface="Arial"/>
              </a:rPr>
              <a:t> </a:t>
            </a:r>
            <a:r>
              <a:rPr sz="1800" spc="-20" dirty="0">
                <a:latin typeface="Arial"/>
                <a:cs typeface="Arial"/>
              </a:rPr>
              <a:t>problems </a:t>
            </a:r>
            <a:endParaRPr lang="en-US" sz="1800" spc="-20" dirty="0">
              <a:latin typeface="Arial"/>
              <a:cs typeface="Arial"/>
            </a:endParaRPr>
          </a:p>
          <a:p>
            <a:pPr marL="372110" marR="5080">
              <a:lnSpc>
                <a:spcPct val="185300"/>
              </a:lnSpc>
              <a:spcBef>
                <a:spcPts val="1095"/>
              </a:spcBef>
            </a:pPr>
            <a:r>
              <a:rPr sz="1800" spc="-20" dirty="0">
                <a:latin typeface="Arial"/>
                <a:cs typeface="Arial"/>
              </a:rPr>
              <a:t>Individuals</a:t>
            </a:r>
            <a:r>
              <a:rPr sz="1800" spc="-80" dirty="0">
                <a:latin typeface="Arial"/>
                <a:cs typeface="Arial"/>
              </a:rPr>
              <a:t> </a:t>
            </a:r>
            <a:r>
              <a:rPr sz="1800" dirty="0">
                <a:latin typeface="Arial"/>
                <a:cs typeface="Arial"/>
              </a:rPr>
              <a:t>who</a:t>
            </a:r>
            <a:r>
              <a:rPr sz="1800" spc="-70" dirty="0">
                <a:latin typeface="Arial"/>
                <a:cs typeface="Arial"/>
              </a:rPr>
              <a:t> </a:t>
            </a:r>
            <a:r>
              <a:rPr sz="1800" dirty="0">
                <a:latin typeface="Arial"/>
                <a:cs typeface="Arial"/>
              </a:rPr>
              <a:t>are</a:t>
            </a:r>
            <a:r>
              <a:rPr sz="1800" spc="-70" dirty="0">
                <a:latin typeface="Arial"/>
                <a:cs typeface="Arial"/>
              </a:rPr>
              <a:t> </a:t>
            </a:r>
            <a:r>
              <a:rPr sz="1800" dirty="0">
                <a:latin typeface="Arial"/>
                <a:cs typeface="Arial"/>
              </a:rPr>
              <a:t>known</a:t>
            </a:r>
            <a:r>
              <a:rPr sz="1800" spc="-70" dirty="0">
                <a:latin typeface="Arial"/>
                <a:cs typeface="Arial"/>
              </a:rPr>
              <a:t> </a:t>
            </a:r>
            <a:r>
              <a:rPr sz="1800" dirty="0">
                <a:latin typeface="Arial"/>
                <a:cs typeface="Arial"/>
              </a:rPr>
              <a:t>to</a:t>
            </a:r>
            <a:r>
              <a:rPr sz="1800" spc="-70" dirty="0">
                <a:latin typeface="Arial"/>
                <a:cs typeface="Arial"/>
              </a:rPr>
              <a:t> </a:t>
            </a:r>
            <a:r>
              <a:rPr sz="1800" dirty="0">
                <a:latin typeface="Arial"/>
                <a:cs typeface="Arial"/>
              </a:rPr>
              <a:t>be</a:t>
            </a:r>
            <a:r>
              <a:rPr sz="1800" spc="-70" dirty="0">
                <a:latin typeface="Arial"/>
                <a:cs typeface="Arial"/>
              </a:rPr>
              <a:t> </a:t>
            </a:r>
            <a:r>
              <a:rPr sz="1800" spc="-10" dirty="0">
                <a:latin typeface="Arial"/>
                <a:cs typeface="Arial"/>
              </a:rPr>
              <a:t>suicidal </a:t>
            </a:r>
            <a:endParaRPr lang="en-US" sz="1800" spc="-10" dirty="0">
              <a:latin typeface="Arial"/>
              <a:cs typeface="Arial"/>
            </a:endParaRPr>
          </a:p>
          <a:p>
            <a:pPr marL="372110" marR="5080">
              <a:lnSpc>
                <a:spcPct val="185300"/>
              </a:lnSpc>
              <a:spcBef>
                <a:spcPts val="1095"/>
              </a:spcBef>
            </a:pPr>
            <a:r>
              <a:rPr sz="1800" spc="-20" dirty="0">
                <a:latin typeface="Arial"/>
                <a:cs typeface="Arial"/>
              </a:rPr>
              <a:t>Individuals</a:t>
            </a:r>
            <a:r>
              <a:rPr sz="1800" spc="-80" dirty="0">
                <a:latin typeface="Arial"/>
                <a:cs typeface="Arial"/>
              </a:rPr>
              <a:t> </a:t>
            </a:r>
            <a:r>
              <a:rPr sz="1800" dirty="0">
                <a:latin typeface="Arial"/>
                <a:cs typeface="Arial"/>
              </a:rPr>
              <a:t>with</a:t>
            </a:r>
            <a:r>
              <a:rPr sz="1800" spc="-75" dirty="0">
                <a:latin typeface="Arial"/>
                <a:cs typeface="Arial"/>
              </a:rPr>
              <a:t> </a:t>
            </a:r>
            <a:r>
              <a:rPr sz="1800" spc="-10" dirty="0">
                <a:latin typeface="Arial"/>
                <a:cs typeface="Arial"/>
              </a:rPr>
              <a:t>severe</a:t>
            </a:r>
            <a:r>
              <a:rPr sz="1800" spc="-80" dirty="0">
                <a:latin typeface="Arial"/>
                <a:cs typeface="Arial"/>
              </a:rPr>
              <a:t> </a:t>
            </a:r>
            <a:r>
              <a:rPr sz="1800" spc="-10" dirty="0">
                <a:latin typeface="Arial"/>
                <a:cs typeface="Arial"/>
              </a:rPr>
              <a:t>cognitive</a:t>
            </a:r>
            <a:r>
              <a:rPr sz="1800" spc="-75" dirty="0">
                <a:latin typeface="Arial"/>
                <a:cs typeface="Arial"/>
              </a:rPr>
              <a:t> </a:t>
            </a:r>
            <a:r>
              <a:rPr sz="1800" spc="-10" dirty="0">
                <a:latin typeface="Arial"/>
                <a:cs typeface="Arial"/>
              </a:rPr>
              <a:t>impairment </a:t>
            </a:r>
            <a:endParaRPr lang="en-US" sz="1800" spc="-10" dirty="0">
              <a:latin typeface="Arial"/>
              <a:cs typeface="Arial"/>
            </a:endParaRPr>
          </a:p>
          <a:p>
            <a:pPr marL="372110" marR="5080">
              <a:lnSpc>
                <a:spcPct val="185300"/>
              </a:lnSpc>
              <a:spcBef>
                <a:spcPts val="1095"/>
              </a:spcBef>
            </a:pPr>
            <a:r>
              <a:rPr sz="1800" spc="-10" dirty="0">
                <a:latin typeface="Arial"/>
                <a:cs typeface="Arial"/>
              </a:rPr>
              <a:t>Referrals</a:t>
            </a:r>
            <a:r>
              <a:rPr sz="1800" spc="-114" dirty="0">
                <a:latin typeface="Arial"/>
                <a:cs typeface="Arial"/>
              </a:rPr>
              <a:t> </a:t>
            </a:r>
            <a:r>
              <a:rPr sz="1800" dirty="0">
                <a:latin typeface="Arial"/>
                <a:cs typeface="Arial"/>
              </a:rPr>
              <a:t>for</a:t>
            </a:r>
            <a:r>
              <a:rPr sz="1800" spc="-100" dirty="0">
                <a:latin typeface="Arial"/>
                <a:cs typeface="Arial"/>
              </a:rPr>
              <a:t> </a:t>
            </a:r>
            <a:r>
              <a:rPr sz="1800" dirty="0">
                <a:latin typeface="Arial"/>
                <a:cs typeface="Arial"/>
              </a:rPr>
              <a:t>those</a:t>
            </a:r>
            <a:r>
              <a:rPr sz="1800" spc="-105" dirty="0">
                <a:latin typeface="Arial"/>
                <a:cs typeface="Arial"/>
              </a:rPr>
              <a:t> </a:t>
            </a:r>
            <a:r>
              <a:rPr sz="1800" dirty="0">
                <a:latin typeface="Arial"/>
                <a:cs typeface="Arial"/>
              </a:rPr>
              <a:t>with</a:t>
            </a:r>
            <a:r>
              <a:rPr sz="1800" spc="-100" dirty="0">
                <a:latin typeface="Arial"/>
                <a:cs typeface="Arial"/>
              </a:rPr>
              <a:t> </a:t>
            </a:r>
            <a:r>
              <a:rPr sz="1800" dirty="0">
                <a:latin typeface="Arial"/>
                <a:cs typeface="Arial"/>
              </a:rPr>
              <a:t>drug</a:t>
            </a:r>
            <a:r>
              <a:rPr sz="1800" spc="-100" dirty="0">
                <a:latin typeface="Arial"/>
                <a:cs typeface="Arial"/>
              </a:rPr>
              <a:t> </a:t>
            </a:r>
            <a:r>
              <a:rPr sz="1800" spc="-10" dirty="0">
                <a:latin typeface="Arial"/>
                <a:cs typeface="Arial"/>
              </a:rPr>
              <a:t>addiction</a:t>
            </a:r>
            <a:endParaRPr sz="1800" dirty="0">
              <a:latin typeface="Arial"/>
              <a:cs typeface="Arial"/>
            </a:endParaRPr>
          </a:p>
          <a:p>
            <a:pPr marL="372110">
              <a:lnSpc>
                <a:spcPct val="100000"/>
              </a:lnSpc>
              <a:spcBef>
                <a:spcPts val="140"/>
              </a:spcBef>
            </a:pPr>
            <a:r>
              <a:rPr sz="1800" dirty="0">
                <a:latin typeface="Arial"/>
                <a:cs typeface="Arial"/>
              </a:rPr>
              <a:t>or</a:t>
            </a:r>
            <a:r>
              <a:rPr sz="1800" spc="-85" dirty="0">
                <a:latin typeface="Arial"/>
                <a:cs typeface="Arial"/>
              </a:rPr>
              <a:t> </a:t>
            </a:r>
            <a:r>
              <a:rPr sz="1800" spc="-10" dirty="0">
                <a:latin typeface="Arial"/>
                <a:cs typeface="Arial"/>
              </a:rPr>
              <a:t>alcohol</a:t>
            </a:r>
            <a:r>
              <a:rPr sz="1800" spc="-75" dirty="0">
                <a:latin typeface="Arial"/>
                <a:cs typeface="Arial"/>
              </a:rPr>
              <a:t> </a:t>
            </a:r>
            <a:r>
              <a:rPr sz="1800" spc="-10" dirty="0">
                <a:latin typeface="Arial"/>
                <a:cs typeface="Arial"/>
              </a:rPr>
              <a:t>dependency</a:t>
            </a:r>
            <a:endParaRPr sz="1800" dirty="0">
              <a:latin typeface="Arial"/>
              <a:cs typeface="Arial"/>
            </a:endParaRPr>
          </a:p>
        </p:txBody>
      </p:sp>
      <p:pic>
        <p:nvPicPr>
          <p:cNvPr id="24" name="object 24"/>
          <p:cNvPicPr/>
          <p:nvPr/>
        </p:nvPicPr>
        <p:blipFill>
          <a:blip r:embed="rId3" cstate="email">
            <a:extLst>
              <a:ext uri="{28A0092B-C50C-407E-A947-70E740481C1C}">
                <a14:useLocalDpi xmlns:a14="http://schemas.microsoft.com/office/drawing/2010/main"/>
              </a:ext>
            </a:extLst>
          </a:blip>
          <a:stretch>
            <a:fillRect/>
          </a:stretch>
        </p:blipFill>
        <p:spPr>
          <a:xfrm>
            <a:off x="461727" y="2746199"/>
            <a:ext cx="231508" cy="231508"/>
          </a:xfrm>
          <a:prstGeom prst="rect">
            <a:avLst/>
          </a:prstGeom>
        </p:spPr>
      </p:pic>
      <p:pic>
        <p:nvPicPr>
          <p:cNvPr id="25" name="object 25"/>
          <p:cNvPicPr/>
          <p:nvPr/>
        </p:nvPicPr>
        <p:blipFill>
          <a:blip r:embed="rId4" cstate="email">
            <a:extLst>
              <a:ext uri="{28A0092B-C50C-407E-A947-70E740481C1C}">
                <a14:useLocalDpi xmlns:a14="http://schemas.microsoft.com/office/drawing/2010/main"/>
              </a:ext>
            </a:extLst>
          </a:blip>
          <a:stretch>
            <a:fillRect/>
          </a:stretch>
        </p:blipFill>
        <p:spPr>
          <a:xfrm>
            <a:off x="465447" y="3383046"/>
            <a:ext cx="231508" cy="231508"/>
          </a:xfrm>
          <a:prstGeom prst="rect">
            <a:avLst/>
          </a:prstGeom>
        </p:spPr>
      </p:pic>
      <p:pic>
        <p:nvPicPr>
          <p:cNvPr id="26" name="object 26"/>
          <p:cNvPicPr/>
          <p:nvPr/>
        </p:nvPicPr>
        <p:blipFill>
          <a:blip r:embed="rId5" cstate="email">
            <a:extLst>
              <a:ext uri="{28A0092B-C50C-407E-A947-70E740481C1C}">
                <a14:useLocalDpi xmlns:a14="http://schemas.microsoft.com/office/drawing/2010/main"/>
              </a:ext>
            </a:extLst>
          </a:blip>
          <a:stretch>
            <a:fillRect/>
          </a:stretch>
        </p:blipFill>
        <p:spPr>
          <a:xfrm>
            <a:off x="465447" y="4048656"/>
            <a:ext cx="231508" cy="231508"/>
          </a:xfrm>
          <a:prstGeom prst="rect">
            <a:avLst/>
          </a:prstGeom>
        </p:spPr>
      </p:pic>
      <p:pic>
        <p:nvPicPr>
          <p:cNvPr id="27" name="object 27"/>
          <p:cNvPicPr/>
          <p:nvPr/>
        </p:nvPicPr>
        <p:blipFill>
          <a:blip r:embed="rId3" cstate="email">
            <a:extLst>
              <a:ext uri="{28A0092B-C50C-407E-A947-70E740481C1C}">
                <a14:useLocalDpi xmlns:a14="http://schemas.microsoft.com/office/drawing/2010/main"/>
              </a:ext>
            </a:extLst>
          </a:blip>
          <a:stretch>
            <a:fillRect/>
          </a:stretch>
        </p:blipFill>
        <p:spPr>
          <a:xfrm>
            <a:off x="465447" y="4684450"/>
            <a:ext cx="231508" cy="231508"/>
          </a:xfrm>
          <a:prstGeom prst="rect">
            <a:avLst/>
          </a:prstGeom>
        </p:spPr>
      </p:pic>
      <p:pic>
        <p:nvPicPr>
          <p:cNvPr id="31" name="Picture 30">
            <a:extLst>
              <a:ext uri="{FF2B5EF4-FFF2-40B4-BE49-F238E27FC236}">
                <a16:creationId xmlns:a16="http://schemas.microsoft.com/office/drawing/2014/main" id="{33F8625A-A676-DFE9-8348-36CA60D5F5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42227" y="0"/>
            <a:ext cx="4539593" cy="6858000"/>
          </a:xfrm>
          <a:prstGeom prst="rect">
            <a:avLst/>
          </a:prstGeom>
        </p:spPr>
      </p:pic>
      <p:pic>
        <p:nvPicPr>
          <p:cNvPr id="5" name="Picture 4">
            <a:extLst>
              <a:ext uri="{FF2B5EF4-FFF2-40B4-BE49-F238E27FC236}">
                <a16:creationId xmlns:a16="http://schemas.microsoft.com/office/drawing/2014/main" id="{392C32E6-74F6-9623-BD17-7DEB8FDA64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699" y="6128032"/>
            <a:ext cx="3535198" cy="464080"/>
          </a:xfrm>
          <a:prstGeom prst="rect">
            <a:avLst/>
          </a:prstGeom>
        </p:spPr>
      </p:pic>
      <p:pic>
        <p:nvPicPr>
          <p:cNvPr id="7" name="Picture 6">
            <a:extLst>
              <a:ext uri="{FF2B5EF4-FFF2-40B4-BE49-F238E27FC236}">
                <a16:creationId xmlns:a16="http://schemas.microsoft.com/office/drawing/2014/main" id="{5C7932C4-CED8-F1FF-CDB8-6760AE228C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4697" y="356458"/>
            <a:ext cx="1249200" cy="12382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object 29"/>
          <p:cNvSpPr txBox="1"/>
          <p:nvPr/>
        </p:nvSpPr>
        <p:spPr>
          <a:xfrm>
            <a:off x="5366303" y="2265625"/>
            <a:ext cx="5403215" cy="3648499"/>
          </a:xfrm>
          <a:prstGeom prst="rect">
            <a:avLst/>
          </a:prstGeom>
        </p:spPr>
        <p:txBody>
          <a:bodyPr vert="horz" wrap="square" lIns="0" tIns="12700" rIns="0" bIns="0" rtlCol="0">
            <a:spAutoFit/>
          </a:bodyPr>
          <a:lstStyle/>
          <a:p>
            <a:pPr marL="12700" marR="5080" algn="l">
              <a:lnSpc>
                <a:spcPct val="106500"/>
              </a:lnSpc>
              <a:spcBef>
                <a:spcPts val="100"/>
              </a:spcBef>
            </a:pPr>
            <a:r>
              <a:rPr sz="1800" spc="-10" dirty="0">
                <a:latin typeface="Arial"/>
                <a:cs typeface="Arial"/>
              </a:rPr>
              <a:t>Community</a:t>
            </a:r>
            <a:r>
              <a:rPr sz="1800" spc="-85" dirty="0">
                <a:latin typeface="Arial"/>
                <a:cs typeface="Arial"/>
              </a:rPr>
              <a:t> </a:t>
            </a:r>
            <a:r>
              <a:rPr sz="1800" spc="-10" dirty="0">
                <a:latin typeface="Arial"/>
                <a:cs typeface="Arial"/>
              </a:rPr>
              <a:t>Response</a:t>
            </a:r>
            <a:r>
              <a:rPr sz="1800" spc="-85" dirty="0">
                <a:latin typeface="Arial"/>
                <a:cs typeface="Arial"/>
              </a:rPr>
              <a:t> </a:t>
            </a:r>
            <a:r>
              <a:rPr sz="1800" spc="-20" dirty="0">
                <a:latin typeface="Arial"/>
                <a:cs typeface="Arial"/>
              </a:rPr>
              <a:t>volunteers</a:t>
            </a:r>
            <a:r>
              <a:rPr sz="1800" spc="-85" dirty="0">
                <a:latin typeface="Arial"/>
                <a:cs typeface="Arial"/>
              </a:rPr>
              <a:t> </a:t>
            </a:r>
            <a:r>
              <a:rPr lang="en-US" sz="1800" dirty="0">
                <a:latin typeface="Arial"/>
                <a:cs typeface="Arial"/>
              </a:rPr>
              <a:t>support people in their local community</a:t>
            </a:r>
            <a:r>
              <a:rPr sz="1800" spc="-85" dirty="0">
                <a:latin typeface="Arial"/>
                <a:cs typeface="Arial"/>
              </a:rPr>
              <a:t> </a:t>
            </a:r>
            <a:r>
              <a:rPr sz="1800" dirty="0">
                <a:latin typeface="Arial"/>
                <a:cs typeface="Arial"/>
              </a:rPr>
              <a:t>with</a:t>
            </a:r>
            <a:r>
              <a:rPr sz="1800" spc="-85" dirty="0">
                <a:latin typeface="Arial"/>
                <a:cs typeface="Arial"/>
              </a:rPr>
              <a:t> </a:t>
            </a:r>
            <a:r>
              <a:rPr sz="1800" dirty="0">
                <a:latin typeface="Arial"/>
                <a:cs typeface="Arial"/>
              </a:rPr>
              <a:t>a</a:t>
            </a:r>
            <a:r>
              <a:rPr sz="1800" spc="-85" dirty="0">
                <a:latin typeface="Arial"/>
                <a:cs typeface="Arial"/>
              </a:rPr>
              <a:t> </a:t>
            </a:r>
            <a:r>
              <a:rPr sz="1800" dirty="0">
                <a:latin typeface="Arial"/>
                <a:cs typeface="Arial"/>
              </a:rPr>
              <a:t>range</a:t>
            </a:r>
            <a:r>
              <a:rPr sz="1800" spc="-80" dirty="0">
                <a:latin typeface="Arial"/>
                <a:cs typeface="Arial"/>
              </a:rPr>
              <a:t> </a:t>
            </a:r>
            <a:r>
              <a:rPr sz="1800" spc="-25" dirty="0">
                <a:latin typeface="Arial"/>
                <a:cs typeface="Arial"/>
              </a:rPr>
              <a:t>of </a:t>
            </a:r>
            <a:r>
              <a:rPr lang="en-US" sz="1800" spc="-25" dirty="0">
                <a:latin typeface="Arial"/>
                <a:cs typeface="Arial"/>
              </a:rPr>
              <a:t>activities including</a:t>
            </a:r>
            <a:r>
              <a:rPr sz="1800" spc="-10" dirty="0">
                <a:latin typeface="Arial"/>
                <a:cs typeface="Arial"/>
              </a:rPr>
              <a:t>:</a:t>
            </a:r>
            <a:endParaRPr sz="1800" dirty="0">
              <a:latin typeface="Arial"/>
              <a:cs typeface="Arial"/>
            </a:endParaRPr>
          </a:p>
          <a:p>
            <a:pPr marL="372110" marR="2504440">
              <a:lnSpc>
                <a:spcPct val="185300"/>
              </a:lnSpc>
              <a:spcBef>
                <a:spcPts val="325"/>
              </a:spcBef>
            </a:pPr>
            <a:r>
              <a:rPr sz="1800" dirty="0">
                <a:latin typeface="Arial"/>
                <a:cs typeface="Arial"/>
              </a:rPr>
              <a:t>Food</a:t>
            </a:r>
            <a:r>
              <a:rPr sz="1800" spc="-100" dirty="0">
                <a:latin typeface="Arial"/>
                <a:cs typeface="Arial"/>
              </a:rPr>
              <a:t> </a:t>
            </a:r>
            <a:r>
              <a:rPr sz="1800" spc="-10" dirty="0">
                <a:latin typeface="Arial"/>
                <a:cs typeface="Arial"/>
              </a:rPr>
              <a:t>shopping</a:t>
            </a:r>
            <a:r>
              <a:rPr sz="1800" spc="500" dirty="0">
                <a:latin typeface="Arial"/>
                <a:cs typeface="Arial"/>
              </a:rPr>
              <a:t> </a:t>
            </a:r>
            <a:r>
              <a:rPr sz="1800" spc="-20" dirty="0">
                <a:latin typeface="Arial"/>
                <a:cs typeface="Arial"/>
              </a:rPr>
              <a:t>Collecting</a:t>
            </a:r>
            <a:r>
              <a:rPr sz="1800" spc="-65" dirty="0">
                <a:latin typeface="Arial"/>
                <a:cs typeface="Arial"/>
              </a:rPr>
              <a:t> </a:t>
            </a:r>
            <a:r>
              <a:rPr sz="1800" spc="-10" dirty="0">
                <a:latin typeface="Arial"/>
                <a:cs typeface="Arial"/>
              </a:rPr>
              <a:t>essential</a:t>
            </a:r>
            <a:r>
              <a:rPr sz="1800" spc="-65" dirty="0">
                <a:latin typeface="Arial"/>
                <a:cs typeface="Arial"/>
              </a:rPr>
              <a:t> </a:t>
            </a:r>
            <a:r>
              <a:rPr sz="1800" spc="-25" dirty="0">
                <a:latin typeface="Arial"/>
                <a:cs typeface="Arial"/>
              </a:rPr>
              <a:t>items</a:t>
            </a:r>
            <a:endParaRPr sz="1800" dirty="0">
              <a:latin typeface="Arial"/>
              <a:cs typeface="Arial"/>
            </a:endParaRPr>
          </a:p>
          <a:p>
            <a:pPr>
              <a:lnSpc>
                <a:spcPct val="100000"/>
              </a:lnSpc>
            </a:pPr>
            <a:endParaRPr sz="1600" dirty="0">
              <a:latin typeface="Arial"/>
              <a:cs typeface="Arial"/>
            </a:endParaRPr>
          </a:p>
          <a:p>
            <a:pPr marL="372110">
              <a:lnSpc>
                <a:spcPct val="100000"/>
              </a:lnSpc>
            </a:pPr>
            <a:r>
              <a:rPr sz="1800" spc="-10" dirty="0">
                <a:latin typeface="Arial"/>
                <a:cs typeface="Arial"/>
              </a:rPr>
              <a:t>Picking</a:t>
            </a:r>
            <a:r>
              <a:rPr sz="1800" spc="-75" dirty="0">
                <a:latin typeface="Arial"/>
                <a:cs typeface="Arial"/>
              </a:rPr>
              <a:t> </a:t>
            </a:r>
            <a:r>
              <a:rPr sz="1800" dirty="0">
                <a:latin typeface="Arial"/>
                <a:cs typeface="Arial"/>
              </a:rPr>
              <a:t>up</a:t>
            </a:r>
            <a:r>
              <a:rPr sz="1800" spc="-60" dirty="0">
                <a:latin typeface="Arial"/>
                <a:cs typeface="Arial"/>
              </a:rPr>
              <a:t> </a:t>
            </a:r>
            <a:r>
              <a:rPr sz="1800" spc="-20" dirty="0">
                <a:latin typeface="Arial"/>
                <a:cs typeface="Arial"/>
              </a:rPr>
              <a:t>prescriptions</a:t>
            </a:r>
            <a:r>
              <a:rPr sz="1800" spc="-65" dirty="0">
                <a:latin typeface="Arial"/>
                <a:cs typeface="Arial"/>
              </a:rPr>
              <a:t> </a:t>
            </a:r>
            <a:r>
              <a:rPr sz="1800" dirty="0">
                <a:latin typeface="Arial"/>
                <a:cs typeface="Arial"/>
              </a:rPr>
              <a:t>and</a:t>
            </a:r>
            <a:r>
              <a:rPr sz="1800" spc="-60" dirty="0">
                <a:latin typeface="Arial"/>
                <a:cs typeface="Arial"/>
              </a:rPr>
              <a:t> </a:t>
            </a:r>
            <a:r>
              <a:rPr sz="1800" spc="-10" dirty="0">
                <a:latin typeface="Arial"/>
                <a:cs typeface="Arial"/>
              </a:rPr>
              <a:t>medications</a:t>
            </a:r>
            <a:endParaRPr sz="1800" dirty="0">
              <a:latin typeface="Arial"/>
              <a:cs typeface="Arial"/>
            </a:endParaRPr>
          </a:p>
          <a:p>
            <a:pPr>
              <a:lnSpc>
                <a:spcPct val="100000"/>
              </a:lnSpc>
              <a:spcBef>
                <a:spcPts val="10"/>
              </a:spcBef>
            </a:pPr>
            <a:endParaRPr sz="1900" dirty="0">
              <a:latin typeface="Arial"/>
              <a:cs typeface="Arial"/>
            </a:endParaRPr>
          </a:p>
          <a:p>
            <a:pPr marL="12700" marR="9525">
              <a:lnSpc>
                <a:spcPct val="106500"/>
              </a:lnSpc>
            </a:pPr>
            <a:r>
              <a:rPr sz="1800" dirty="0">
                <a:latin typeface="Arial"/>
                <a:cs typeface="Arial"/>
              </a:rPr>
              <a:t>The</a:t>
            </a:r>
            <a:r>
              <a:rPr sz="1800" spc="-85" dirty="0">
                <a:latin typeface="Arial"/>
                <a:cs typeface="Arial"/>
              </a:rPr>
              <a:t> </a:t>
            </a:r>
            <a:r>
              <a:rPr sz="1800" spc="-25" dirty="0">
                <a:latin typeface="Arial"/>
                <a:cs typeface="Arial"/>
              </a:rPr>
              <a:t>volunteer</a:t>
            </a:r>
            <a:r>
              <a:rPr sz="1800" spc="-85" dirty="0">
                <a:latin typeface="Arial"/>
                <a:cs typeface="Arial"/>
              </a:rPr>
              <a:t> </a:t>
            </a:r>
            <a:r>
              <a:rPr sz="1800" spc="-25" dirty="0">
                <a:latin typeface="Arial"/>
                <a:cs typeface="Arial"/>
              </a:rPr>
              <a:t>support</a:t>
            </a:r>
            <a:r>
              <a:rPr sz="1800" spc="-85" dirty="0">
                <a:latin typeface="Arial"/>
                <a:cs typeface="Arial"/>
              </a:rPr>
              <a:t> </a:t>
            </a:r>
            <a:r>
              <a:rPr sz="1800" dirty="0">
                <a:latin typeface="Arial"/>
                <a:cs typeface="Arial"/>
              </a:rPr>
              <a:t>for</a:t>
            </a:r>
            <a:r>
              <a:rPr sz="1800" spc="-85" dirty="0">
                <a:latin typeface="Arial"/>
                <a:cs typeface="Arial"/>
              </a:rPr>
              <a:t> </a:t>
            </a:r>
            <a:r>
              <a:rPr sz="1800" spc="-10" dirty="0">
                <a:latin typeface="Arial"/>
                <a:cs typeface="Arial"/>
              </a:rPr>
              <a:t>this</a:t>
            </a:r>
            <a:r>
              <a:rPr sz="1800" spc="-85" dirty="0">
                <a:latin typeface="Arial"/>
                <a:cs typeface="Arial"/>
              </a:rPr>
              <a:t> </a:t>
            </a:r>
            <a:r>
              <a:rPr sz="1800" spc="-25" dirty="0">
                <a:latin typeface="Arial"/>
                <a:cs typeface="Arial"/>
              </a:rPr>
              <a:t>doorstep</a:t>
            </a:r>
            <a:r>
              <a:rPr sz="1800" spc="-85" dirty="0">
                <a:latin typeface="Arial"/>
                <a:cs typeface="Arial"/>
              </a:rPr>
              <a:t> </a:t>
            </a:r>
            <a:r>
              <a:rPr sz="1800" spc="-25" dirty="0">
                <a:latin typeface="Arial"/>
                <a:cs typeface="Arial"/>
              </a:rPr>
              <a:t>delivery</a:t>
            </a:r>
            <a:r>
              <a:rPr sz="1800" spc="-85" dirty="0">
                <a:latin typeface="Arial"/>
                <a:cs typeface="Arial"/>
              </a:rPr>
              <a:t> </a:t>
            </a:r>
            <a:r>
              <a:rPr sz="1800" spc="-25" dirty="0">
                <a:latin typeface="Arial"/>
                <a:cs typeface="Arial"/>
              </a:rPr>
              <a:t>service </a:t>
            </a:r>
            <a:r>
              <a:rPr sz="1800" dirty="0">
                <a:latin typeface="Arial"/>
                <a:cs typeface="Arial"/>
              </a:rPr>
              <a:t>is</a:t>
            </a:r>
            <a:r>
              <a:rPr sz="1800" spc="-95" dirty="0">
                <a:latin typeface="Arial"/>
                <a:cs typeface="Arial"/>
              </a:rPr>
              <a:t> </a:t>
            </a:r>
            <a:r>
              <a:rPr sz="1800" spc="-25" dirty="0">
                <a:latin typeface="Arial"/>
                <a:cs typeface="Arial"/>
              </a:rPr>
              <a:t>available</a:t>
            </a:r>
            <a:r>
              <a:rPr sz="1800" spc="-85" dirty="0">
                <a:latin typeface="Arial"/>
                <a:cs typeface="Arial"/>
              </a:rPr>
              <a:t> </a:t>
            </a:r>
            <a:r>
              <a:rPr sz="1800" spc="-20" dirty="0">
                <a:latin typeface="Arial"/>
                <a:cs typeface="Arial"/>
              </a:rPr>
              <a:t>either</a:t>
            </a:r>
            <a:r>
              <a:rPr sz="1800" spc="-85" dirty="0">
                <a:latin typeface="Arial"/>
                <a:cs typeface="Arial"/>
              </a:rPr>
              <a:t> </a:t>
            </a:r>
            <a:r>
              <a:rPr sz="1800" dirty="0">
                <a:latin typeface="Arial"/>
                <a:cs typeface="Arial"/>
              </a:rPr>
              <a:t>as</a:t>
            </a:r>
            <a:r>
              <a:rPr sz="1800" spc="-85" dirty="0">
                <a:latin typeface="Arial"/>
                <a:cs typeface="Arial"/>
              </a:rPr>
              <a:t> </a:t>
            </a:r>
            <a:r>
              <a:rPr sz="1800" dirty="0">
                <a:latin typeface="Arial"/>
                <a:cs typeface="Arial"/>
              </a:rPr>
              <a:t>a</a:t>
            </a:r>
            <a:r>
              <a:rPr sz="1800" spc="-85" dirty="0">
                <a:latin typeface="Arial"/>
                <a:cs typeface="Arial"/>
              </a:rPr>
              <a:t> </a:t>
            </a:r>
            <a:r>
              <a:rPr sz="1800" spc="-30" dirty="0">
                <a:latin typeface="Arial"/>
                <a:cs typeface="Arial"/>
              </a:rPr>
              <a:t>one-</a:t>
            </a:r>
            <a:r>
              <a:rPr sz="1800" spc="-20" dirty="0">
                <a:latin typeface="Arial"/>
                <a:cs typeface="Arial"/>
              </a:rPr>
              <a:t>off</a:t>
            </a:r>
            <a:r>
              <a:rPr sz="1800" spc="-85" dirty="0">
                <a:latin typeface="Arial"/>
                <a:cs typeface="Arial"/>
              </a:rPr>
              <a:t> </a:t>
            </a:r>
            <a:r>
              <a:rPr sz="1800" dirty="0">
                <a:latin typeface="Arial"/>
                <a:cs typeface="Arial"/>
              </a:rPr>
              <a:t>or</a:t>
            </a:r>
            <a:r>
              <a:rPr sz="1800" spc="-85" dirty="0">
                <a:latin typeface="Arial"/>
                <a:cs typeface="Arial"/>
              </a:rPr>
              <a:t> </a:t>
            </a:r>
            <a:r>
              <a:rPr sz="1800" spc="-10" dirty="0">
                <a:latin typeface="Arial"/>
                <a:cs typeface="Arial"/>
              </a:rPr>
              <a:t>once</a:t>
            </a:r>
            <a:r>
              <a:rPr sz="1800" spc="-85" dirty="0">
                <a:latin typeface="Arial"/>
                <a:cs typeface="Arial"/>
              </a:rPr>
              <a:t> </a:t>
            </a:r>
            <a:r>
              <a:rPr sz="1800" dirty="0">
                <a:latin typeface="Arial"/>
                <a:cs typeface="Arial"/>
              </a:rPr>
              <a:t>a</a:t>
            </a:r>
            <a:r>
              <a:rPr sz="1800" spc="-85" dirty="0">
                <a:latin typeface="Arial"/>
                <a:cs typeface="Arial"/>
              </a:rPr>
              <a:t> </a:t>
            </a:r>
            <a:r>
              <a:rPr sz="1800" spc="-10" dirty="0">
                <a:latin typeface="Arial"/>
                <a:cs typeface="Arial"/>
              </a:rPr>
              <a:t>week</a:t>
            </a:r>
            <a:r>
              <a:rPr sz="1800" spc="-85" dirty="0">
                <a:latin typeface="Arial"/>
                <a:cs typeface="Arial"/>
              </a:rPr>
              <a:t> </a:t>
            </a:r>
            <a:r>
              <a:rPr sz="1800" dirty="0">
                <a:latin typeface="Arial"/>
                <a:cs typeface="Arial"/>
              </a:rPr>
              <a:t>for</a:t>
            </a:r>
            <a:r>
              <a:rPr sz="1800" spc="-85" dirty="0">
                <a:latin typeface="Arial"/>
                <a:cs typeface="Arial"/>
              </a:rPr>
              <a:t> </a:t>
            </a:r>
            <a:r>
              <a:rPr sz="1800" spc="-50" dirty="0">
                <a:latin typeface="Arial"/>
                <a:cs typeface="Arial"/>
              </a:rPr>
              <a:t>a </a:t>
            </a:r>
            <a:r>
              <a:rPr sz="1800" spc="-25" dirty="0">
                <a:latin typeface="Arial"/>
                <a:cs typeface="Arial"/>
              </a:rPr>
              <a:t>maximum</a:t>
            </a:r>
            <a:r>
              <a:rPr sz="1800" spc="-70" dirty="0">
                <a:latin typeface="Arial"/>
                <a:cs typeface="Arial"/>
              </a:rPr>
              <a:t> </a:t>
            </a:r>
            <a:r>
              <a:rPr sz="1800" dirty="0">
                <a:latin typeface="Arial"/>
                <a:cs typeface="Arial"/>
              </a:rPr>
              <a:t>of</a:t>
            </a:r>
            <a:r>
              <a:rPr sz="1800" spc="-65" dirty="0">
                <a:latin typeface="Arial"/>
                <a:cs typeface="Arial"/>
              </a:rPr>
              <a:t> </a:t>
            </a:r>
            <a:r>
              <a:rPr sz="1800" dirty="0">
                <a:latin typeface="Arial"/>
                <a:cs typeface="Arial"/>
              </a:rPr>
              <a:t>6</a:t>
            </a:r>
            <a:r>
              <a:rPr sz="1800" spc="-65" dirty="0">
                <a:latin typeface="Arial"/>
                <a:cs typeface="Arial"/>
              </a:rPr>
              <a:t> </a:t>
            </a:r>
            <a:r>
              <a:rPr sz="1800" spc="-10" dirty="0">
                <a:latin typeface="Arial"/>
                <a:cs typeface="Arial"/>
              </a:rPr>
              <a:t>weeks.</a:t>
            </a:r>
            <a:endParaRPr sz="1800" dirty="0">
              <a:latin typeface="Arial"/>
              <a:cs typeface="Arial"/>
            </a:endParaRPr>
          </a:p>
        </p:txBody>
      </p:sp>
      <p:sp>
        <p:nvSpPr>
          <p:cNvPr id="24" name="object 24"/>
          <p:cNvSpPr txBox="1">
            <a:spLocks noGrp="1"/>
          </p:cNvSpPr>
          <p:nvPr>
            <p:ph type="title"/>
          </p:nvPr>
        </p:nvSpPr>
        <p:spPr>
          <a:xfrm>
            <a:off x="5370584" y="661539"/>
            <a:ext cx="2353945" cy="549910"/>
          </a:xfrm>
          <a:prstGeom prst="rect">
            <a:avLst/>
          </a:prstGeom>
          <a:solidFill>
            <a:srgbClr val="005EB8"/>
          </a:solidFill>
        </p:spPr>
        <p:txBody>
          <a:bodyPr vert="horz" wrap="square" lIns="0" tIns="635" rIns="0" bIns="0" rtlCol="0">
            <a:spAutoFit/>
          </a:bodyPr>
          <a:lstStyle/>
          <a:p>
            <a:pPr marL="107950">
              <a:lnSpc>
                <a:spcPct val="100000"/>
              </a:lnSpc>
              <a:spcBef>
                <a:spcPts val="5"/>
              </a:spcBef>
            </a:pPr>
            <a:r>
              <a:rPr sz="3100" spc="-10" dirty="0">
                <a:solidFill>
                  <a:srgbClr val="FFFFFF"/>
                </a:solidFill>
              </a:rPr>
              <a:t>Community</a:t>
            </a:r>
            <a:endParaRPr sz="3100" dirty="0"/>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r>
              <a:rPr spc="-25" dirty="0"/>
              <a:t>12</a:t>
            </a:r>
          </a:p>
        </p:txBody>
      </p:sp>
      <p:sp>
        <p:nvSpPr>
          <p:cNvPr id="25" name="object 25"/>
          <p:cNvSpPr txBox="1"/>
          <p:nvPr/>
        </p:nvSpPr>
        <p:spPr>
          <a:xfrm>
            <a:off x="5370584" y="1211017"/>
            <a:ext cx="4145915" cy="542290"/>
          </a:xfrm>
          <a:prstGeom prst="rect">
            <a:avLst/>
          </a:prstGeom>
          <a:solidFill>
            <a:srgbClr val="005EB8"/>
          </a:solidFill>
        </p:spPr>
        <p:txBody>
          <a:bodyPr vert="horz" wrap="square" lIns="0" tIns="0" rIns="0" bIns="0" rtlCol="0">
            <a:spAutoFit/>
          </a:bodyPr>
          <a:lstStyle/>
          <a:p>
            <a:pPr marL="107950">
              <a:lnSpc>
                <a:spcPts val="3665"/>
              </a:lnSpc>
            </a:pPr>
            <a:r>
              <a:rPr sz="3100" b="1" spc="-20" dirty="0">
                <a:solidFill>
                  <a:srgbClr val="FFFFFF"/>
                </a:solidFill>
                <a:latin typeface="Arial"/>
                <a:cs typeface="Arial"/>
              </a:rPr>
              <a:t>Response</a:t>
            </a:r>
            <a:r>
              <a:rPr sz="3100" b="1" spc="-150" dirty="0">
                <a:solidFill>
                  <a:srgbClr val="FFFFFF"/>
                </a:solidFill>
                <a:latin typeface="Arial"/>
                <a:cs typeface="Arial"/>
              </a:rPr>
              <a:t> </a:t>
            </a:r>
            <a:r>
              <a:rPr sz="3100" b="1" spc="-10" dirty="0">
                <a:solidFill>
                  <a:srgbClr val="FFFFFF"/>
                </a:solidFill>
                <a:latin typeface="Arial"/>
                <a:cs typeface="Arial"/>
              </a:rPr>
              <a:t>Volunteers</a:t>
            </a:r>
            <a:endParaRPr sz="3100" dirty="0">
              <a:latin typeface="Arial"/>
              <a:cs typeface="Arial"/>
            </a:endParaRPr>
          </a:p>
        </p:txBody>
      </p:sp>
      <p:pic>
        <p:nvPicPr>
          <p:cNvPr id="26" name="object 26"/>
          <p:cNvPicPr/>
          <p:nvPr/>
        </p:nvPicPr>
        <p:blipFill>
          <a:blip r:embed="rId2" cstate="email">
            <a:extLst>
              <a:ext uri="{28A0092B-C50C-407E-A947-70E740481C1C}">
                <a14:useLocalDpi xmlns:a14="http://schemas.microsoft.com/office/drawing/2010/main"/>
              </a:ext>
            </a:extLst>
          </a:blip>
          <a:stretch>
            <a:fillRect/>
          </a:stretch>
        </p:blipFill>
        <p:spPr>
          <a:xfrm>
            <a:off x="5390965" y="3370700"/>
            <a:ext cx="231508" cy="231508"/>
          </a:xfrm>
          <a:prstGeom prst="rect">
            <a:avLst/>
          </a:prstGeom>
        </p:spPr>
      </p:pic>
      <p:pic>
        <p:nvPicPr>
          <p:cNvPr id="27" name="object 27"/>
          <p:cNvPicPr/>
          <p:nvPr/>
        </p:nvPicPr>
        <p:blipFill>
          <a:blip r:embed="rId3" cstate="email">
            <a:extLst>
              <a:ext uri="{28A0092B-C50C-407E-A947-70E740481C1C}">
                <a14:useLocalDpi xmlns:a14="http://schemas.microsoft.com/office/drawing/2010/main"/>
              </a:ext>
            </a:extLst>
          </a:blip>
          <a:stretch>
            <a:fillRect/>
          </a:stretch>
        </p:blipFill>
        <p:spPr>
          <a:xfrm>
            <a:off x="5390965" y="3858366"/>
            <a:ext cx="231508" cy="231508"/>
          </a:xfrm>
          <a:prstGeom prst="rect">
            <a:avLst/>
          </a:prstGeom>
        </p:spPr>
      </p:pic>
      <p:pic>
        <p:nvPicPr>
          <p:cNvPr id="28" name="object 28"/>
          <p:cNvPicPr/>
          <p:nvPr/>
        </p:nvPicPr>
        <p:blipFill>
          <a:blip r:embed="rId4" cstate="email">
            <a:extLst>
              <a:ext uri="{28A0092B-C50C-407E-A947-70E740481C1C}">
                <a14:useLocalDpi xmlns:a14="http://schemas.microsoft.com/office/drawing/2010/main"/>
              </a:ext>
            </a:extLst>
          </a:blip>
          <a:stretch>
            <a:fillRect/>
          </a:stretch>
        </p:blipFill>
        <p:spPr>
          <a:xfrm>
            <a:off x="5390965" y="4471494"/>
            <a:ext cx="231508" cy="231508"/>
          </a:xfrm>
          <a:prstGeom prst="rect">
            <a:avLst/>
          </a:prstGeom>
        </p:spPr>
      </p:pic>
      <p:pic>
        <p:nvPicPr>
          <p:cNvPr id="7" name="Picture 6">
            <a:extLst>
              <a:ext uri="{FF2B5EF4-FFF2-40B4-BE49-F238E27FC236}">
                <a16:creationId xmlns:a16="http://schemas.microsoft.com/office/drawing/2014/main" id="{99762EE2-EA0B-A782-C3BB-B8E2B3EA79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2400" y="4963"/>
            <a:ext cx="5203301" cy="6858000"/>
          </a:xfrm>
          <a:prstGeom prst="rect">
            <a:avLst/>
          </a:prstGeom>
        </p:spPr>
      </p:pic>
      <p:pic>
        <p:nvPicPr>
          <p:cNvPr id="2" name="Picture 1">
            <a:extLst>
              <a:ext uri="{FF2B5EF4-FFF2-40B4-BE49-F238E27FC236}">
                <a16:creationId xmlns:a16="http://schemas.microsoft.com/office/drawing/2014/main" id="{0BF95721-FB19-CED3-F2EF-125B903424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1800" y="356458"/>
            <a:ext cx="1248887" cy="1237964"/>
          </a:xfrm>
          <a:prstGeom prst="rect">
            <a:avLst/>
          </a:prstGeom>
        </p:spPr>
      </p:pic>
      <p:pic>
        <p:nvPicPr>
          <p:cNvPr id="3" name="Picture 2">
            <a:extLst>
              <a:ext uri="{FF2B5EF4-FFF2-40B4-BE49-F238E27FC236}">
                <a16:creationId xmlns:a16="http://schemas.microsoft.com/office/drawing/2014/main" id="{6F6804FC-E908-4A5B-CA2B-0FA6736C49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699" y="6128243"/>
            <a:ext cx="3531988" cy="4636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1316</Words>
  <Application>Microsoft Office PowerPoint</Application>
  <PresentationFormat>Widescreen</PresentationFormat>
  <Paragraphs>189</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FrutigerLTPro-Roman</vt:lpstr>
      <vt:lpstr>Symbol</vt:lpstr>
      <vt:lpstr>Times New Roman</vt:lpstr>
      <vt:lpstr>Office Theme</vt:lpstr>
      <vt:lpstr>Volunteer Responders</vt:lpstr>
      <vt:lpstr>Volunteer Responders</vt:lpstr>
      <vt:lpstr>Our journey so far</vt:lpstr>
      <vt:lpstr>PowerPoint Presentation</vt:lpstr>
      <vt:lpstr>PowerPoint Presentation</vt:lpstr>
      <vt:lpstr>PowerPoint Presentation</vt:lpstr>
      <vt:lpstr>Who might benefit</vt:lpstr>
      <vt:lpstr>Eligibility for support</vt:lpstr>
      <vt:lpstr>Community</vt:lpstr>
      <vt:lpstr>Who can request Community</vt:lpstr>
      <vt:lpstr>Self-referral</vt:lpstr>
      <vt:lpstr>Pick Up and</vt:lpstr>
      <vt:lpstr>PowerPoint Presentation</vt:lpstr>
      <vt:lpstr>How to register and make a referral</vt:lpstr>
      <vt:lpstr>Volunteer task acceptance</vt:lpstr>
      <vt:lpstr>How to monitor your referrals</vt:lpstr>
      <vt:lpstr>PowerPoint Presentation</vt:lpstr>
      <vt:lpstr>Safety &amp; Assurance</vt:lpstr>
      <vt:lpstr>Support systems</vt:lpstr>
      <vt:lpstr>Our commitment to</vt:lpstr>
      <vt:lpstr>Case Study | NHS</vt:lpstr>
      <vt:lpstr>PowerPoint Presentation</vt:lpstr>
      <vt:lpstr>Marketing support </vt:lpstr>
      <vt:lpstr>Key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Volunteer Responders</dc:title>
  <dc:creator>Rebecca Mathias</dc:creator>
  <cp:lastModifiedBy>Kerry Evans</cp:lastModifiedBy>
  <cp:revision>21</cp:revision>
  <dcterms:created xsi:type="dcterms:W3CDTF">2023-05-31T08:09:56Z</dcterms:created>
  <dcterms:modified xsi:type="dcterms:W3CDTF">2024-04-02T08:28:56Z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2023-05-31T00:00:00Z</vt:filetime>
  </property>
  <property fmtid="{D5CDD505-2E9C-101B-9397-08002B2CF9AE}" pid="3" name="Creator">
    <vt:lpwstr>Adobe InDesign 18.3 (Macintosh)</vt:lpwstr>
  </property>
  <property fmtid="{D5CDD505-2E9C-101B-9397-08002B2CF9AE}" pid="4" name="LastSaved">
    <vt:filetime>2023-05-31T00:00:00Z</vt:filetime>
  </property>
  <property fmtid="{D5CDD505-2E9C-101B-9397-08002B2CF9AE}" pid="5" name="Producer">
    <vt:lpwstr>Adobe PDF Library 17.0</vt:lpwstr>
  </property>
</Properties>
</file>